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handoutMasterIdLst>
    <p:handoutMasterId r:id="rId26"/>
  </p:handoutMasterIdLst>
  <p:sldIdLst>
    <p:sldId id="256" r:id="rId2"/>
    <p:sldId id="257" r:id="rId3"/>
    <p:sldId id="261" r:id="rId4"/>
    <p:sldId id="259" r:id="rId5"/>
    <p:sldId id="260" r:id="rId6"/>
    <p:sldId id="272" r:id="rId7"/>
    <p:sldId id="271" r:id="rId8"/>
    <p:sldId id="279" r:id="rId9"/>
    <p:sldId id="270" r:id="rId10"/>
    <p:sldId id="280" r:id="rId11"/>
    <p:sldId id="281" r:id="rId12"/>
    <p:sldId id="265" r:id="rId13"/>
    <p:sldId id="278" r:id="rId14"/>
    <p:sldId id="264" r:id="rId15"/>
    <p:sldId id="267" r:id="rId16"/>
    <p:sldId id="262" r:id="rId17"/>
    <p:sldId id="263" r:id="rId18"/>
    <p:sldId id="266" r:id="rId19"/>
    <p:sldId id="274" r:id="rId20"/>
    <p:sldId id="275" r:id="rId21"/>
    <p:sldId id="276" r:id="rId22"/>
    <p:sldId id="277" r:id="rId23"/>
    <p:sldId id="258" r:id="rId24"/>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6">
          <p15:clr>
            <a:srgbClr val="A4A3A4"/>
          </p15:clr>
        </p15:guide>
        <p15:guide id="2" orient="horz" pos="2160">
          <p15:clr>
            <a:srgbClr val="A4A3A4"/>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5E5"/>
    <a:srgbClr val="E7E6E6"/>
    <a:srgbClr val="6E6A69"/>
    <a:srgbClr val="4C444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76" autoAdjust="0"/>
    <p:restoredTop sz="99874" autoAdjust="0"/>
  </p:normalViewPr>
  <p:slideViewPr>
    <p:cSldViewPr snapToGrid="0" snapToObjects="1">
      <p:cViewPr varScale="1">
        <p:scale>
          <a:sx n="90" d="100"/>
          <a:sy n="90" d="100"/>
        </p:scale>
        <p:origin x="468" y="96"/>
      </p:cViewPr>
      <p:guideLst>
        <p:guide orient="horz" pos="266"/>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71B53A-AFF4-9F4C-90B5-46B23183780D}" type="datetimeFigureOut">
              <a:rPr kumimoji="1" lang="ja-JP" altLang="en-US" smtClean="0"/>
              <a:t>2021/8/23</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280143F-7756-9040-B5A5-B3497F8A6556}" type="slidenum">
              <a:rPr kumimoji="1" lang="ja-JP" altLang="en-US" smtClean="0"/>
              <a:t>‹#›</a:t>
            </a:fld>
            <a:endParaRPr kumimoji="1" lang="ja-JP" altLang="en-US"/>
          </a:p>
        </p:txBody>
      </p:sp>
    </p:spTree>
    <p:extLst>
      <p:ext uri="{BB962C8B-B14F-4D97-AF65-F5344CB8AC3E}">
        <p14:creationId xmlns:p14="http://schemas.microsoft.com/office/powerpoint/2010/main" val="4380514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FC865D-617F-C143-867B-AD64604E21D2}" type="datetimeFigureOut">
              <a:rPr kumimoji="1" lang="ja-JP" altLang="en-US" smtClean="0"/>
              <a:t>2021/8/23</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5A6560-6525-5745-8489-50DB88E0AC6B}" type="slidenum">
              <a:rPr kumimoji="1" lang="ja-JP" altLang="en-US" smtClean="0"/>
              <a:t>‹#›</a:t>
            </a:fld>
            <a:endParaRPr kumimoji="1" lang="ja-JP" altLang="en-US"/>
          </a:p>
        </p:txBody>
      </p:sp>
    </p:spTree>
    <p:extLst>
      <p:ext uri="{BB962C8B-B14F-4D97-AF65-F5344CB8AC3E}">
        <p14:creationId xmlns:p14="http://schemas.microsoft.com/office/powerpoint/2010/main" val="299566164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_Turquois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685800" y="2130425"/>
            <a:ext cx="7772400" cy="1470025"/>
          </a:xfrm>
        </p:spPr>
        <p:txBody>
          <a:bodyPr lIns="0" tIns="0" rIns="0" bIns="0" anchor="t" anchorCtr="0">
            <a:normAutofit/>
          </a:bodyPr>
          <a:lstStyle>
            <a:lvl1pPr algn="l">
              <a:defRPr sz="3600" b="0" i="0">
                <a:solidFill>
                  <a:schemeClr val="tx1"/>
                </a:solidFill>
              </a:defRPr>
            </a:lvl1pPr>
          </a:lstStyle>
          <a:p>
            <a:r>
              <a:rPr kumimoji="1" lang="ja-JP" altLang="en-US" dirty="0" smtClean="0"/>
              <a:t>表紙タイトル</a:t>
            </a:r>
            <a:endParaRPr kumimoji="1" lang="ja-JP" altLang="en-US" dirty="0"/>
          </a:p>
        </p:txBody>
      </p:sp>
      <p:sp>
        <p:nvSpPr>
          <p:cNvPr id="10" name="テキスト プレースホルダー 9"/>
          <p:cNvSpPr>
            <a:spLocks noGrp="1"/>
          </p:cNvSpPr>
          <p:nvPr>
            <p:ph type="body" sz="quarter" idx="13" hasCustomPrompt="1"/>
          </p:nvPr>
        </p:nvSpPr>
        <p:spPr>
          <a:xfrm>
            <a:off x="685800" y="3997326"/>
            <a:ext cx="7772400" cy="410472"/>
          </a:xfrm>
        </p:spPr>
        <p:txBody>
          <a:bodyPr lIns="0" tIns="0" rIns="0" bIns="0">
            <a:normAutofit/>
          </a:bodyPr>
          <a:lstStyle>
            <a:lvl1pPr marL="0" indent="0">
              <a:buNone/>
              <a:defRPr sz="2400" b="0" i="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dirty="0" smtClean="0"/>
              <a:t>部署名</a:t>
            </a:r>
          </a:p>
        </p:txBody>
      </p:sp>
      <p:sp>
        <p:nvSpPr>
          <p:cNvPr id="11" name="テキスト プレースホルダー 9"/>
          <p:cNvSpPr>
            <a:spLocks noGrp="1"/>
          </p:cNvSpPr>
          <p:nvPr>
            <p:ph type="body" sz="quarter" idx="14" hasCustomPrompt="1"/>
          </p:nvPr>
        </p:nvSpPr>
        <p:spPr>
          <a:xfrm>
            <a:off x="685800" y="4604332"/>
            <a:ext cx="7772400" cy="410472"/>
          </a:xfrm>
        </p:spPr>
        <p:txBody>
          <a:bodyPr lIns="0" tIns="0" rIns="0" bIns="0">
            <a:normAutofit/>
          </a:bodyPr>
          <a:lstStyle>
            <a:lvl1pPr marL="0" indent="0">
              <a:buNone/>
              <a:defRPr sz="1800" b="0" i="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kumimoji="1" lang="en-US" altLang="ja-JP" dirty="0" smtClean="0"/>
              <a:t>2016/00/00</a:t>
            </a:r>
            <a:endParaRPr kumimoji="1" lang="ja-JP" altLang="en-US" dirty="0" smtClean="0"/>
          </a:p>
        </p:txBody>
      </p:sp>
      <p:pic>
        <p:nvPicPr>
          <p:cNvPr id="5" name="図 4" descr="PPT_base_breeze2_0328-05.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5523421"/>
            <a:ext cx="9144000" cy="1334579"/>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54777" y="520892"/>
            <a:ext cx="3495378" cy="533016"/>
          </a:xfrm>
          <a:prstGeom prst="rect">
            <a:avLst/>
          </a:prstGeom>
        </p:spPr>
      </p:pic>
    </p:spTree>
    <p:extLst>
      <p:ext uri="{BB962C8B-B14F-4D97-AF65-F5344CB8AC3E}">
        <p14:creationId xmlns:p14="http://schemas.microsoft.com/office/powerpoint/2010/main" val="2628869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本文_Turquoise">
    <p:spTree>
      <p:nvGrpSpPr>
        <p:cNvPr id="1" name=""/>
        <p:cNvGrpSpPr/>
        <p:nvPr/>
      </p:nvGrpSpPr>
      <p:grpSpPr>
        <a:xfrm>
          <a:off x="0" y="0"/>
          <a:ext cx="0" cy="0"/>
          <a:chOff x="0" y="0"/>
          <a:chExt cx="0" cy="0"/>
        </a:xfrm>
      </p:grpSpPr>
      <p:pic>
        <p:nvPicPr>
          <p:cNvPr id="4" name="図 3" descr="PPT_base_breeze2_0328-13.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6221180"/>
            <a:ext cx="9144000" cy="636820"/>
          </a:xfrm>
          <a:prstGeom prst="rect">
            <a:avLst/>
          </a:prstGeom>
        </p:spPr>
      </p:pic>
      <p:sp>
        <p:nvSpPr>
          <p:cNvPr id="2" name="タイトル 1"/>
          <p:cNvSpPr>
            <a:spLocks noGrp="1"/>
          </p:cNvSpPr>
          <p:nvPr>
            <p:ph type="title" hasCustomPrompt="1"/>
          </p:nvPr>
        </p:nvSpPr>
        <p:spPr>
          <a:xfrm>
            <a:off x="457200" y="87865"/>
            <a:ext cx="7916444" cy="379060"/>
          </a:xfrm>
        </p:spPr>
        <p:txBody>
          <a:bodyPr lIns="0" tIns="0" rIns="0" bIns="0" anchor="t" anchorCtr="0">
            <a:normAutofit/>
          </a:bodyPr>
          <a:lstStyle>
            <a:lvl1pPr algn="l">
              <a:defRPr sz="2400" baseline="0"/>
            </a:lvl1pPr>
          </a:lstStyle>
          <a:p>
            <a:r>
              <a:rPr kumimoji="1" lang="ja-JP" altLang="en-US" dirty="0" smtClean="0"/>
              <a:t>本文タイトルの書式設定</a:t>
            </a:r>
            <a:endParaRPr kumimoji="1" lang="ja-JP" altLang="en-US" dirty="0"/>
          </a:p>
        </p:txBody>
      </p:sp>
      <p:sp>
        <p:nvSpPr>
          <p:cNvPr id="3" name="コンテンツ プレースホルダー 2"/>
          <p:cNvSpPr>
            <a:spLocks noGrp="1"/>
          </p:cNvSpPr>
          <p:nvPr>
            <p:ph idx="1"/>
          </p:nvPr>
        </p:nvSpPr>
        <p:spPr>
          <a:xfrm>
            <a:off x="457199" y="709731"/>
            <a:ext cx="8254653" cy="5453712"/>
          </a:xfrm>
        </p:spPr>
        <p:txBody>
          <a:bodyPr lIns="0" tIns="0" rIns="0" bIns="0">
            <a:normAutofit/>
          </a:bodyPr>
          <a:lstStyle>
            <a:lvl1pPr marL="0" indent="0">
              <a:buNone/>
              <a:defRPr sz="2000"/>
            </a:lvl1pPr>
            <a:lvl2pPr marL="446088" indent="-180975">
              <a:buFont typeface="Arial"/>
              <a:buChar char="•"/>
              <a:defRPr sz="1800"/>
            </a:lvl2pPr>
            <a:lvl3pPr marL="625475" indent="-179388">
              <a:buFont typeface="ヒラギノ角ゴ ProN W3"/>
              <a:buChar char="-"/>
              <a:defRPr sz="1600"/>
            </a:lvl3pPr>
            <a:lvl4pPr marL="1600200" indent="-228600">
              <a:buFont typeface="Arial"/>
              <a:buChar char="–"/>
              <a:defRPr sz="1400"/>
            </a:lvl4pPr>
            <a:lvl5pPr>
              <a:defRPr sz="1400"/>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p:txBody>
      </p:sp>
      <p:sp>
        <p:nvSpPr>
          <p:cNvPr id="7" name="スライド番号プレースホルダー 10"/>
          <p:cNvSpPr txBox="1">
            <a:spLocks/>
          </p:cNvSpPr>
          <p:nvPr userDrawn="1"/>
        </p:nvSpPr>
        <p:spPr>
          <a:xfrm>
            <a:off x="8373643" y="310453"/>
            <a:ext cx="338209" cy="156472"/>
          </a:xfrm>
          <a:prstGeom prst="rect">
            <a:avLst/>
          </a:prstGeom>
        </p:spPr>
        <p:txBody>
          <a:bodyPr vert="horz" lIns="0" tIns="0" rIns="0" bIns="0" rtlCol="0" anchor="b"/>
          <a:lstStyle>
            <a:defPPr>
              <a:defRPr lang="ja-JP"/>
            </a:defPPr>
            <a:lvl1pPr marL="0" algn="l" defTabSz="457200" rtl="0" eaLnBrk="1" latinLnBrk="0" hangingPunct="1">
              <a:defRPr kumimoji="1" sz="800" kern="1200">
                <a:solidFill>
                  <a:schemeClr val="tx1"/>
                </a:solidFill>
                <a:latin typeface="Arial"/>
                <a:ea typeface="メイリオ"/>
                <a:cs typeface="Arial"/>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ts val="0"/>
              </a:spcBef>
              <a:spcAft>
                <a:spcPts val="0"/>
              </a:spcAft>
              <a:buClrTx/>
              <a:buSzTx/>
              <a:buFontTx/>
              <a:buNone/>
              <a:tabLst/>
              <a:defRPr/>
            </a:pPr>
            <a:fld id="{879E8646-D9EA-2E4C-AF8C-FEC506DFEF7C}" type="slidenum">
              <a:rPr kumimoji="1" lang="ja-JP" altLang="en-US" sz="900" b="0" i="0" u="none" strike="noStrike" kern="1200" cap="none" spc="0" normalizeH="0" baseline="0" noProof="0" smtClean="0">
                <a:ln>
                  <a:noFill/>
                </a:ln>
                <a:solidFill>
                  <a:srgbClr val="4C4443"/>
                </a:solidFill>
                <a:effectLst/>
                <a:uLnTx/>
                <a:uFillTx/>
                <a:latin typeface="Arial"/>
                <a:ea typeface="メイリオ"/>
                <a:cs typeface="+mn-cs"/>
              </a:rPr>
              <a:pPr marL="0" marR="0" indent="0" algn="r" defTabSz="457200" rtl="0" eaLnBrk="1" fontAlgn="auto" latinLnBrk="0" hangingPunct="1">
                <a:lnSpc>
                  <a:spcPct val="100000"/>
                </a:lnSpc>
                <a:spcBef>
                  <a:spcPts val="0"/>
                </a:spcBef>
                <a:spcAft>
                  <a:spcPts val="0"/>
                </a:spcAft>
                <a:buClrTx/>
                <a:buSzTx/>
                <a:buFontTx/>
                <a:buNone/>
                <a:tabLst/>
                <a:defRPr/>
              </a:pPr>
              <a:t>‹#›</a:t>
            </a:fld>
            <a:endParaRPr lang="ja-JP" altLang="en-US" sz="900" dirty="0">
              <a:latin typeface="Arial"/>
              <a:ea typeface="メイリオ"/>
            </a:endParaRPr>
          </a:p>
        </p:txBody>
      </p:sp>
      <p:cxnSp>
        <p:nvCxnSpPr>
          <p:cNvPr id="6" name="直線コネクタ 5"/>
          <p:cNvCxnSpPr/>
          <p:nvPr userDrawn="1"/>
        </p:nvCxnSpPr>
        <p:spPr>
          <a:xfrm>
            <a:off x="438876" y="532288"/>
            <a:ext cx="8280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8" name="フッター プレースホルダー 9"/>
          <p:cNvSpPr txBox="1">
            <a:spLocks/>
          </p:cNvSpPr>
          <p:nvPr userDrawn="1"/>
        </p:nvSpPr>
        <p:spPr>
          <a:xfrm>
            <a:off x="6938963" y="6643239"/>
            <a:ext cx="2038704" cy="156472"/>
          </a:xfrm>
          <a:prstGeom prst="rect">
            <a:avLst/>
          </a:prstGeom>
        </p:spPr>
        <p:txBody>
          <a:bodyPr vert="horz" lIns="0" tIns="0" rIns="0" bIns="0" rtlCol="0" anchor="ctr"/>
          <a:lstStyle>
            <a:defPPr>
              <a:defRPr lang="ja-JP"/>
            </a:defPPr>
            <a:lvl1pPr marL="0" algn="l" defTabSz="457200" rtl="0" eaLnBrk="1" latinLnBrk="0" hangingPunct="1">
              <a:defRPr kumimoji="1" sz="800" kern="1200">
                <a:solidFill>
                  <a:schemeClr val="tx1"/>
                </a:solidFill>
                <a:latin typeface="Arial"/>
                <a:ea typeface="メイリオ"/>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r"/>
            <a:r>
              <a:rPr lang="en-US" altLang="ja-JP" sz="700" dirty="0" smtClean="0"/>
              <a:t>Kansai Transmission and</a:t>
            </a:r>
            <a:r>
              <a:rPr lang="en-US" altLang="ja-JP" sz="700" baseline="0" dirty="0" smtClean="0"/>
              <a:t> </a:t>
            </a:r>
            <a:r>
              <a:rPr lang="en-US" altLang="ja-JP" sz="700" baseline="0" dirty="0" err="1" smtClean="0"/>
              <a:t>Distribution</a:t>
            </a:r>
            <a:r>
              <a:rPr lang="en-US" altLang="ja-JP" sz="700" dirty="0" err="1" smtClean="0"/>
              <a:t>,Inc</a:t>
            </a:r>
            <a:r>
              <a:rPr lang="en-US" altLang="ja-JP" sz="700" dirty="0" smtClean="0"/>
              <a:t>.</a:t>
            </a:r>
            <a:endParaRPr lang="ja-JP" altLang="en-US" sz="700" dirty="0"/>
          </a:p>
        </p:txBody>
      </p:sp>
    </p:spTree>
    <p:extLst>
      <p:ext uri="{BB962C8B-B14F-4D97-AF65-F5344CB8AC3E}">
        <p14:creationId xmlns:p14="http://schemas.microsoft.com/office/powerpoint/2010/main" val="2932730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最終頁_Turquoise">
    <p:spTree>
      <p:nvGrpSpPr>
        <p:cNvPr id="1" name=""/>
        <p:cNvGrpSpPr/>
        <p:nvPr/>
      </p:nvGrpSpPr>
      <p:grpSpPr>
        <a:xfrm>
          <a:off x="0" y="0"/>
          <a:ext cx="0" cy="0"/>
          <a:chOff x="0" y="0"/>
          <a:chExt cx="0" cy="0"/>
        </a:xfrm>
      </p:grpSpPr>
      <p:sp>
        <p:nvSpPr>
          <p:cNvPr id="9" name="フッター プレースホルダー 9"/>
          <p:cNvSpPr txBox="1">
            <a:spLocks/>
          </p:cNvSpPr>
          <p:nvPr userDrawn="1"/>
        </p:nvSpPr>
        <p:spPr>
          <a:xfrm>
            <a:off x="685800" y="2429242"/>
            <a:ext cx="2895600" cy="472589"/>
          </a:xfrm>
          <a:prstGeom prst="rect">
            <a:avLst/>
          </a:prstGeom>
        </p:spPr>
        <p:txBody>
          <a:bodyPr vert="horz" lIns="0" tIns="0" rIns="0" bIns="0" rtlCol="0" anchor="ctr"/>
          <a:lstStyle>
            <a:defPPr>
              <a:defRPr lang="ja-JP"/>
            </a:defPPr>
            <a:lvl1pPr marL="0" algn="l" defTabSz="457200" rtl="0" eaLnBrk="1" latinLnBrk="0" hangingPunct="1">
              <a:defRPr kumimoji="1" sz="800" kern="1200">
                <a:solidFill>
                  <a:schemeClr val="tx1"/>
                </a:solidFill>
                <a:latin typeface="Arial"/>
                <a:ea typeface="メイリオ"/>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en-US" altLang="ja-JP" sz="4400" dirty="0" smtClean="0"/>
              <a:t>Thank you.</a:t>
            </a:r>
            <a:endParaRPr lang="ja-JP" altLang="en-US" sz="4400" dirty="0"/>
          </a:p>
        </p:txBody>
      </p:sp>
      <p:pic>
        <p:nvPicPr>
          <p:cNvPr id="2" name="図 1" descr="PPT_base_breeze2_0328-05.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5523421"/>
            <a:ext cx="9144000" cy="1334579"/>
          </a:xfrm>
          <a:prstGeom prst="rect">
            <a:avLst/>
          </a:prstGeom>
        </p:spPr>
      </p:pic>
    </p:spTree>
    <p:extLst>
      <p:ext uri="{BB962C8B-B14F-4D97-AF65-F5344CB8AC3E}">
        <p14:creationId xmlns:p14="http://schemas.microsoft.com/office/powerpoint/2010/main" val="22766083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565003"/>
            <a:ext cx="2133600" cy="156472"/>
          </a:xfrm>
          <a:prstGeom prst="rect">
            <a:avLst/>
          </a:prstGeom>
        </p:spPr>
        <p:txBody>
          <a:bodyPr vert="horz" lIns="0" tIns="0" rIns="0" bIns="0" rtlCol="0" anchor="ctr"/>
          <a:lstStyle>
            <a:lvl1pPr algn="l">
              <a:defRPr sz="800">
                <a:solidFill>
                  <a:schemeClr val="tx1"/>
                </a:solidFill>
                <a:latin typeface="Arial"/>
                <a:ea typeface="メイリオ"/>
                <a:cs typeface="Arial"/>
              </a:defRPr>
            </a:lvl1pPr>
          </a:lstStyle>
          <a:p>
            <a:endParaRPr lang="ja-JP" altLang="en-US" dirty="0"/>
          </a:p>
        </p:txBody>
      </p:sp>
      <p:sp>
        <p:nvSpPr>
          <p:cNvPr id="5" name="フッター プレースホルダー 4"/>
          <p:cNvSpPr>
            <a:spLocks noGrp="1"/>
          </p:cNvSpPr>
          <p:nvPr>
            <p:ph type="ftr" sz="quarter" idx="3"/>
          </p:nvPr>
        </p:nvSpPr>
        <p:spPr>
          <a:xfrm>
            <a:off x="3124200" y="6565003"/>
            <a:ext cx="2895600" cy="156472"/>
          </a:xfrm>
          <a:prstGeom prst="rect">
            <a:avLst/>
          </a:prstGeom>
        </p:spPr>
        <p:txBody>
          <a:bodyPr vert="horz" lIns="0" tIns="0" rIns="0" bIns="0" rtlCol="0" anchor="ctr"/>
          <a:lstStyle>
            <a:lvl1pPr algn="ctr">
              <a:defRPr sz="800">
                <a:solidFill>
                  <a:schemeClr val="tx1"/>
                </a:solidFill>
                <a:latin typeface="Arial"/>
                <a:ea typeface="メイリオ"/>
              </a:defRPr>
            </a:lvl1pPr>
          </a:lstStyle>
          <a:p>
            <a:endParaRPr lang="ja-JP" altLang="en-US"/>
          </a:p>
        </p:txBody>
      </p:sp>
      <p:sp>
        <p:nvSpPr>
          <p:cNvPr id="6" name="スライド番号プレースホルダー 5"/>
          <p:cNvSpPr>
            <a:spLocks noGrp="1"/>
          </p:cNvSpPr>
          <p:nvPr>
            <p:ph type="sldNum" sz="quarter" idx="4"/>
          </p:nvPr>
        </p:nvSpPr>
        <p:spPr>
          <a:xfrm>
            <a:off x="6553200" y="6565003"/>
            <a:ext cx="2133600" cy="156472"/>
          </a:xfrm>
          <a:prstGeom prst="rect">
            <a:avLst/>
          </a:prstGeom>
        </p:spPr>
        <p:txBody>
          <a:bodyPr vert="horz" lIns="0" tIns="0" rIns="0" bIns="0" rtlCol="0" anchor="ctr"/>
          <a:lstStyle>
            <a:lvl1pPr algn="r">
              <a:defRPr sz="800">
                <a:solidFill>
                  <a:schemeClr val="tx1"/>
                </a:solidFill>
                <a:latin typeface="Arial"/>
                <a:ea typeface="メイリオ"/>
                <a:cs typeface="Arial"/>
              </a:defRPr>
            </a:lvl1pPr>
          </a:lstStyle>
          <a:p>
            <a:fld id="{879E8646-D9EA-2E4C-AF8C-FEC506DFEF7C}" type="slidenum">
              <a:rPr lang="ja-JP" altLang="en-US" smtClean="0"/>
              <a:pPr/>
              <a:t>‹#›</a:t>
            </a:fld>
            <a:endParaRPr lang="ja-JP" altLang="en-US" dirty="0"/>
          </a:p>
        </p:txBody>
      </p:sp>
      <p:grpSp>
        <p:nvGrpSpPr>
          <p:cNvPr id="7" name="図形グループ 6"/>
          <p:cNvGrpSpPr/>
          <p:nvPr userDrawn="1"/>
        </p:nvGrpSpPr>
        <p:grpSpPr>
          <a:xfrm>
            <a:off x="-1349480" y="753795"/>
            <a:ext cx="1298768" cy="756296"/>
            <a:chOff x="-1352162" y="569643"/>
            <a:chExt cx="1298768" cy="538160"/>
          </a:xfrm>
        </p:grpSpPr>
        <p:sp>
          <p:nvSpPr>
            <p:cNvPr id="8" name="テキスト ボックス 7"/>
            <p:cNvSpPr txBox="1">
              <a:spLocks noChangeArrowheads="1"/>
            </p:cNvSpPr>
            <p:nvPr userDrawn="1"/>
          </p:nvSpPr>
          <p:spPr bwMode="auto">
            <a:xfrm>
              <a:off x="-1352162" y="569643"/>
              <a:ext cx="1298768" cy="360000"/>
            </a:xfrm>
            <a:prstGeom prst="rect">
              <a:avLst/>
            </a:prstGeom>
            <a:solidFill>
              <a:srgbClr val="000000"/>
            </a:solidFill>
            <a:ln>
              <a:noFill/>
            </a:ln>
            <a:extLst/>
          </p:spPr>
          <p:txBody>
            <a:bodyPr wrap="square" lIns="72000" tIns="36000" rIns="72000" bIns="36000">
              <a:noAutofit/>
            </a:bodyPr>
            <a:lstStyle>
              <a:lvl1pPr defTabSz="457200">
                <a:defRPr kumimoji="1">
                  <a:solidFill>
                    <a:schemeClr val="tx1"/>
                  </a:solidFill>
                  <a:latin typeface="Calibri" pitchFamily="34" charset="0"/>
                  <a:ea typeface="ＭＳ Ｐゴシック" charset="-128"/>
                </a:defRPr>
              </a:lvl1pPr>
              <a:lvl2pPr marL="742950" indent="-285750" defTabSz="457200">
                <a:defRPr kumimoji="1">
                  <a:solidFill>
                    <a:schemeClr val="tx1"/>
                  </a:solidFill>
                  <a:latin typeface="Calibri" pitchFamily="34" charset="0"/>
                  <a:ea typeface="ＭＳ Ｐゴシック" charset="-128"/>
                </a:defRPr>
              </a:lvl2pPr>
              <a:lvl3pPr marL="1143000" indent="-228600" defTabSz="457200">
                <a:defRPr kumimoji="1">
                  <a:solidFill>
                    <a:schemeClr val="tx1"/>
                  </a:solidFill>
                  <a:latin typeface="Calibri" pitchFamily="34" charset="0"/>
                  <a:ea typeface="ＭＳ Ｐゴシック" charset="-128"/>
                </a:defRPr>
              </a:lvl3pPr>
              <a:lvl4pPr marL="1600200" indent="-228600" defTabSz="457200">
                <a:defRPr kumimoji="1">
                  <a:solidFill>
                    <a:schemeClr val="tx1"/>
                  </a:solidFill>
                  <a:latin typeface="Calibri" pitchFamily="34" charset="0"/>
                  <a:ea typeface="ＭＳ Ｐゴシック" charset="-128"/>
                </a:defRPr>
              </a:lvl4pPr>
              <a:lvl5pPr marL="2057400" indent="-228600" defTabSz="457200">
                <a:defRPr kumimoji="1">
                  <a:solidFill>
                    <a:schemeClr val="tx1"/>
                  </a:solidFill>
                  <a:latin typeface="Calibri" pitchFamily="34" charset="0"/>
                  <a:ea typeface="ＭＳ Ｐゴシック" charset="-128"/>
                </a:defRPr>
              </a:lvl5pPr>
              <a:lvl6pPr marL="2514600" indent="-228600" defTabSz="457200" fontAlgn="base">
                <a:spcBef>
                  <a:spcPct val="0"/>
                </a:spcBef>
                <a:spcAft>
                  <a:spcPct val="0"/>
                </a:spcAft>
                <a:defRPr kumimoji="1">
                  <a:solidFill>
                    <a:schemeClr val="tx1"/>
                  </a:solidFill>
                  <a:latin typeface="Calibri" pitchFamily="34" charset="0"/>
                  <a:ea typeface="ＭＳ Ｐゴシック" charset="-128"/>
                </a:defRPr>
              </a:lvl6pPr>
              <a:lvl7pPr marL="2971800" indent="-228600" defTabSz="457200" fontAlgn="base">
                <a:spcBef>
                  <a:spcPct val="0"/>
                </a:spcBef>
                <a:spcAft>
                  <a:spcPct val="0"/>
                </a:spcAft>
                <a:defRPr kumimoji="1">
                  <a:solidFill>
                    <a:schemeClr val="tx1"/>
                  </a:solidFill>
                  <a:latin typeface="Calibri" pitchFamily="34" charset="0"/>
                  <a:ea typeface="ＭＳ Ｐゴシック" charset="-128"/>
                </a:defRPr>
              </a:lvl7pPr>
              <a:lvl8pPr marL="3429000" indent="-228600" defTabSz="457200" fontAlgn="base">
                <a:spcBef>
                  <a:spcPct val="0"/>
                </a:spcBef>
                <a:spcAft>
                  <a:spcPct val="0"/>
                </a:spcAft>
                <a:defRPr kumimoji="1">
                  <a:solidFill>
                    <a:schemeClr val="tx1"/>
                  </a:solidFill>
                  <a:latin typeface="Calibri" pitchFamily="34" charset="0"/>
                  <a:ea typeface="ＭＳ Ｐゴシック" charset="-128"/>
                </a:defRPr>
              </a:lvl8pPr>
              <a:lvl9pPr marL="3886200" indent="-228600" defTabSz="457200" fontAlgn="base">
                <a:spcBef>
                  <a:spcPct val="0"/>
                </a:spcBef>
                <a:spcAft>
                  <a:spcPct val="0"/>
                </a:spcAft>
                <a:defRPr kumimoji="1">
                  <a:solidFill>
                    <a:schemeClr val="tx1"/>
                  </a:solidFill>
                  <a:latin typeface="Calibri" pitchFamily="34" charset="0"/>
                  <a:ea typeface="ＭＳ Ｐゴシック" charset="-128"/>
                </a:defRPr>
              </a:lvl9pPr>
            </a:lstStyle>
            <a:p>
              <a:pPr>
                <a:defRPr/>
              </a:pPr>
              <a:r>
                <a:rPr lang="en-US" altLang="ja-JP" sz="900" dirty="0" smtClean="0">
                  <a:solidFill>
                    <a:srgbClr val="FFFFFF"/>
                  </a:solidFill>
                  <a:latin typeface="Arial" charset="0"/>
                  <a:ea typeface="メイリオ"/>
                  <a:cs typeface="Arial" charset="0"/>
                </a:rPr>
                <a:t>Black</a:t>
              </a:r>
            </a:p>
            <a:p>
              <a:pPr>
                <a:defRPr/>
              </a:pPr>
              <a:r>
                <a:rPr lang="en-US" altLang="ja-JP" sz="900" dirty="0" smtClean="0">
                  <a:solidFill>
                    <a:srgbClr val="FFFFFF"/>
                  </a:solidFill>
                  <a:latin typeface="Arial" charset="0"/>
                  <a:ea typeface="メイリオ"/>
                  <a:cs typeface="Arial" charset="0"/>
                </a:rPr>
                <a:t>R0 G0 B0</a:t>
              </a:r>
            </a:p>
            <a:p>
              <a:pPr>
                <a:defRPr/>
              </a:pPr>
              <a:endParaRPr lang="ja-JP" altLang="en-US" sz="900" dirty="0" smtClean="0">
                <a:solidFill>
                  <a:srgbClr val="000000"/>
                </a:solidFill>
                <a:latin typeface="Arial" charset="0"/>
                <a:ea typeface="メイリオ"/>
                <a:cs typeface="Arial" charset="0"/>
              </a:endParaRPr>
            </a:p>
          </p:txBody>
        </p:sp>
        <p:sp>
          <p:nvSpPr>
            <p:cNvPr id="9" name="正方形/長方形 8"/>
            <p:cNvSpPr/>
            <p:nvPr userDrawn="1"/>
          </p:nvSpPr>
          <p:spPr>
            <a:xfrm>
              <a:off x="-1349482" y="931203"/>
              <a:ext cx="324000" cy="175044"/>
            </a:xfrm>
            <a:prstGeom prst="rect">
              <a:avLst/>
            </a:prstGeom>
            <a:solidFill>
              <a:srgbClr val="333333"/>
            </a:solidFill>
            <a:ln>
              <a:noFill/>
            </a:ln>
          </p:spPr>
          <p:txBody>
            <a:bodyPr lIns="72000" tIns="36000" rIns="72000" bIns="36000">
              <a:spAutoFit/>
            </a:bodyPr>
            <a:lstStyle/>
            <a:p>
              <a:pPr lvl="0"/>
              <a:endParaRPr lang="ja-JP" altLang="en-US" sz="1050">
                <a:solidFill>
                  <a:srgbClr val="FFFFFF"/>
                </a:solidFill>
                <a:latin typeface="Arial" charset="0"/>
                <a:ea typeface="メイリオ"/>
                <a:cs typeface="Arial" charset="0"/>
              </a:endParaRPr>
            </a:p>
          </p:txBody>
        </p:sp>
        <p:sp>
          <p:nvSpPr>
            <p:cNvPr id="10" name="正方形/長方形 9"/>
            <p:cNvSpPr/>
            <p:nvPr userDrawn="1"/>
          </p:nvSpPr>
          <p:spPr>
            <a:xfrm>
              <a:off x="-1025482" y="931203"/>
              <a:ext cx="324000" cy="175044"/>
            </a:xfrm>
            <a:prstGeom prst="rect">
              <a:avLst/>
            </a:prstGeom>
            <a:solidFill>
              <a:srgbClr val="666666"/>
            </a:solidFill>
            <a:ln>
              <a:noFill/>
            </a:ln>
          </p:spPr>
          <p:txBody>
            <a:bodyPr lIns="72000" tIns="36000" rIns="72000" bIns="36000">
              <a:spAutoFit/>
            </a:bodyPr>
            <a:lstStyle/>
            <a:p>
              <a:pPr lvl="0"/>
              <a:endParaRPr lang="ja-JP" altLang="en-US" sz="1050">
                <a:solidFill>
                  <a:srgbClr val="FFFFFF"/>
                </a:solidFill>
                <a:latin typeface="Arial" charset="0"/>
                <a:ea typeface="メイリオ"/>
                <a:cs typeface="Arial" charset="0"/>
              </a:endParaRPr>
            </a:p>
          </p:txBody>
        </p:sp>
        <p:sp>
          <p:nvSpPr>
            <p:cNvPr id="11" name="正方形/長方形 10"/>
            <p:cNvSpPr/>
            <p:nvPr userDrawn="1"/>
          </p:nvSpPr>
          <p:spPr>
            <a:xfrm>
              <a:off x="-701482" y="931203"/>
              <a:ext cx="324000" cy="175044"/>
            </a:xfrm>
            <a:prstGeom prst="rect">
              <a:avLst/>
            </a:prstGeom>
            <a:solidFill>
              <a:srgbClr val="999999"/>
            </a:solidFill>
            <a:ln>
              <a:noFill/>
            </a:ln>
          </p:spPr>
          <p:txBody>
            <a:bodyPr lIns="72000" tIns="36000" rIns="72000" bIns="36000">
              <a:spAutoFit/>
            </a:bodyPr>
            <a:lstStyle/>
            <a:p>
              <a:pPr lvl="0"/>
              <a:endParaRPr lang="ja-JP" altLang="en-US" sz="1050">
                <a:solidFill>
                  <a:srgbClr val="FFFFFF"/>
                </a:solidFill>
                <a:latin typeface="Arial" charset="0"/>
                <a:ea typeface="メイリオ"/>
                <a:cs typeface="Arial" charset="0"/>
              </a:endParaRPr>
            </a:p>
          </p:txBody>
        </p:sp>
        <p:sp>
          <p:nvSpPr>
            <p:cNvPr id="12" name="正方形/長方形 11"/>
            <p:cNvSpPr/>
            <p:nvPr userDrawn="1"/>
          </p:nvSpPr>
          <p:spPr>
            <a:xfrm>
              <a:off x="-377482" y="932759"/>
              <a:ext cx="324000" cy="175044"/>
            </a:xfrm>
            <a:prstGeom prst="rect">
              <a:avLst/>
            </a:prstGeom>
            <a:solidFill>
              <a:srgbClr val="CCCCCC"/>
            </a:solidFill>
            <a:ln>
              <a:noFill/>
            </a:ln>
          </p:spPr>
          <p:txBody>
            <a:bodyPr lIns="72000" tIns="36000" rIns="72000" bIns="36000">
              <a:spAutoFit/>
            </a:bodyPr>
            <a:lstStyle/>
            <a:p>
              <a:pPr lvl="0"/>
              <a:endParaRPr lang="ja-JP" altLang="en-US" sz="1050">
                <a:solidFill>
                  <a:srgbClr val="FFFFFF"/>
                </a:solidFill>
                <a:latin typeface="Arial" charset="0"/>
                <a:ea typeface="メイリオ"/>
                <a:cs typeface="Arial" charset="0"/>
              </a:endParaRPr>
            </a:p>
          </p:txBody>
        </p:sp>
      </p:grpSp>
      <p:grpSp>
        <p:nvGrpSpPr>
          <p:cNvPr id="13" name="図形グループ 12"/>
          <p:cNvGrpSpPr/>
          <p:nvPr userDrawn="1"/>
        </p:nvGrpSpPr>
        <p:grpSpPr>
          <a:xfrm>
            <a:off x="-1343938" y="0"/>
            <a:ext cx="1296000" cy="755999"/>
            <a:chOff x="-1324519" y="-285602"/>
            <a:chExt cx="1296000" cy="535044"/>
          </a:xfrm>
        </p:grpSpPr>
        <p:sp>
          <p:nvSpPr>
            <p:cNvPr id="14" name="テキスト ボックス 13"/>
            <p:cNvSpPr txBox="1">
              <a:spLocks noChangeArrowheads="1"/>
            </p:cNvSpPr>
            <p:nvPr userDrawn="1"/>
          </p:nvSpPr>
          <p:spPr bwMode="auto">
            <a:xfrm>
              <a:off x="-1324519" y="-285602"/>
              <a:ext cx="1295999" cy="360000"/>
            </a:xfrm>
            <a:prstGeom prst="rect">
              <a:avLst/>
            </a:prstGeom>
            <a:solidFill>
              <a:srgbClr val="E60012"/>
            </a:solidFill>
            <a:ln>
              <a:noFill/>
            </a:ln>
            <a:extLst/>
          </p:spPr>
          <p:txBody>
            <a:bodyPr wrap="square" lIns="72000" tIns="36000" rIns="72000" bIns="36000">
              <a:noAutofit/>
            </a:bodyPr>
            <a:lstStyle>
              <a:lvl1pPr defTabSz="457200">
                <a:defRPr kumimoji="1">
                  <a:solidFill>
                    <a:schemeClr val="tx1"/>
                  </a:solidFill>
                  <a:latin typeface="Calibri" pitchFamily="34" charset="0"/>
                  <a:ea typeface="ＭＳ Ｐゴシック" charset="-128"/>
                </a:defRPr>
              </a:lvl1pPr>
              <a:lvl2pPr marL="742950" indent="-285750" defTabSz="457200">
                <a:defRPr kumimoji="1">
                  <a:solidFill>
                    <a:schemeClr val="tx1"/>
                  </a:solidFill>
                  <a:latin typeface="Calibri" pitchFamily="34" charset="0"/>
                  <a:ea typeface="ＭＳ Ｐゴシック" charset="-128"/>
                </a:defRPr>
              </a:lvl2pPr>
              <a:lvl3pPr marL="1143000" indent="-228600" defTabSz="457200">
                <a:defRPr kumimoji="1">
                  <a:solidFill>
                    <a:schemeClr val="tx1"/>
                  </a:solidFill>
                  <a:latin typeface="Calibri" pitchFamily="34" charset="0"/>
                  <a:ea typeface="ＭＳ Ｐゴシック" charset="-128"/>
                </a:defRPr>
              </a:lvl3pPr>
              <a:lvl4pPr marL="1600200" indent="-228600" defTabSz="457200">
                <a:defRPr kumimoji="1">
                  <a:solidFill>
                    <a:schemeClr val="tx1"/>
                  </a:solidFill>
                  <a:latin typeface="Calibri" pitchFamily="34" charset="0"/>
                  <a:ea typeface="ＭＳ Ｐゴシック" charset="-128"/>
                </a:defRPr>
              </a:lvl4pPr>
              <a:lvl5pPr marL="2057400" indent="-228600" defTabSz="457200">
                <a:defRPr kumimoji="1">
                  <a:solidFill>
                    <a:schemeClr val="tx1"/>
                  </a:solidFill>
                  <a:latin typeface="Calibri" pitchFamily="34" charset="0"/>
                  <a:ea typeface="ＭＳ Ｐゴシック" charset="-128"/>
                </a:defRPr>
              </a:lvl5pPr>
              <a:lvl6pPr marL="2514600" indent="-228600" defTabSz="457200" fontAlgn="base">
                <a:spcBef>
                  <a:spcPct val="0"/>
                </a:spcBef>
                <a:spcAft>
                  <a:spcPct val="0"/>
                </a:spcAft>
                <a:defRPr kumimoji="1">
                  <a:solidFill>
                    <a:schemeClr val="tx1"/>
                  </a:solidFill>
                  <a:latin typeface="Calibri" pitchFamily="34" charset="0"/>
                  <a:ea typeface="ＭＳ Ｐゴシック" charset="-128"/>
                </a:defRPr>
              </a:lvl6pPr>
              <a:lvl7pPr marL="2971800" indent="-228600" defTabSz="457200" fontAlgn="base">
                <a:spcBef>
                  <a:spcPct val="0"/>
                </a:spcBef>
                <a:spcAft>
                  <a:spcPct val="0"/>
                </a:spcAft>
                <a:defRPr kumimoji="1">
                  <a:solidFill>
                    <a:schemeClr val="tx1"/>
                  </a:solidFill>
                  <a:latin typeface="Calibri" pitchFamily="34" charset="0"/>
                  <a:ea typeface="ＭＳ Ｐゴシック" charset="-128"/>
                </a:defRPr>
              </a:lvl7pPr>
              <a:lvl8pPr marL="3429000" indent="-228600" defTabSz="457200" fontAlgn="base">
                <a:spcBef>
                  <a:spcPct val="0"/>
                </a:spcBef>
                <a:spcAft>
                  <a:spcPct val="0"/>
                </a:spcAft>
                <a:defRPr kumimoji="1">
                  <a:solidFill>
                    <a:schemeClr val="tx1"/>
                  </a:solidFill>
                  <a:latin typeface="Calibri" pitchFamily="34" charset="0"/>
                  <a:ea typeface="ＭＳ Ｐゴシック" charset="-128"/>
                </a:defRPr>
              </a:lvl8pPr>
              <a:lvl9pPr marL="3886200" indent="-228600" defTabSz="457200" fontAlgn="base">
                <a:spcBef>
                  <a:spcPct val="0"/>
                </a:spcBef>
                <a:spcAft>
                  <a:spcPct val="0"/>
                </a:spcAft>
                <a:defRPr kumimoji="1">
                  <a:solidFill>
                    <a:schemeClr val="tx1"/>
                  </a:solidFill>
                  <a:latin typeface="Calibri" pitchFamily="34" charset="0"/>
                  <a:ea typeface="ＭＳ Ｐゴシック" charset="-128"/>
                </a:defRPr>
              </a:lvl9pPr>
            </a:lstStyle>
            <a:p>
              <a:pPr>
                <a:defRPr/>
              </a:pPr>
              <a:r>
                <a:rPr lang="en-US" altLang="ja-JP" sz="900" dirty="0" smtClean="0">
                  <a:solidFill>
                    <a:srgbClr val="FFFFFF"/>
                  </a:solidFill>
                  <a:latin typeface="Arial" charset="0"/>
                  <a:ea typeface="メイリオ"/>
                  <a:cs typeface="Arial" charset="0"/>
                </a:rPr>
                <a:t>KEPCO Red</a:t>
              </a:r>
            </a:p>
            <a:p>
              <a:pPr>
                <a:defRPr/>
              </a:pPr>
              <a:r>
                <a:rPr lang="en-US" altLang="ja-JP" sz="900" dirty="0" smtClean="0">
                  <a:solidFill>
                    <a:srgbClr val="FFFFFF"/>
                  </a:solidFill>
                  <a:latin typeface="Arial" charset="0"/>
                  <a:ea typeface="メイリオ"/>
                  <a:cs typeface="Arial" charset="0"/>
                </a:rPr>
                <a:t>R230 G0 B18</a:t>
              </a:r>
            </a:p>
            <a:p>
              <a:pPr>
                <a:defRPr/>
              </a:pPr>
              <a:endParaRPr lang="ja-JP" altLang="en-US" sz="900" dirty="0" smtClean="0">
                <a:solidFill>
                  <a:srgbClr val="000000"/>
                </a:solidFill>
                <a:latin typeface="Arial" charset="0"/>
                <a:ea typeface="メイリオ"/>
                <a:cs typeface="Arial" charset="0"/>
              </a:endParaRPr>
            </a:p>
          </p:txBody>
        </p:sp>
        <p:sp>
          <p:nvSpPr>
            <p:cNvPr id="15" name="正方形/長方形 14"/>
            <p:cNvSpPr/>
            <p:nvPr userDrawn="1"/>
          </p:nvSpPr>
          <p:spPr>
            <a:xfrm>
              <a:off x="-1324519" y="72838"/>
              <a:ext cx="324000" cy="175044"/>
            </a:xfrm>
            <a:prstGeom prst="rect">
              <a:avLst/>
            </a:prstGeom>
            <a:solidFill>
              <a:srgbClr val="EB3341"/>
            </a:solidFill>
            <a:ln>
              <a:noFill/>
            </a:ln>
          </p:spPr>
          <p:txBody>
            <a:bodyPr lIns="72000" tIns="36000" rIns="72000" bIns="36000">
              <a:spAutoFit/>
            </a:bodyPr>
            <a:lstStyle/>
            <a:p>
              <a:pPr lvl="0"/>
              <a:endParaRPr lang="ja-JP" altLang="en-US" sz="1050">
                <a:solidFill>
                  <a:srgbClr val="FFFFFF"/>
                </a:solidFill>
                <a:latin typeface="Arial" charset="0"/>
                <a:ea typeface="メイリオ"/>
                <a:cs typeface="Arial" charset="0"/>
              </a:endParaRPr>
            </a:p>
          </p:txBody>
        </p:sp>
        <p:sp>
          <p:nvSpPr>
            <p:cNvPr id="16" name="正方形/長方形 15"/>
            <p:cNvSpPr/>
            <p:nvPr userDrawn="1"/>
          </p:nvSpPr>
          <p:spPr>
            <a:xfrm>
              <a:off x="-1000519" y="72838"/>
              <a:ext cx="324000" cy="175044"/>
            </a:xfrm>
            <a:prstGeom prst="rect">
              <a:avLst/>
            </a:prstGeom>
            <a:solidFill>
              <a:srgbClr val="F06671"/>
            </a:solidFill>
            <a:ln>
              <a:noFill/>
            </a:ln>
          </p:spPr>
          <p:txBody>
            <a:bodyPr lIns="72000" tIns="36000" rIns="72000" bIns="36000">
              <a:spAutoFit/>
            </a:bodyPr>
            <a:lstStyle/>
            <a:p>
              <a:pPr lvl="0"/>
              <a:endParaRPr lang="ja-JP" altLang="en-US" sz="1050">
                <a:solidFill>
                  <a:srgbClr val="FFFFFF"/>
                </a:solidFill>
                <a:latin typeface="Arial" charset="0"/>
                <a:ea typeface="メイリオ"/>
                <a:cs typeface="Arial" charset="0"/>
              </a:endParaRPr>
            </a:p>
          </p:txBody>
        </p:sp>
        <p:sp>
          <p:nvSpPr>
            <p:cNvPr id="17" name="正方形/長方形 16"/>
            <p:cNvSpPr/>
            <p:nvPr userDrawn="1"/>
          </p:nvSpPr>
          <p:spPr>
            <a:xfrm>
              <a:off x="-676519" y="72838"/>
              <a:ext cx="324000" cy="175044"/>
            </a:xfrm>
            <a:prstGeom prst="rect">
              <a:avLst/>
            </a:prstGeom>
            <a:solidFill>
              <a:srgbClr val="F599A0"/>
            </a:solidFill>
            <a:ln>
              <a:noFill/>
            </a:ln>
          </p:spPr>
          <p:txBody>
            <a:bodyPr lIns="72000" tIns="36000" rIns="72000" bIns="36000">
              <a:spAutoFit/>
            </a:bodyPr>
            <a:lstStyle/>
            <a:p>
              <a:pPr lvl="0"/>
              <a:endParaRPr lang="ja-JP" altLang="en-US" sz="1050">
                <a:solidFill>
                  <a:srgbClr val="FFFFFF"/>
                </a:solidFill>
                <a:latin typeface="Arial" charset="0"/>
                <a:ea typeface="メイリオ"/>
                <a:cs typeface="Arial" charset="0"/>
              </a:endParaRPr>
            </a:p>
          </p:txBody>
        </p:sp>
        <p:sp>
          <p:nvSpPr>
            <p:cNvPr id="18" name="正方形/長方形 17"/>
            <p:cNvSpPr/>
            <p:nvPr userDrawn="1"/>
          </p:nvSpPr>
          <p:spPr>
            <a:xfrm>
              <a:off x="-352519" y="74398"/>
              <a:ext cx="324000" cy="175044"/>
            </a:xfrm>
            <a:prstGeom prst="rect">
              <a:avLst/>
            </a:prstGeom>
            <a:solidFill>
              <a:srgbClr val="FACCD0"/>
            </a:solidFill>
            <a:ln>
              <a:noFill/>
            </a:ln>
          </p:spPr>
          <p:txBody>
            <a:bodyPr lIns="72000" tIns="36000" rIns="72000" bIns="36000">
              <a:spAutoFit/>
            </a:bodyPr>
            <a:lstStyle/>
            <a:p>
              <a:pPr lvl="0"/>
              <a:endParaRPr lang="ja-JP" altLang="en-US" sz="1050">
                <a:solidFill>
                  <a:srgbClr val="FFFFFF"/>
                </a:solidFill>
                <a:latin typeface="Arial" charset="0"/>
                <a:ea typeface="メイリオ"/>
                <a:cs typeface="Arial" charset="0"/>
              </a:endParaRPr>
            </a:p>
          </p:txBody>
        </p:sp>
      </p:grpSp>
      <p:grpSp>
        <p:nvGrpSpPr>
          <p:cNvPr id="19" name="図形グループ 18"/>
          <p:cNvGrpSpPr/>
          <p:nvPr userDrawn="1"/>
        </p:nvGrpSpPr>
        <p:grpSpPr>
          <a:xfrm>
            <a:off x="-1341165" y="2245954"/>
            <a:ext cx="1296000" cy="686341"/>
            <a:chOff x="-1367936" y="1193984"/>
            <a:chExt cx="1296000" cy="739987"/>
          </a:xfrm>
        </p:grpSpPr>
        <p:sp>
          <p:nvSpPr>
            <p:cNvPr id="20" name="テキスト ボックス 19"/>
            <p:cNvSpPr txBox="1">
              <a:spLocks noChangeArrowheads="1"/>
            </p:cNvSpPr>
            <p:nvPr userDrawn="1"/>
          </p:nvSpPr>
          <p:spPr bwMode="auto">
            <a:xfrm>
              <a:off x="-1367935" y="1193984"/>
              <a:ext cx="1295999" cy="464306"/>
            </a:xfrm>
            <a:prstGeom prst="rect">
              <a:avLst/>
            </a:prstGeom>
            <a:solidFill>
              <a:schemeClr val="tx2"/>
            </a:solidFill>
            <a:ln>
              <a:noFill/>
            </a:ln>
            <a:extLst/>
          </p:spPr>
          <p:txBody>
            <a:bodyPr wrap="square" lIns="72000" tIns="36000" rIns="72000" bIns="36000">
              <a:noAutofit/>
            </a:bodyPr>
            <a:lstStyle>
              <a:lvl1pPr defTabSz="457200">
                <a:defRPr kumimoji="1">
                  <a:solidFill>
                    <a:schemeClr val="tx1"/>
                  </a:solidFill>
                  <a:latin typeface="Calibri" pitchFamily="34" charset="0"/>
                  <a:ea typeface="ＭＳ Ｐゴシック" charset="-128"/>
                </a:defRPr>
              </a:lvl1pPr>
              <a:lvl2pPr marL="742950" indent="-285750" defTabSz="457200">
                <a:defRPr kumimoji="1">
                  <a:solidFill>
                    <a:schemeClr val="tx1"/>
                  </a:solidFill>
                  <a:latin typeface="Calibri" pitchFamily="34" charset="0"/>
                  <a:ea typeface="ＭＳ Ｐゴシック" charset="-128"/>
                </a:defRPr>
              </a:lvl2pPr>
              <a:lvl3pPr marL="1143000" indent="-228600" defTabSz="457200">
                <a:defRPr kumimoji="1">
                  <a:solidFill>
                    <a:schemeClr val="tx1"/>
                  </a:solidFill>
                  <a:latin typeface="Calibri" pitchFamily="34" charset="0"/>
                  <a:ea typeface="ＭＳ Ｐゴシック" charset="-128"/>
                </a:defRPr>
              </a:lvl3pPr>
              <a:lvl4pPr marL="1600200" indent="-228600" defTabSz="457200">
                <a:defRPr kumimoji="1">
                  <a:solidFill>
                    <a:schemeClr val="tx1"/>
                  </a:solidFill>
                  <a:latin typeface="Calibri" pitchFamily="34" charset="0"/>
                  <a:ea typeface="ＭＳ Ｐゴシック" charset="-128"/>
                </a:defRPr>
              </a:lvl4pPr>
              <a:lvl5pPr marL="2057400" indent="-228600" defTabSz="457200">
                <a:defRPr kumimoji="1">
                  <a:solidFill>
                    <a:schemeClr val="tx1"/>
                  </a:solidFill>
                  <a:latin typeface="Calibri" pitchFamily="34" charset="0"/>
                  <a:ea typeface="ＭＳ Ｐゴシック" charset="-128"/>
                </a:defRPr>
              </a:lvl5pPr>
              <a:lvl6pPr marL="2514600" indent="-228600" defTabSz="457200" fontAlgn="base">
                <a:spcBef>
                  <a:spcPct val="0"/>
                </a:spcBef>
                <a:spcAft>
                  <a:spcPct val="0"/>
                </a:spcAft>
                <a:defRPr kumimoji="1">
                  <a:solidFill>
                    <a:schemeClr val="tx1"/>
                  </a:solidFill>
                  <a:latin typeface="Calibri" pitchFamily="34" charset="0"/>
                  <a:ea typeface="ＭＳ Ｐゴシック" charset="-128"/>
                </a:defRPr>
              </a:lvl6pPr>
              <a:lvl7pPr marL="2971800" indent="-228600" defTabSz="457200" fontAlgn="base">
                <a:spcBef>
                  <a:spcPct val="0"/>
                </a:spcBef>
                <a:spcAft>
                  <a:spcPct val="0"/>
                </a:spcAft>
                <a:defRPr kumimoji="1">
                  <a:solidFill>
                    <a:schemeClr val="tx1"/>
                  </a:solidFill>
                  <a:latin typeface="Calibri" pitchFamily="34" charset="0"/>
                  <a:ea typeface="ＭＳ Ｐゴシック" charset="-128"/>
                </a:defRPr>
              </a:lvl7pPr>
              <a:lvl8pPr marL="3429000" indent="-228600" defTabSz="457200" fontAlgn="base">
                <a:spcBef>
                  <a:spcPct val="0"/>
                </a:spcBef>
                <a:spcAft>
                  <a:spcPct val="0"/>
                </a:spcAft>
                <a:defRPr kumimoji="1">
                  <a:solidFill>
                    <a:schemeClr val="tx1"/>
                  </a:solidFill>
                  <a:latin typeface="Calibri" pitchFamily="34" charset="0"/>
                  <a:ea typeface="ＭＳ Ｐゴシック" charset="-128"/>
                </a:defRPr>
              </a:lvl8pPr>
              <a:lvl9pPr marL="3886200" indent="-228600" defTabSz="457200" fontAlgn="base">
                <a:spcBef>
                  <a:spcPct val="0"/>
                </a:spcBef>
                <a:spcAft>
                  <a:spcPct val="0"/>
                </a:spcAft>
                <a:defRPr kumimoji="1">
                  <a:solidFill>
                    <a:schemeClr val="tx1"/>
                  </a:solidFill>
                  <a:latin typeface="Calibri" pitchFamily="34" charset="0"/>
                  <a:ea typeface="ＭＳ Ｐゴシック" charset="-128"/>
                </a:defRPr>
              </a:lvl9pPr>
            </a:lstStyle>
            <a:p>
              <a:pPr>
                <a:defRPr/>
              </a:pPr>
              <a:r>
                <a:rPr lang="en-US" altLang="ja-JP" sz="900" dirty="0" smtClean="0">
                  <a:solidFill>
                    <a:srgbClr val="FFFFFF"/>
                  </a:solidFill>
                  <a:latin typeface="Arial" charset="0"/>
                  <a:ea typeface="メイリオ"/>
                  <a:cs typeface="Arial" charset="0"/>
                </a:rPr>
                <a:t>Warm-hearted Gray</a:t>
              </a:r>
            </a:p>
            <a:p>
              <a:pPr>
                <a:defRPr/>
              </a:pPr>
              <a:r>
                <a:rPr lang="en-US" altLang="ja-JP" sz="900" dirty="0" smtClean="0">
                  <a:solidFill>
                    <a:srgbClr val="FFFFFF"/>
                  </a:solidFill>
                  <a:latin typeface="Arial" charset="0"/>
                  <a:ea typeface="メイリオ"/>
                  <a:cs typeface="Arial" charset="0"/>
                </a:rPr>
                <a:t>R113 G109 B107</a:t>
              </a:r>
              <a:endParaRPr lang="ja-JP" altLang="en-US" sz="900" dirty="0" smtClean="0">
                <a:solidFill>
                  <a:srgbClr val="000000"/>
                </a:solidFill>
                <a:latin typeface="Arial" charset="0"/>
                <a:ea typeface="メイリオ"/>
                <a:cs typeface="Arial" charset="0"/>
              </a:endParaRPr>
            </a:p>
          </p:txBody>
        </p:sp>
        <p:sp>
          <p:nvSpPr>
            <p:cNvPr id="21" name="正方形/長方形 20"/>
            <p:cNvSpPr/>
            <p:nvPr userDrawn="1"/>
          </p:nvSpPr>
          <p:spPr>
            <a:xfrm>
              <a:off x="-1367936" y="1658290"/>
              <a:ext cx="324000" cy="272933"/>
            </a:xfrm>
            <a:prstGeom prst="rect">
              <a:avLst/>
            </a:prstGeom>
            <a:solidFill>
              <a:srgbClr val="8E8A89"/>
            </a:solidFill>
            <a:ln>
              <a:noFill/>
            </a:ln>
          </p:spPr>
          <p:txBody>
            <a:bodyPr lIns="72000" tIns="36000" rIns="72000" bIns="36000">
              <a:spAutoFit/>
            </a:bodyPr>
            <a:lstStyle/>
            <a:p>
              <a:pPr lvl="0"/>
              <a:endParaRPr lang="ja-JP" altLang="en-US" sz="1000">
                <a:solidFill>
                  <a:srgbClr val="FFFFFF"/>
                </a:solidFill>
                <a:latin typeface="Arial" charset="0"/>
                <a:ea typeface="メイリオ"/>
                <a:cs typeface="Arial" charset="0"/>
              </a:endParaRPr>
            </a:p>
          </p:txBody>
        </p:sp>
        <p:sp>
          <p:nvSpPr>
            <p:cNvPr id="22" name="正方形/長方形 21"/>
            <p:cNvSpPr/>
            <p:nvPr userDrawn="1"/>
          </p:nvSpPr>
          <p:spPr>
            <a:xfrm>
              <a:off x="-1043936" y="1658291"/>
              <a:ext cx="324000" cy="272934"/>
            </a:xfrm>
            <a:prstGeom prst="rect">
              <a:avLst/>
            </a:prstGeom>
            <a:solidFill>
              <a:srgbClr val="AAA7A6"/>
            </a:solidFill>
            <a:ln>
              <a:noFill/>
            </a:ln>
          </p:spPr>
          <p:txBody>
            <a:bodyPr lIns="72000" tIns="36000" rIns="72000" bIns="36000">
              <a:spAutoFit/>
            </a:bodyPr>
            <a:lstStyle/>
            <a:p>
              <a:pPr lvl="0"/>
              <a:endParaRPr lang="ja-JP" altLang="en-US" sz="1000">
                <a:solidFill>
                  <a:srgbClr val="FFFFFF"/>
                </a:solidFill>
                <a:latin typeface="Arial" charset="0"/>
                <a:ea typeface="メイリオ"/>
                <a:cs typeface="Arial" charset="0"/>
              </a:endParaRPr>
            </a:p>
          </p:txBody>
        </p:sp>
        <p:sp>
          <p:nvSpPr>
            <p:cNvPr id="23" name="正方形/長方形 22"/>
            <p:cNvSpPr/>
            <p:nvPr userDrawn="1"/>
          </p:nvSpPr>
          <p:spPr>
            <a:xfrm>
              <a:off x="-719936" y="1658291"/>
              <a:ext cx="324000" cy="272934"/>
            </a:xfrm>
            <a:prstGeom prst="rect">
              <a:avLst/>
            </a:prstGeom>
            <a:solidFill>
              <a:srgbClr val="C6C5C4"/>
            </a:solidFill>
            <a:ln>
              <a:noFill/>
            </a:ln>
          </p:spPr>
          <p:txBody>
            <a:bodyPr lIns="72000" tIns="36000" rIns="72000" bIns="36000">
              <a:spAutoFit/>
            </a:bodyPr>
            <a:lstStyle/>
            <a:p>
              <a:pPr lvl="0"/>
              <a:endParaRPr lang="ja-JP" altLang="en-US" sz="1000">
                <a:solidFill>
                  <a:srgbClr val="FFFFFF"/>
                </a:solidFill>
                <a:latin typeface="Arial" charset="0"/>
                <a:ea typeface="メイリオ"/>
                <a:cs typeface="Arial" charset="0"/>
              </a:endParaRPr>
            </a:p>
          </p:txBody>
        </p:sp>
        <p:sp>
          <p:nvSpPr>
            <p:cNvPr id="24" name="正方形/長方形 23"/>
            <p:cNvSpPr/>
            <p:nvPr userDrawn="1"/>
          </p:nvSpPr>
          <p:spPr>
            <a:xfrm>
              <a:off x="-395936" y="1661037"/>
              <a:ext cx="324000" cy="272934"/>
            </a:xfrm>
            <a:prstGeom prst="rect">
              <a:avLst/>
            </a:prstGeom>
            <a:solidFill>
              <a:srgbClr val="E3E2E1"/>
            </a:solidFill>
            <a:ln>
              <a:noFill/>
            </a:ln>
          </p:spPr>
          <p:txBody>
            <a:bodyPr lIns="72000" tIns="36000" rIns="72000" bIns="36000">
              <a:spAutoFit/>
            </a:bodyPr>
            <a:lstStyle/>
            <a:p>
              <a:pPr lvl="0"/>
              <a:endParaRPr lang="ja-JP" altLang="en-US" sz="1000">
                <a:solidFill>
                  <a:srgbClr val="FFFFFF"/>
                </a:solidFill>
                <a:latin typeface="Arial" charset="0"/>
                <a:ea typeface="メイリオ"/>
                <a:cs typeface="Arial" charset="0"/>
              </a:endParaRPr>
            </a:p>
          </p:txBody>
        </p:sp>
      </p:grpSp>
      <p:grpSp>
        <p:nvGrpSpPr>
          <p:cNvPr id="25" name="図形グループ 24"/>
          <p:cNvGrpSpPr/>
          <p:nvPr userDrawn="1"/>
        </p:nvGrpSpPr>
        <p:grpSpPr>
          <a:xfrm>
            <a:off x="-1343938" y="1562161"/>
            <a:ext cx="1298769" cy="686339"/>
            <a:chOff x="-1360572" y="1167843"/>
            <a:chExt cx="1298769" cy="458996"/>
          </a:xfrm>
        </p:grpSpPr>
        <p:sp>
          <p:nvSpPr>
            <p:cNvPr id="26" name="テキスト ボックス 25"/>
            <p:cNvSpPr txBox="1">
              <a:spLocks noChangeArrowheads="1"/>
            </p:cNvSpPr>
            <p:nvPr userDrawn="1"/>
          </p:nvSpPr>
          <p:spPr bwMode="auto">
            <a:xfrm>
              <a:off x="-1360571" y="1167843"/>
              <a:ext cx="1298768" cy="287998"/>
            </a:xfrm>
            <a:prstGeom prst="rect">
              <a:avLst/>
            </a:prstGeom>
            <a:solidFill>
              <a:schemeClr val="bg2"/>
            </a:solidFill>
            <a:ln>
              <a:noFill/>
            </a:ln>
            <a:extLst/>
          </p:spPr>
          <p:txBody>
            <a:bodyPr wrap="square" lIns="72000" tIns="36000" rIns="72000" bIns="36000">
              <a:noAutofit/>
            </a:bodyPr>
            <a:lstStyle>
              <a:lvl1pPr defTabSz="457200">
                <a:defRPr kumimoji="1">
                  <a:solidFill>
                    <a:schemeClr val="tx1"/>
                  </a:solidFill>
                  <a:latin typeface="Calibri" pitchFamily="34" charset="0"/>
                  <a:ea typeface="ＭＳ Ｐゴシック" charset="-128"/>
                </a:defRPr>
              </a:lvl1pPr>
              <a:lvl2pPr marL="742950" indent="-285750" defTabSz="457200">
                <a:defRPr kumimoji="1">
                  <a:solidFill>
                    <a:schemeClr val="tx1"/>
                  </a:solidFill>
                  <a:latin typeface="Calibri" pitchFamily="34" charset="0"/>
                  <a:ea typeface="ＭＳ Ｐゴシック" charset="-128"/>
                </a:defRPr>
              </a:lvl2pPr>
              <a:lvl3pPr marL="1143000" indent="-228600" defTabSz="457200">
                <a:defRPr kumimoji="1">
                  <a:solidFill>
                    <a:schemeClr val="tx1"/>
                  </a:solidFill>
                  <a:latin typeface="Calibri" pitchFamily="34" charset="0"/>
                  <a:ea typeface="ＭＳ Ｐゴシック" charset="-128"/>
                </a:defRPr>
              </a:lvl3pPr>
              <a:lvl4pPr marL="1600200" indent="-228600" defTabSz="457200">
                <a:defRPr kumimoji="1">
                  <a:solidFill>
                    <a:schemeClr val="tx1"/>
                  </a:solidFill>
                  <a:latin typeface="Calibri" pitchFamily="34" charset="0"/>
                  <a:ea typeface="ＭＳ Ｐゴシック" charset="-128"/>
                </a:defRPr>
              </a:lvl4pPr>
              <a:lvl5pPr marL="2057400" indent="-228600" defTabSz="457200">
                <a:defRPr kumimoji="1">
                  <a:solidFill>
                    <a:schemeClr val="tx1"/>
                  </a:solidFill>
                  <a:latin typeface="Calibri" pitchFamily="34" charset="0"/>
                  <a:ea typeface="ＭＳ Ｐゴシック" charset="-128"/>
                </a:defRPr>
              </a:lvl5pPr>
              <a:lvl6pPr marL="2514600" indent="-228600" defTabSz="457200" fontAlgn="base">
                <a:spcBef>
                  <a:spcPct val="0"/>
                </a:spcBef>
                <a:spcAft>
                  <a:spcPct val="0"/>
                </a:spcAft>
                <a:defRPr kumimoji="1">
                  <a:solidFill>
                    <a:schemeClr val="tx1"/>
                  </a:solidFill>
                  <a:latin typeface="Calibri" pitchFamily="34" charset="0"/>
                  <a:ea typeface="ＭＳ Ｐゴシック" charset="-128"/>
                </a:defRPr>
              </a:lvl6pPr>
              <a:lvl7pPr marL="2971800" indent="-228600" defTabSz="457200" fontAlgn="base">
                <a:spcBef>
                  <a:spcPct val="0"/>
                </a:spcBef>
                <a:spcAft>
                  <a:spcPct val="0"/>
                </a:spcAft>
                <a:defRPr kumimoji="1">
                  <a:solidFill>
                    <a:schemeClr val="tx1"/>
                  </a:solidFill>
                  <a:latin typeface="Calibri" pitchFamily="34" charset="0"/>
                  <a:ea typeface="ＭＳ Ｐゴシック" charset="-128"/>
                </a:defRPr>
              </a:lvl7pPr>
              <a:lvl8pPr marL="3429000" indent="-228600" defTabSz="457200" fontAlgn="base">
                <a:spcBef>
                  <a:spcPct val="0"/>
                </a:spcBef>
                <a:spcAft>
                  <a:spcPct val="0"/>
                </a:spcAft>
                <a:defRPr kumimoji="1">
                  <a:solidFill>
                    <a:schemeClr val="tx1"/>
                  </a:solidFill>
                  <a:latin typeface="Calibri" pitchFamily="34" charset="0"/>
                  <a:ea typeface="ＭＳ Ｐゴシック" charset="-128"/>
                </a:defRPr>
              </a:lvl8pPr>
              <a:lvl9pPr marL="3886200" indent="-228600" defTabSz="457200" fontAlgn="base">
                <a:spcBef>
                  <a:spcPct val="0"/>
                </a:spcBef>
                <a:spcAft>
                  <a:spcPct val="0"/>
                </a:spcAft>
                <a:defRPr kumimoji="1">
                  <a:solidFill>
                    <a:schemeClr val="tx1"/>
                  </a:solidFill>
                  <a:latin typeface="Calibri" pitchFamily="34" charset="0"/>
                  <a:ea typeface="ＭＳ Ｐゴシック" charset="-128"/>
                </a:defRPr>
              </a:lvl9pPr>
            </a:lstStyle>
            <a:p>
              <a:pPr>
                <a:defRPr/>
              </a:pPr>
              <a:r>
                <a:rPr lang="en-US" altLang="ja-JP" sz="900" dirty="0" smtClean="0">
                  <a:solidFill>
                    <a:srgbClr val="FFFFFF"/>
                  </a:solidFill>
                  <a:latin typeface="Arial" charset="0"/>
                  <a:ea typeface="メイリオ"/>
                  <a:cs typeface="Arial" charset="0"/>
                </a:rPr>
                <a:t>Empowering Orange</a:t>
              </a:r>
            </a:p>
            <a:p>
              <a:pPr>
                <a:defRPr/>
              </a:pPr>
              <a:r>
                <a:rPr lang="en-US" altLang="ja-JP" sz="900" dirty="0" smtClean="0">
                  <a:solidFill>
                    <a:srgbClr val="FFFFFF"/>
                  </a:solidFill>
                  <a:latin typeface="Arial" charset="0"/>
                  <a:ea typeface="メイリオ"/>
                  <a:cs typeface="Arial" charset="0"/>
                </a:rPr>
                <a:t>R235 G97 B0</a:t>
              </a:r>
              <a:endParaRPr lang="ja-JP" altLang="en-US" sz="900" dirty="0" smtClean="0">
                <a:solidFill>
                  <a:srgbClr val="000000"/>
                </a:solidFill>
                <a:latin typeface="Arial" charset="0"/>
                <a:ea typeface="メイリオ"/>
                <a:cs typeface="Arial" charset="0"/>
              </a:endParaRPr>
            </a:p>
          </p:txBody>
        </p:sp>
        <p:sp>
          <p:nvSpPr>
            <p:cNvPr id="27" name="正方形/長方形 26"/>
            <p:cNvSpPr/>
            <p:nvPr userDrawn="1"/>
          </p:nvSpPr>
          <p:spPr>
            <a:xfrm>
              <a:off x="-1360572" y="1455841"/>
              <a:ext cx="324000" cy="169295"/>
            </a:xfrm>
            <a:prstGeom prst="rect">
              <a:avLst/>
            </a:prstGeom>
            <a:solidFill>
              <a:srgbClr val="EF8033"/>
            </a:solidFill>
            <a:ln>
              <a:noFill/>
            </a:ln>
          </p:spPr>
          <p:txBody>
            <a:bodyPr lIns="72000" tIns="36000" rIns="72000" bIns="36000">
              <a:spAutoFit/>
            </a:bodyPr>
            <a:lstStyle/>
            <a:p>
              <a:pPr lvl="0"/>
              <a:endParaRPr lang="ja-JP" altLang="en-US" sz="1000">
                <a:solidFill>
                  <a:srgbClr val="FFFFFF"/>
                </a:solidFill>
                <a:latin typeface="Arial" charset="0"/>
                <a:ea typeface="メイリオ"/>
                <a:cs typeface="Arial" charset="0"/>
              </a:endParaRPr>
            </a:p>
          </p:txBody>
        </p:sp>
        <p:sp>
          <p:nvSpPr>
            <p:cNvPr id="28" name="正方形/長方形 27"/>
            <p:cNvSpPr/>
            <p:nvPr userDrawn="1"/>
          </p:nvSpPr>
          <p:spPr>
            <a:xfrm>
              <a:off x="-1036572" y="1455841"/>
              <a:ext cx="324000" cy="169295"/>
            </a:xfrm>
            <a:prstGeom prst="rect">
              <a:avLst/>
            </a:prstGeom>
            <a:solidFill>
              <a:srgbClr val="F3A066"/>
            </a:solidFill>
            <a:ln>
              <a:noFill/>
            </a:ln>
          </p:spPr>
          <p:txBody>
            <a:bodyPr lIns="72000" tIns="36000" rIns="72000" bIns="36000">
              <a:spAutoFit/>
            </a:bodyPr>
            <a:lstStyle/>
            <a:p>
              <a:pPr lvl="0"/>
              <a:endParaRPr lang="ja-JP" altLang="en-US" sz="1000">
                <a:solidFill>
                  <a:srgbClr val="FFFFFF"/>
                </a:solidFill>
                <a:latin typeface="Arial" charset="0"/>
                <a:ea typeface="メイリオ"/>
                <a:cs typeface="Arial" charset="0"/>
              </a:endParaRPr>
            </a:p>
          </p:txBody>
        </p:sp>
        <p:sp>
          <p:nvSpPr>
            <p:cNvPr id="29" name="正方形/長方形 28"/>
            <p:cNvSpPr/>
            <p:nvPr userDrawn="1"/>
          </p:nvSpPr>
          <p:spPr>
            <a:xfrm>
              <a:off x="-712572" y="1455841"/>
              <a:ext cx="324000" cy="169295"/>
            </a:xfrm>
            <a:prstGeom prst="rect">
              <a:avLst/>
            </a:prstGeom>
            <a:solidFill>
              <a:srgbClr val="F7C099"/>
            </a:solidFill>
            <a:ln>
              <a:noFill/>
            </a:ln>
          </p:spPr>
          <p:txBody>
            <a:bodyPr lIns="72000" tIns="36000" rIns="72000" bIns="36000">
              <a:spAutoFit/>
            </a:bodyPr>
            <a:lstStyle/>
            <a:p>
              <a:pPr lvl="0"/>
              <a:endParaRPr lang="ja-JP" altLang="en-US" sz="1000">
                <a:solidFill>
                  <a:srgbClr val="FFFFFF"/>
                </a:solidFill>
                <a:latin typeface="Arial" charset="0"/>
                <a:ea typeface="メイリオ"/>
                <a:cs typeface="Arial" charset="0"/>
              </a:endParaRPr>
            </a:p>
          </p:txBody>
        </p:sp>
        <p:sp>
          <p:nvSpPr>
            <p:cNvPr id="30" name="正方形/長方形 29"/>
            <p:cNvSpPr/>
            <p:nvPr userDrawn="1"/>
          </p:nvSpPr>
          <p:spPr>
            <a:xfrm>
              <a:off x="-388572" y="1457544"/>
              <a:ext cx="324000" cy="169295"/>
            </a:xfrm>
            <a:prstGeom prst="rect">
              <a:avLst/>
            </a:prstGeom>
            <a:solidFill>
              <a:srgbClr val="FBDFCC"/>
            </a:solidFill>
            <a:ln>
              <a:noFill/>
            </a:ln>
          </p:spPr>
          <p:txBody>
            <a:bodyPr lIns="72000" tIns="36000" rIns="72000" bIns="36000">
              <a:spAutoFit/>
            </a:bodyPr>
            <a:lstStyle/>
            <a:p>
              <a:pPr lvl="0"/>
              <a:endParaRPr lang="ja-JP" altLang="en-US" sz="1000">
                <a:solidFill>
                  <a:srgbClr val="FFFFFF"/>
                </a:solidFill>
                <a:latin typeface="Arial" charset="0"/>
                <a:ea typeface="メイリオ"/>
                <a:cs typeface="Arial" charset="0"/>
              </a:endParaRPr>
            </a:p>
          </p:txBody>
        </p:sp>
      </p:grpSp>
      <p:grpSp>
        <p:nvGrpSpPr>
          <p:cNvPr id="31" name="図形グループ 31"/>
          <p:cNvGrpSpPr/>
          <p:nvPr userDrawn="1"/>
        </p:nvGrpSpPr>
        <p:grpSpPr>
          <a:xfrm>
            <a:off x="-1343941" y="3170696"/>
            <a:ext cx="1296000" cy="527956"/>
            <a:chOff x="-2661162" y="2228842"/>
            <a:chExt cx="1296000" cy="691050"/>
          </a:xfrm>
        </p:grpSpPr>
        <p:sp>
          <p:nvSpPr>
            <p:cNvPr id="32" name="テキスト ボックス 31"/>
            <p:cNvSpPr txBox="1">
              <a:spLocks noChangeArrowheads="1"/>
            </p:cNvSpPr>
            <p:nvPr userDrawn="1"/>
          </p:nvSpPr>
          <p:spPr bwMode="auto">
            <a:xfrm>
              <a:off x="-2661161" y="2228842"/>
              <a:ext cx="1295999" cy="432000"/>
            </a:xfrm>
            <a:prstGeom prst="rect">
              <a:avLst/>
            </a:prstGeom>
            <a:solidFill>
              <a:schemeClr val="accent1"/>
            </a:solidFill>
            <a:ln>
              <a:noFill/>
            </a:ln>
            <a:extLst/>
          </p:spPr>
          <p:txBody>
            <a:bodyPr wrap="square" lIns="72000" tIns="36000" rIns="72000" bIns="36000">
              <a:noAutofit/>
            </a:bodyPr>
            <a:lstStyle>
              <a:lvl1pPr defTabSz="457200">
                <a:defRPr kumimoji="1">
                  <a:solidFill>
                    <a:schemeClr val="tx1"/>
                  </a:solidFill>
                  <a:latin typeface="Calibri" pitchFamily="34" charset="0"/>
                  <a:ea typeface="ＭＳ Ｐゴシック" charset="-128"/>
                </a:defRPr>
              </a:lvl1pPr>
              <a:lvl2pPr marL="742950" indent="-285750" defTabSz="457200">
                <a:defRPr kumimoji="1">
                  <a:solidFill>
                    <a:schemeClr val="tx1"/>
                  </a:solidFill>
                  <a:latin typeface="Calibri" pitchFamily="34" charset="0"/>
                  <a:ea typeface="ＭＳ Ｐゴシック" charset="-128"/>
                </a:defRPr>
              </a:lvl2pPr>
              <a:lvl3pPr marL="1143000" indent="-228600" defTabSz="457200">
                <a:defRPr kumimoji="1">
                  <a:solidFill>
                    <a:schemeClr val="tx1"/>
                  </a:solidFill>
                  <a:latin typeface="Calibri" pitchFamily="34" charset="0"/>
                  <a:ea typeface="ＭＳ Ｐゴシック" charset="-128"/>
                </a:defRPr>
              </a:lvl3pPr>
              <a:lvl4pPr marL="1600200" indent="-228600" defTabSz="457200">
                <a:defRPr kumimoji="1">
                  <a:solidFill>
                    <a:schemeClr val="tx1"/>
                  </a:solidFill>
                  <a:latin typeface="Calibri" pitchFamily="34" charset="0"/>
                  <a:ea typeface="ＭＳ Ｐゴシック" charset="-128"/>
                </a:defRPr>
              </a:lvl4pPr>
              <a:lvl5pPr marL="2057400" indent="-228600" defTabSz="457200">
                <a:defRPr kumimoji="1">
                  <a:solidFill>
                    <a:schemeClr val="tx1"/>
                  </a:solidFill>
                  <a:latin typeface="Calibri" pitchFamily="34" charset="0"/>
                  <a:ea typeface="ＭＳ Ｐゴシック" charset="-128"/>
                </a:defRPr>
              </a:lvl5pPr>
              <a:lvl6pPr marL="2514600" indent="-228600" defTabSz="457200" fontAlgn="base">
                <a:spcBef>
                  <a:spcPct val="0"/>
                </a:spcBef>
                <a:spcAft>
                  <a:spcPct val="0"/>
                </a:spcAft>
                <a:defRPr kumimoji="1">
                  <a:solidFill>
                    <a:schemeClr val="tx1"/>
                  </a:solidFill>
                  <a:latin typeface="Calibri" pitchFamily="34" charset="0"/>
                  <a:ea typeface="ＭＳ Ｐゴシック" charset="-128"/>
                </a:defRPr>
              </a:lvl6pPr>
              <a:lvl7pPr marL="2971800" indent="-228600" defTabSz="457200" fontAlgn="base">
                <a:spcBef>
                  <a:spcPct val="0"/>
                </a:spcBef>
                <a:spcAft>
                  <a:spcPct val="0"/>
                </a:spcAft>
                <a:defRPr kumimoji="1">
                  <a:solidFill>
                    <a:schemeClr val="tx1"/>
                  </a:solidFill>
                  <a:latin typeface="Calibri" pitchFamily="34" charset="0"/>
                  <a:ea typeface="ＭＳ Ｐゴシック" charset="-128"/>
                </a:defRPr>
              </a:lvl7pPr>
              <a:lvl8pPr marL="3429000" indent="-228600" defTabSz="457200" fontAlgn="base">
                <a:spcBef>
                  <a:spcPct val="0"/>
                </a:spcBef>
                <a:spcAft>
                  <a:spcPct val="0"/>
                </a:spcAft>
                <a:defRPr kumimoji="1">
                  <a:solidFill>
                    <a:schemeClr val="tx1"/>
                  </a:solidFill>
                  <a:latin typeface="Calibri" pitchFamily="34" charset="0"/>
                  <a:ea typeface="ＭＳ Ｐゴシック" charset="-128"/>
                </a:defRPr>
              </a:lvl8pPr>
              <a:lvl9pPr marL="3886200" indent="-228600" defTabSz="457200" fontAlgn="base">
                <a:spcBef>
                  <a:spcPct val="0"/>
                </a:spcBef>
                <a:spcAft>
                  <a:spcPct val="0"/>
                </a:spcAft>
                <a:defRPr kumimoji="1">
                  <a:solidFill>
                    <a:schemeClr val="tx1"/>
                  </a:solidFill>
                  <a:latin typeface="Calibri" pitchFamily="34" charset="0"/>
                  <a:ea typeface="ＭＳ Ｐゴシック" charset="-128"/>
                </a:defRPr>
              </a:lvl9pPr>
            </a:lstStyle>
            <a:p>
              <a:pPr>
                <a:defRPr/>
              </a:pPr>
              <a:r>
                <a:rPr lang="en-US" altLang="ja-JP" sz="800" dirty="0" smtClean="0">
                  <a:solidFill>
                    <a:srgbClr val="FFFFFF"/>
                  </a:solidFill>
                  <a:latin typeface="Arial" charset="0"/>
                  <a:ea typeface="メイリオ"/>
                  <a:cs typeface="Arial" charset="0"/>
                </a:rPr>
                <a:t>Blue</a:t>
              </a:r>
            </a:p>
            <a:p>
              <a:pPr>
                <a:defRPr/>
              </a:pPr>
              <a:r>
                <a:rPr lang="en-US" altLang="ja-JP" sz="800" dirty="0" smtClean="0">
                  <a:solidFill>
                    <a:srgbClr val="FFFFFF"/>
                  </a:solidFill>
                  <a:latin typeface="Arial" charset="0"/>
                  <a:ea typeface="メイリオ"/>
                  <a:cs typeface="Arial" charset="0"/>
                </a:rPr>
                <a:t>R0 G117 B194</a:t>
              </a:r>
            </a:p>
          </p:txBody>
        </p:sp>
        <p:sp>
          <p:nvSpPr>
            <p:cNvPr id="33" name="正方形/長方形 32"/>
            <p:cNvSpPr/>
            <p:nvPr userDrawn="1"/>
          </p:nvSpPr>
          <p:spPr>
            <a:xfrm>
              <a:off x="-2661162" y="2660843"/>
              <a:ext cx="324000" cy="256304"/>
            </a:xfrm>
            <a:prstGeom prst="rect">
              <a:avLst/>
            </a:prstGeom>
            <a:solidFill>
              <a:srgbClr val="3390CE"/>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34" name="正方形/長方形 33"/>
            <p:cNvSpPr/>
            <p:nvPr userDrawn="1"/>
          </p:nvSpPr>
          <p:spPr>
            <a:xfrm>
              <a:off x="-2337162" y="2660843"/>
              <a:ext cx="324000" cy="256304"/>
            </a:xfrm>
            <a:prstGeom prst="rect">
              <a:avLst/>
            </a:prstGeom>
            <a:solidFill>
              <a:srgbClr val="66ACDA"/>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35" name="正方形/長方形 34"/>
            <p:cNvSpPr/>
            <p:nvPr userDrawn="1"/>
          </p:nvSpPr>
          <p:spPr>
            <a:xfrm>
              <a:off x="-2013162" y="2660843"/>
              <a:ext cx="324000" cy="256304"/>
            </a:xfrm>
            <a:prstGeom prst="rect">
              <a:avLst/>
            </a:prstGeom>
            <a:solidFill>
              <a:srgbClr val="99C8E6"/>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36" name="正方形/長方形 35"/>
            <p:cNvSpPr/>
            <p:nvPr userDrawn="1"/>
          </p:nvSpPr>
          <p:spPr>
            <a:xfrm>
              <a:off x="-1689162" y="2663588"/>
              <a:ext cx="324000" cy="256304"/>
            </a:xfrm>
            <a:prstGeom prst="rect">
              <a:avLst/>
            </a:prstGeom>
            <a:solidFill>
              <a:srgbClr val="CCE3F3"/>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grpSp>
      <p:grpSp>
        <p:nvGrpSpPr>
          <p:cNvPr id="37" name="図形グループ 32"/>
          <p:cNvGrpSpPr/>
          <p:nvPr userDrawn="1"/>
        </p:nvGrpSpPr>
        <p:grpSpPr>
          <a:xfrm>
            <a:off x="-1346712" y="5276229"/>
            <a:ext cx="1296000" cy="527956"/>
            <a:chOff x="-1365163" y="2228842"/>
            <a:chExt cx="1296000" cy="691050"/>
          </a:xfrm>
        </p:grpSpPr>
        <p:sp>
          <p:nvSpPr>
            <p:cNvPr id="38" name="テキスト ボックス 37"/>
            <p:cNvSpPr txBox="1">
              <a:spLocks noChangeArrowheads="1"/>
            </p:cNvSpPr>
            <p:nvPr userDrawn="1"/>
          </p:nvSpPr>
          <p:spPr bwMode="auto">
            <a:xfrm>
              <a:off x="-1365162" y="2228842"/>
              <a:ext cx="1295999" cy="432000"/>
            </a:xfrm>
            <a:prstGeom prst="rect">
              <a:avLst/>
            </a:prstGeom>
            <a:solidFill>
              <a:schemeClr val="accent5"/>
            </a:solidFill>
            <a:ln>
              <a:noFill/>
            </a:ln>
            <a:extLst/>
          </p:spPr>
          <p:txBody>
            <a:bodyPr wrap="square" lIns="72000" tIns="36000" rIns="72000" bIns="36000">
              <a:noAutofit/>
            </a:bodyPr>
            <a:lstStyle>
              <a:lvl1pPr defTabSz="457200">
                <a:defRPr kumimoji="1">
                  <a:solidFill>
                    <a:schemeClr val="tx1"/>
                  </a:solidFill>
                  <a:latin typeface="Calibri" pitchFamily="34" charset="0"/>
                  <a:ea typeface="ＭＳ Ｐゴシック" charset="-128"/>
                </a:defRPr>
              </a:lvl1pPr>
              <a:lvl2pPr marL="742950" indent="-285750" defTabSz="457200">
                <a:defRPr kumimoji="1">
                  <a:solidFill>
                    <a:schemeClr val="tx1"/>
                  </a:solidFill>
                  <a:latin typeface="Calibri" pitchFamily="34" charset="0"/>
                  <a:ea typeface="ＭＳ Ｐゴシック" charset="-128"/>
                </a:defRPr>
              </a:lvl2pPr>
              <a:lvl3pPr marL="1143000" indent="-228600" defTabSz="457200">
                <a:defRPr kumimoji="1">
                  <a:solidFill>
                    <a:schemeClr val="tx1"/>
                  </a:solidFill>
                  <a:latin typeface="Calibri" pitchFamily="34" charset="0"/>
                  <a:ea typeface="ＭＳ Ｐゴシック" charset="-128"/>
                </a:defRPr>
              </a:lvl3pPr>
              <a:lvl4pPr marL="1600200" indent="-228600" defTabSz="457200">
                <a:defRPr kumimoji="1">
                  <a:solidFill>
                    <a:schemeClr val="tx1"/>
                  </a:solidFill>
                  <a:latin typeface="Calibri" pitchFamily="34" charset="0"/>
                  <a:ea typeface="ＭＳ Ｐゴシック" charset="-128"/>
                </a:defRPr>
              </a:lvl4pPr>
              <a:lvl5pPr marL="2057400" indent="-228600" defTabSz="457200">
                <a:defRPr kumimoji="1">
                  <a:solidFill>
                    <a:schemeClr val="tx1"/>
                  </a:solidFill>
                  <a:latin typeface="Calibri" pitchFamily="34" charset="0"/>
                  <a:ea typeface="ＭＳ Ｐゴシック" charset="-128"/>
                </a:defRPr>
              </a:lvl5pPr>
              <a:lvl6pPr marL="2514600" indent="-228600" defTabSz="457200" fontAlgn="base">
                <a:spcBef>
                  <a:spcPct val="0"/>
                </a:spcBef>
                <a:spcAft>
                  <a:spcPct val="0"/>
                </a:spcAft>
                <a:defRPr kumimoji="1">
                  <a:solidFill>
                    <a:schemeClr val="tx1"/>
                  </a:solidFill>
                  <a:latin typeface="Calibri" pitchFamily="34" charset="0"/>
                  <a:ea typeface="ＭＳ Ｐゴシック" charset="-128"/>
                </a:defRPr>
              </a:lvl6pPr>
              <a:lvl7pPr marL="2971800" indent="-228600" defTabSz="457200" fontAlgn="base">
                <a:spcBef>
                  <a:spcPct val="0"/>
                </a:spcBef>
                <a:spcAft>
                  <a:spcPct val="0"/>
                </a:spcAft>
                <a:defRPr kumimoji="1">
                  <a:solidFill>
                    <a:schemeClr val="tx1"/>
                  </a:solidFill>
                  <a:latin typeface="Calibri" pitchFamily="34" charset="0"/>
                  <a:ea typeface="ＭＳ Ｐゴシック" charset="-128"/>
                </a:defRPr>
              </a:lvl7pPr>
              <a:lvl8pPr marL="3429000" indent="-228600" defTabSz="457200" fontAlgn="base">
                <a:spcBef>
                  <a:spcPct val="0"/>
                </a:spcBef>
                <a:spcAft>
                  <a:spcPct val="0"/>
                </a:spcAft>
                <a:defRPr kumimoji="1">
                  <a:solidFill>
                    <a:schemeClr val="tx1"/>
                  </a:solidFill>
                  <a:latin typeface="Calibri" pitchFamily="34" charset="0"/>
                  <a:ea typeface="ＭＳ Ｐゴシック" charset="-128"/>
                </a:defRPr>
              </a:lvl8pPr>
              <a:lvl9pPr marL="3886200" indent="-228600" defTabSz="457200" fontAlgn="base">
                <a:spcBef>
                  <a:spcPct val="0"/>
                </a:spcBef>
                <a:spcAft>
                  <a:spcPct val="0"/>
                </a:spcAft>
                <a:defRPr kumimoji="1">
                  <a:solidFill>
                    <a:schemeClr val="tx1"/>
                  </a:solidFill>
                  <a:latin typeface="Calibri" pitchFamily="34" charset="0"/>
                  <a:ea typeface="ＭＳ Ｐゴシック" charset="-128"/>
                </a:defRPr>
              </a:lvl9pPr>
            </a:lstStyle>
            <a:p>
              <a:pPr>
                <a:defRPr/>
              </a:pPr>
              <a:r>
                <a:rPr lang="en-US" altLang="ja-JP" sz="800" dirty="0" smtClean="0">
                  <a:solidFill>
                    <a:srgbClr val="FFFFFF"/>
                  </a:solidFill>
                  <a:latin typeface="Arial" charset="0"/>
                  <a:ea typeface="メイリオ"/>
                  <a:cs typeface="Arial" charset="0"/>
                </a:rPr>
                <a:t>Purple</a:t>
              </a:r>
            </a:p>
            <a:p>
              <a:pPr>
                <a:defRPr/>
              </a:pPr>
              <a:r>
                <a:rPr lang="en-US" altLang="ja-JP" sz="800" dirty="0" smtClean="0">
                  <a:solidFill>
                    <a:srgbClr val="FFFFFF"/>
                  </a:solidFill>
                  <a:latin typeface="Arial" charset="0"/>
                  <a:ea typeface="メイリオ"/>
                  <a:cs typeface="Arial" charset="0"/>
                </a:rPr>
                <a:t>R103 G68 B152</a:t>
              </a:r>
            </a:p>
          </p:txBody>
        </p:sp>
        <p:sp>
          <p:nvSpPr>
            <p:cNvPr id="39" name="正方形/長方形 38"/>
            <p:cNvSpPr/>
            <p:nvPr userDrawn="1"/>
          </p:nvSpPr>
          <p:spPr>
            <a:xfrm>
              <a:off x="-1365163" y="2660843"/>
              <a:ext cx="324000" cy="256304"/>
            </a:xfrm>
            <a:prstGeom prst="rect">
              <a:avLst/>
            </a:prstGeom>
            <a:solidFill>
              <a:srgbClr val="856AAD"/>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40" name="正方形/長方形 39"/>
            <p:cNvSpPr/>
            <p:nvPr userDrawn="1"/>
          </p:nvSpPr>
          <p:spPr>
            <a:xfrm>
              <a:off x="-1041163" y="2660843"/>
              <a:ext cx="324000" cy="256304"/>
            </a:xfrm>
            <a:prstGeom prst="rect">
              <a:avLst/>
            </a:prstGeom>
            <a:solidFill>
              <a:srgbClr val="A48FC1"/>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41" name="正方形/長方形 40"/>
            <p:cNvSpPr/>
            <p:nvPr userDrawn="1"/>
          </p:nvSpPr>
          <p:spPr>
            <a:xfrm>
              <a:off x="-717163" y="2660843"/>
              <a:ext cx="324000" cy="256304"/>
            </a:xfrm>
            <a:prstGeom prst="rect">
              <a:avLst/>
            </a:prstGeom>
            <a:solidFill>
              <a:srgbClr val="C2B4D6"/>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42" name="正方形/長方形 41"/>
            <p:cNvSpPr/>
            <p:nvPr userDrawn="1"/>
          </p:nvSpPr>
          <p:spPr>
            <a:xfrm>
              <a:off x="-393163" y="2663588"/>
              <a:ext cx="324000" cy="256304"/>
            </a:xfrm>
            <a:prstGeom prst="rect">
              <a:avLst/>
            </a:prstGeom>
            <a:solidFill>
              <a:srgbClr val="E1DAEA"/>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grpSp>
      <p:grpSp>
        <p:nvGrpSpPr>
          <p:cNvPr id="43" name="図形グループ 33"/>
          <p:cNvGrpSpPr/>
          <p:nvPr userDrawn="1"/>
        </p:nvGrpSpPr>
        <p:grpSpPr>
          <a:xfrm>
            <a:off x="-1346712" y="3696555"/>
            <a:ext cx="1296000" cy="527956"/>
            <a:chOff x="-2661163" y="2951587"/>
            <a:chExt cx="1296000" cy="691050"/>
          </a:xfrm>
        </p:grpSpPr>
        <p:sp>
          <p:nvSpPr>
            <p:cNvPr id="44" name="テキスト ボックス 43"/>
            <p:cNvSpPr txBox="1">
              <a:spLocks noChangeArrowheads="1"/>
            </p:cNvSpPr>
            <p:nvPr userDrawn="1"/>
          </p:nvSpPr>
          <p:spPr bwMode="auto">
            <a:xfrm>
              <a:off x="-2661162" y="2951587"/>
              <a:ext cx="1295999" cy="432000"/>
            </a:xfrm>
            <a:prstGeom prst="rect">
              <a:avLst/>
            </a:prstGeom>
            <a:solidFill>
              <a:schemeClr val="accent2"/>
            </a:solidFill>
            <a:ln>
              <a:noFill/>
            </a:ln>
            <a:extLst/>
          </p:spPr>
          <p:txBody>
            <a:bodyPr wrap="square" lIns="72000" tIns="36000" rIns="72000" bIns="36000">
              <a:noAutofit/>
            </a:bodyPr>
            <a:lstStyle>
              <a:lvl1pPr defTabSz="457200">
                <a:defRPr kumimoji="1">
                  <a:solidFill>
                    <a:schemeClr val="tx1"/>
                  </a:solidFill>
                  <a:latin typeface="Calibri" pitchFamily="34" charset="0"/>
                  <a:ea typeface="ＭＳ Ｐゴシック" charset="-128"/>
                </a:defRPr>
              </a:lvl1pPr>
              <a:lvl2pPr marL="742950" indent="-285750" defTabSz="457200">
                <a:defRPr kumimoji="1">
                  <a:solidFill>
                    <a:schemeClr val="tx1"/>
                  </a:solidFill>
                  <a:latin typeface="Calibri" pitchFamily="34" charset="0"/>
                  <a:ea typeface="ＭＳ Ｐゴシック" charset="-128"/>
                </a:defRPr>
              </a:lvl2pPr>
              <a:lvl3pPr marL="1143000" indent="-228600" defTabSz="457200">
                <a:defRPr kumimoji="1">
                  <a:solidFill>
                    <a:schemeClr val="tx1"/>
                  </a:solidFill>
                  <a:latin typeface="Calibri" pitchFamily="34" charset="0"/>
                  <a:ea typeface="ＭＳ Ｐゴシック" charset="-128"/>
                </a:defRPr>
              </a:lvl3pPr>
              <a:lvl4pPr marL="1600200" indent="-228600" defTabSz="457200">
                <a:defRPr kumimoji="1">
                  <a:solidFill>
                    <a:schemeClr val="tx1"/>
                  </a:solidFill>
                  <a:latin typeface="Calibri" pitchFamily="34" charset="0"/>
                  <a:ea typeface="ＭＳ Ｐゴシック" charset="-128"/>
                </a:defRPr>
              </a:lvl4pPr>
              <a:lvl5pPr marL="2057400" indent="-228600" defTabSz="457200">
                <a:defRPr kumimoji="1">
                  <a:solidFill>
                    <a:schemeClr val="tx1"/>
                  </a:solidFill>
                  <a:latin typeface="Calibri" pitchFamily="34" charset="0"/>
                  <a:ea typeface="ＭＳ Ｐゴシック" charset="-128"/>
                </a:defRPr>
              </a:lvl5pPr>
              <a:lvl6pPr marL="2514600" indent="-228600" defTabSz="457200" fontAlgn="base">
                <a:spcBef>
                  <a:spcPct val="0"/>
                </a:spcBef>
                <a:spcAft>
                  <a:spcPct val="0"/>
                </a:spcAft>
                <a:defRPr kumimoji="1">
                  <a:solidFill>
                    <a:schemeClr val="tx1"/>
                  </a:solidFill>
                  <a:latin typeface="Calibri" pitchFamily="34" charset="0"/>
                  <a:ea typeface="ＭＳ Ｐゴシック" charset="-128"/>
                </a:defRPr>
              </a:lvl6pPr>
              <a:lvl7pPr marL="2971800" indent="-228600" defTabSz="457200" fontAlgn="base">
                <a:spcBef>
                  <a:spcPct val="0"/>
                </a:spcBef>
                <a:spcAft>
                  <a:spcPct val="0"/>
                </a:spcAft>
                <a:defRPr kumimoji="1">
                  <a:solidFill>
                    <a:schemeClr val="tx1"/>
                  </a:solidFill>
                  <a:latin typeface="Calibri" pitchFamily="34" charset="0"/>
                  <a:ea typeface="ＭＳ Ｐゴシック" charset="-128"/>
                </a:defRPr>
              </a:lvl7pPr>
              <a:lvl8pPr marL="3429000" indent="-228600" defTabSz="457200" fontAlgn="base">
                <a:spcBef>
                  <a:spcPct val="0"/>
                </a:spcBef>
                <a:spcAft>
                  <a:spcPct val="0"/>
                </a:spcAft>
                <a:defRPr kumimoji="1">
                  <a:solidFill>
                    <a:schemeClr val="tx1"/>
                  </a:solidFill>
                  <a:latin typeface="Calibri" pitchFamily="34" charset="0"/>
                  <a:ea typeface="ＭＳ Ｐゴシック" charset="-128"/>
                </a:defRPr>
              </a:lvl8pPr>
              <a:lvl9pPr marL="3886200" indent="-228600" defTabSz="457200" fontAlgn="base">
                <a:spcBef>
                  <a:spcPct val="0"/>
                </a:spcBef>
                <a:spcAft>
                  <a:spcPct val="0"/>
                </a:spcAft>
                <a:defRPr kumimoji="1">
                  <a:solidFill>
                    <a:schemeClr val="tx1"/>
                  </a:solidFill>
                  <a:latin typeface="Calibri" pitchFamily="34" charset="0"/>
                  <a:ea typeface="ＭＳ Ｐゴシック" charset="-128"/>
                </a:defRPr>
              </a:lvl9pPr>
            </a:lstStyle>
            <a:p>
              <a:pPr>
                <a:defRPr/>
              </a:pPr>
              <a:r>
                <a:rPr lang="en-US" altLang="ja-JP" sz="800" dirty="0" smtClean="0">
                  <a:solidFill>
                    <a:srgbClr val="FFFFFF"/>
                  </a:solidFill>
                  <a:latin typeface="Arial" charset="0"/>
                  <a:ea typeface="メイリオ"/>
                  <a:cs typeface="Arial" charset="0"/>
                </a:rPr>
                <a:t>Green</a:t>
              </a:r>
            </a:p>
            <a:p>
              <a:pPr>
                <a:defRPr/>
              </a:pPr>
              <a:r>
                <a:rPr lang="en-US" altLang="ja-JP" sz="800" dirty="0" smtClean="0">
                  <a:solidFill>
                    <a:srgbClr val="FFFFFF"/>
                  </a:solidFill>
                  <a:latin typeface="Arial" charset="0"/>
                  <a:ea typeface="メイリオ"/>
                  <a:cs typeface="Arial" charset="0"/>
                </a:rPr>
                <a:t>R61 G151 B56</a:t>
              </a:r>
            </a:p>
          </p:txBody>
        </p:sp>
        <p:sp>
          <p:nvSpPr>
            <p:cNvPr id="45" name="正方形/長方形 44"/>
            <p:cNvSpPr/>
            <p:nvPr userDrawn="1"/>
          </p:nvSpPr>
          <p:spPr>
            <a:xfrm>
              <a:off x="-2661163" y="3383588"/>
              <a:ext cx="324000" cy="256304"/>
            </a:xfrm>
            <a:prstGeom prst="rect">
              <a:avLst/>
            </a:prstGeom>
            <a:solidFill>
              <a:srgbClr val="64AC60"/>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46" name="正方形/長方形 45"/>
            <p:cNvSpPr/>
            <p:nvPr userDrawn="1"/>
          </p:nvSpPr>
          <p:spPr>
            <a:xfrm>
              <a:off x="-2337163" y="3383588"/>
              <a:ext cx="324000" cy="256304"/>
            </a:xfrm>
            <a:prstGeom prst="rect">
              <a:avLst/>
            </a:prstGeom>
            <a:solidFill>
              <a:srgbClr val="8BC188"/>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47" name="正方形/長方形 46"/>
            <p:cNvSpPr/>
            <p:nvPr userDrawn="1"/>
          </p:nvSpPr>
          <p:spPr>
            <a:xfrm>
              <a:off x="-2013163" y="3383588"/>
              <a:ext cx="324000" cy="256304"/>
            </a:xfrm>
            <a:prstGeom prst="rect">
              <a:avLst/>
            </a:prstGeom>
            <a:solidFill>
              <a:srgbClr val="B2D5AF"/>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48" name="正方形/長方形 47"/>
            <p:cNvSpPr/>
            <p:nvPr userDrawn="1"/>
          </p:nvSpPr>
          <p:spPr>
            <a:xfrm>
              <a:off x="-1689163" y="3386333"/>
              <a:ext cx="324000" cy="256304"/>
            </a:xfrm>
            <a:prstGeom prst="rect">
              <a:avLst/>
            </a:prstGeom>
            <a:solidFill>
              <a:srgbClr val="D8EAD7"/>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grpSp>
      <p:grpSp>
        <p:nvGrpSpPr>
          <p:cNvPr id="49" name="図形グループ 34"/>
          <p:cNvGrpSpPr/>
          <p:nvPr userDrawn="1"/>
        </p:nvGrpSpPr>
        <p:grpSpPr>
          <a:xfrm>
            <a:off x="-1335627" y="5804185"/>
            <a:ext cx="1296000" cy="527956"/>
            <a:chOff x="-1365164" y="2951587"/>
            <a:chExt cx="1296000" cy="691050"/>
          </a:xfrm>
        </p:grpSpPr>
        <p:sp>
          <p:nvSpPr>
            <p:cNvPr id="50" name="テキスト ボックス 49"/>
            <p:cNvSpPr txBox="1">
              <a:spLocks noChangeArrowheads="1"/>
            </p:cNvSpPr>
            <p:nvPr userDrawn="1"/>
          </p:nvSpPr>
          <p:spPr bwMode="auto">
            <a:xfrm>
              <a:off x="-1365163" y="2951587"/>
              <a:ext cx="1295999" cy="432000"/>
            </a:xfrm>
            <a:prstGeom prst="rect">
              <a:avLst/>
            </a:prstGeom>
            <a:solidFill>
              <a:schemeClr val="accent6"/>
            </a:solidFill>
            <a:ln>
              <a:noFill/>
            </a:ln>
            <a:extLst/>
          </p:spPr>
          <p:txBody>
            <a:bodyPr wrap="square" lIns="72000" tIns="36000" rIns="72000" bIns="36000">
              <a:noAutofit/>
            </a:bodyPr>
            <a:lstStyle>
              <a:lvl1pPr defTabSz="457200">
                <a:defRPr kumimoji="1">
                  <a:solidFill>
                    <a:schemeClr val="tx1"/>
                  </a:solidFill>
                  <a:latin typeface="Calibri" pitchFamily="34" charset="0"/>
                  <a:ea typeface="ＭＳ Ｐゴシック" charset="-128"/>
                </a:defRPr>
              </a:lvl1pPr>
              <a:lvl2pPr marL="742950" indent="-285750" defTabSz="457200">
                <a:defRPr kumimoji="1">
                  <a:solidFill>
                    <a:schemeClr val="tx1"/>
                  </a:solidFill>
                  <a:latin typeface="Calibri" pitchFamily="34" charset="0"/>
                  <a:ea typeface="ＭＳ Ｐゴシック" charset="-128"/>
                </a:defRPr>
              </a:lvl2pPr>
              <a:lvl3pPr marL="1143000" indent="-228600" defTabSz="457200">
                <a:defRPr kumimoji="1">
                  <a:solidFill>
                    <a:schemeClr val="tx1"/>
                  </a:solidFill>
                  <a:latin typeface="Calibri" pitchFamily="34" charset="0"/>
                  <a:ea typeface="ＭＳ Ｐゴシック" charset="-128"/>
                </a:defRPr>
              </a:lvl3pPr>
              <a:lvl4pPr marL="1600200" indent="-228600" defTabSz="457200">
                <a:defRPr kumimoji="1">
                  <a:solidFill>
                    <a:schemeClr val="tx1"/>
                  </a:solidFill>
                  <a:latin typeface="Calibri" pitchFamily="34" charset="0"/>
                  <a:ea typeface="ＭＳ Ｐゴシック" charset="-128"/>
                </a:defRPr>
              </a:lvl4pPr>
              <a:lvl5pPr marL="2057400" indent="-228600" defTabSz="457200">
                <a:defRPr kumimoji="1">
                  <a:solidFill>
                    <a:schemeClr val="tx1"/>
                  </a:solidFill>
                  <a:latin typeface="Calibri" pitchFamily="34" charset="0"/>
                  <a:ea typeface="ＭＳ Ｐゴシック" charset="-128"/>
                </a:defRPr>
              </a:lvl5pPr>
              <a:lvl6pPr marL="2514600" indent="-228600" defTabSz="457200" fontAlgn="base">
                <a:spcBef>
                  <a:spcPct val="0"/>
                </a:spcBef>
                <a:spcAft>
                  <a:spcPct val="0"/>
                </a:spcAft>
                <a:defRPr kumimoji="1">
                  <a:solidFill>
                    <a:schemeClr val="tx1"/>
                  </a:solidFill>
                  <a:latin typeface="Calibri" pitchFamily="34" charset="0"/>
                  <a:ea typeface="ＭＳ Ｐゴシック" charset="-128"/>
                </a:defRPr>
              </a:lvl6pPr>
              <a:lvl7pPr marL="2971800" indent="-228600" defTabSz="457200" fontAlgn="base">
                <a:spcBef>
                  <a:spcPct val="0"/>
                </a:spcBef>
                <a:spcAft>
                  <a:spcPct val="0"/>
                </a:spcAft>
                <a:defRPr kumimoji="1">
                  <a:solidFill>
                    <a:schemeClr val="tx1"/>
                  </a:solidFill>
                  <a:latin typeface="Calibri" pitchFamily="34" charset="0"/>
                  <a:ea typeface="ＭＳ Ｐゴシック" charset="-128"/>
                </a:defRPr>
              </a:lvl7pPr>
              <a:lvl8pPr marL="3429000" indent="-228600" defTabSz="457200" fontAlgn="base">
                <a:spcBef>
                  <a:spcPct val="0"/>
                </a:spcBef>
                <a:spcAft>
                  <a:spcPct val="0"/>
                </a:spcAft>
                <a:defRPr kumimoji="1">
                  <a:solidFill>
                    <a:schemeClr val="tx1"/>
                  </a:solidFill>
                  <a:latin typeface="Calibri" pitchFamily="34" charset="0"/>
                  <a:ea typeface="ＭＳ Ｐゴシック" charset="-128"/>
                </a:defRPr>
              </a:lvl8pPr>
              <a:lvl9pPr marL="3886200" indent="-228600" defTabSz="457200" fontAlgn="base">
                <a:spcBef>
                  <a:spcPct val="0"/>
                </a:spcBef>
                <a:spcAft>
                  <a:spcPct val="0"/>
                </a:spcAft>
                <a:defRPr kumimoji="1">
                  <a:solidFill>
                    <a:schemeClr val="tx1"/>
                  </a:solidFill>
                  <a:latin typeface="Calibri" pitchFamily="34" charset="0"/>
                  <a:ea typeface="ＭＳ Ｐゴシック" charset="-128"/>
                </a:defRPr>
              </a:lvl9pPr>
            </a:lstStyle>
            <a:p>
              <a:pPr>
                <a:defRPr/>
              </a:pPr>
              <a:r>
                <a:rPr lang="en-US" altLang="ja-JP" sz="800" dirty="0" smtClean="0">
                  <a:solidFill>
                    <a:srgbClr val="FFFFFF"/>
                  </a:solidFill>
                  <a:latin typeface="Arial" charset="0"/>
                  <a:ea typeface="メイリオ"/>
                  <a:cs typeface="Arial" charset="0"/>
                </a:rPr>
                <a:t>Pink</a:t>
              </a:r>
            </a:p>
            <a:p>
              <a:pPr>
                <a:defRPr/>
              </a:pPr>
              <a:r>
                <a:rPr lang="en-US" altLang="ja-JP" sz="800" dirty="0" smtClean="0">
                  <a:solidFill>
                    <a:srgbClr val="FFFFFF"/>
                  </a:solidFill>
                  <a:latin typeface="Arial" charset="0"/>
                  <a:ea typeface="メイリオ"/>
                  <a:cs typeface="Arial" charset="0"/>
                </a:rPr>
                <a:t>R235 G110 B165</a:t>
              </a:r>
            </a:p>
          </p:txBody>
        </p:sp>
        <p:sp>
          <p:nvSpPr>
            <p:cNvPr id="51" name="正方形/長方形 50"/>
            <p:cNvSpPr/>
            <p:nvPr userDrawn="1"/>
          </p:nvSpPr>
          <p:spPr>
            <a:xfrm>
              <a:off x="-1365164" y="3383588"/>
              <a:ext cx="324000" cy="256304"/>
            </a:xfrm>
            <a:prstGeom prst="rect">
              <a:avLst/>
            </a:prstGeom>
            <a:solidFill>
              <a:srgbClr val="EF8BB7"/>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52" name="正方形/長方形 51"/>
            <p:cNvSpPr/>
            <p:nvPr userDrawn="1"/>
          </p:nvSpPr>
          <p:spPr>
            <a:xfrm>
              <a:off x="-1041164" y="3383588"/>
              <a:ext cx="324000" cy="256304"/>
            </a:xfrm>
            <a:prstGeom prst="rect">
              <a:avLst/>
            </a:prstGeom>
            <a:solidFill>
              <a:srgbClr val="F3A8C9"/>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53" name="正方形/長方形 52"/>
            <p:cNvSpPr/>
            <p:nvPr userDrawn="1"/>
          </p:nvSpPr>
          <p:spPr>
            <a:xfrm>
              <a:off x="-717164" y="3383588"/>
              <a:ext cx="324000" cy="256304"/>
            </a:xfrm>
            <a:prstGeom prst="rect">
              <a:avLst/>
            </a:prstGeom>
            <a:solidFill>
              <a:srgbClr val="F7C5DB"/>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54" name="正方形/長方形 53"/>
            <p:cNvSpPr/>
            <p:nvPr userDrawn="1"/>
          </p:nvSpPr>
          <p:spPr>
            <a:xfrm>
              <a:off x="-393164" y="3386333"/>
              <a:ext cx="324000" cy="256304"/>
            </a:xfrm>
            <a:prstGeom prst="rect">
              <a:avLst/>
            </a:prstGeom>
            <a:solidFill>
              <a:srgbClr val="FBE2ED"/>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grpSp>
      <p:grpSp>
        <p:nvGrpSpPr>
          <p:cNvPr id="55" name="図形グループ 35"/>
          <p:cNvGrpSpPr/>
          <p:nvPr userDrawn="1"/>
        </p:nvGrpSpPr>
        <p:grpSpPr>
          <a:xfrm>
            <a:off x="-1343942" y="4222414"/>
            <a:ext cx="1296000" cy="527956"/>
            <a:chOff x="-2661163" y="3671587"/>
            <a:chExt cx="1296000" cy="691050"/>
          </a:xfrm>
        </p:grpSpPr>
        <p:sp>
          <p:nvSpPr>
            <p:cNvPr id="56" name="テキスト ボックス 55"/>
            <p:cNvSpPr txBox="1">
              <a:spLocks noChangeArrowheads="1"/>
            </p:cNvSpPr>
            <p:nvPr userDrawn="1"/>
          </p:nvSpPr>
          <p:spPr bwMode="auto">
            <a:xfrm>
              <a:off x="-2661162" y="3671587"/>
              <a:ext cx="1295999" cy="432000"/>
            </a:xfrm>
            <a:prstGeom prst="rect">
              <a:avLst/>
            </a:prstGeom>
            <a:solidFill>
              <a:schemeClr val="accent3"/>
            </a:solidFill>
            <a:ln>
              <a:noFill/>
            </a:ln>
            <a:extLst/>
          </p:spPr>
          <p:txBody>
            <a:bodyPr wrap="square" lIns="72000" tIns="36000" rIns="72000" bIns="36000">
              <a:noAutofit/>
            </a:bodyPr>
            <a:lstStyle>
              <a:lvl1pPr defTabSz="457200">
                <a:defRPr kumimoji="1">
                  <a:solidFill>
                    <a:schemeClr val="tx1"/>
                  </a:solidFill>
                  <a:latin typeface="Calibri" pitchFamily="34" charset="0"/>
                  <a:ea typeface="ＭＳ Ｐゴシック" charset="-128"/>
                </a:defRPr>
              </a:lvl1pPr>
              <a:lvl2pPr marL="742950" indent="-285750" defTabSz="457200">
                <a:defRPr kumimoji="1">
                  <a:solidFill>
                    <a:schemeClr val="tx1"/>
                  </a:solidFill>
                  <a:latin typeface="Calibri" pitchFamily="34" charset="0"/>
                  <a:ea typeface="ＭＳ Ｐゴシック" charset="-128"/>
                </a:defRPr>
              </a:lvl2pPr>
              <a:lvl3pPr marL="1143000" indent="-228600" defTabSz="457200">
                <a:defRPr kumimoji="1">
                  <a:solidFill>
                    <a:schemeClr val="tx1"/>
                  </a:solidFill>
                  <a:latin typeface="Calibri" pitchFamily="34" charset="0"/>
                  <a:ea typeface="ＭＳ Ｐゴシック" charset="-128"/>
                </a:defRPr>
              </a:lvl3pPr>
              <a:lvl4pPr marL="1600200" indent="-228600" defTabSz="457200">
                <a:defRPr kumimoji="1">
                  <a:solidFill>
                    <a:schemeClr val="tx1"/>
                  </a:solidFill>
                  <a:latin typeface="Calibri" pitchFamily="34" charset="0"/>
                  <a:ea typeface="ＭＳ Ｐゴシック" charset="-128"/>
                </a:defRPr>
              </a:lvl4pPr>
              <a:lvl5pPr marL="2057400" indent="-228600" defTabSz="457200">
                <a:defRPr kumimoji="1">
                  <a:solidFill>
                    <a:schemeClr val="tx1"/>
                  </a:solidFill>
                  <a:latin typeface="Calibri" pitchFamily="34" charset="0"/>
                  <a:ea typeface="ＭＳ Ｐゴシック" charset="-128"/>
                </a:defRPr>
              </a:lvl5pPr>
              <a:lvl6pPr marL="2514600" indent="-228600" defTabSz="457200" fontAlgn="base">
                <a:spcBef>
                  <a:spcPct val="0"/>
                </a:spcBef>
                <a:spcAft>
                  <a:spcPct val="0"/>
                </a:spcAft>
                <a:defRPr kumimoji="1">
                  <a:solidFill>
                    <a:schemeClr val="tx1"/>
                  </a:solidFill>
                  <a:latin typeface="Calibri" pitchFamily="34" charset="0"/>
                  <a:ea typeface="ＭＳ Ｐゴシック" charset="-128"/>
                </a:defRPr>
              </a:lvl6pPr>
              <a:lvl7pPr marL="2971800" indent="-228600" defTabSz="457200" fontAlgn="base">
                <a:spcBef>
                  <a:spcPct val="0"/>
                </a:spcBef>
                <a:spcAft>
                  <a:spcPct val="0"/>
                </a:spcAft>
                <a:defRPr kumimoji="1">
                  <a:solidFill>
                    <a:schemeClr val="tx1"/>
                  </a:solidFill>
                  <a:latin typeface="Calibri" pitchFamily="34" charset="0"/>
                  <a:ea typeface="ＭＳ Ｐゴシック" charset="-128"/>
                </a:defRPr>
              </a:lvl7pPr>
              <a:lvl8pPr marL="3429000" indent="-228600" defTabSz="457200" fontAlgn="base">
                <a:spcBef>
                  <a:spcPct val="0"/>
                </a:spcBef>
                <a:spcAft>
                  <a:spcPct val="0"/>
                </a:spcAft>
                <a:defRPr kumimoji="1">
                  <a:solidFill>
                    <a:schemeClr val="tx1"/>
                  </a:solidFill>
                  <a:latin typeface="Calibri" pitchFamily="34" charset="0"/>
                  <a:ea typeface="ＭＳ Ｐゴシック" charset="-128"/>
                </a:defRPr>
              </a:lvl8pPr>
              <a:lvl9pPr marL="3886200" indent="-228600" defTabSz="457200" fontAlgn="base">
                <a:spcBef>
                  <a:spcPct val="0"/>
                </a:spcBef>
                <a:spcAft>
                  <a:spcPct val="0"/>
                </a:spcAft>
                <a:defRPr kumimoji="1">
                  <a:solidFill>
                    <a:schemeClr val="tx1"/>
                  </a:solidFill>
                  <a:latin typeface="Calibri" pitchFamily="34" charset="0"/>
                  <a:ea typeface="ＭＳ Ｐゴシック" charset="-128"/>
                </a:defRPr>
              </a:lvl9pPr>
            </a:lstStyle>
            <a:p>
              <a:pPr>
                <a:defRPr/>
              </a:pPr>
              <a:r>
                <a:rPr lang="en-US" altLang="ja-JP" sz="800" dirty="0" smtClean="0">
                  <a:solidFill>
                    <a:srgbClr val="FFFFFF"/>
                  </a:solidFill>
                  <a:latin typeface="Arial" charset="0"/>
                  <a:ea typeface="メイリオ"/>
                  <a:cs typeface="Arial" charset="0"/>
                </a:rPr>
                <a:t>Lime</a:t>
              </a:r>
            </a:p>
            <a:p>
              <a:pPr>
                <a:defRPr/>
              </a:pPr>
              <a:r>
                <a:rPr lang="en-US" altLang="ja-JP" sz="800" dirty="0" smtClean="0">
                  <a:solidFill>
                    <a:srgbClr val="FFFFFF"/>
                  </a:solidFill>
                  <a:latin typeface="Arial" charset="0"/>
                  <a:ea typeface="メイリオ"/>
                  <a:cs typeface="Arial" charset="0"/>
                </a:rPr>
                <a:t>R171 G205 B3</a:t>
              </a:r>
            </a:p>
          </p:txBody>
        </p:sp>
        <p:sp>
          <p:nvSpPr>
            <p:cNvPr id="57" name="正方形/長方形 56"/>
            <p:cNvSpPr/>
            <p:nvPr userDrawn="1"/>
          </p:nvSpPr>
          <p:spPr>
            <a:xfrm>
              <a:off x="-2661163" y="4103588"/>
              <a:ext cx="324000" cy="256304"/>
            </a:xfrm>
            <a:prstGeom prst="rect">
              <a:avLst/>
            </a:prstGeom>
            <a:solidFill>
              <a:srgbClr val="BCD736"/>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58" name="正方形/長方形 57"/>
            <p:cNvSpPr/>
            <p:nvPr userDrawn="1"/>
          </p:nvSpPr>
          <p:spPr>
            <a:xfrm>
              <a:off x="-2337163" y="4103588"/>
              <a:ext cx="324000" cy="256304"/>
            </a:xfrm>
            <a:prstGeom prst="rect">
              <a:avLst/>
            </a:prstGeom>
            <a:solidFill>
              <a:srgbClr val="CDE168"/>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59" name="正方形/長方形 58"/>
            <p:cNvSpPr/>
            <p:nvPr userDrawn="1"/>
          </p:nvSpPr>
          <p:spPr>
            <a:xfrm>
              <a:off x="-2013163" y="4103588"/>
              <a:ext cx="324000" cy="256304"/>
            </a:xfrm>
            <a:prstGeom prst="rect">
              <a:avLst/>
            </a:prstGeom>
            <a:solidFill>
              <a:srgbClr val="DDEB9A"/>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60" name="正方形/長方形 59"/>
            <p:cNvSpPr/>
            <p:nvPr userDrawn="1"/>
          </p:nvSpPr>
          <p:spPr>
            <a:xfrm>
              <a:off x="-1689163" y="4106333"/>
              <a:ext cx="324000" cy="256304"/>
            </a:xfrm>
            <a:prstGeom prst="rect">
              <a:avLst/>
            </a:prstGeom>
            <a:solidFill>
              <a:srgbClr val="EEF5CD"/>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grpSp>
      <p:grpSp>
        <p:nvGrpSpPr>
          <p:cNvPr id="61" name="図形グループ 36"/>
          <p:cNvGrpSpPr/>
          <p:nvPr userDrawn="1"/>
        </p:nvGrpSpPr>
        <p:grpSpPr>
          <a:xfrm>
            <a:off x="-1335626" y="6330044"/>
            <a:ext cx="1296000" cy="527956"/>
            <a:chOff x="-1365164" y="3671587"/>
            <a:chExt cx="1296000" cy="691050"/>
          </a:xfrm>
        </p:grpSpPr>
        <p:sp>
          <p:nvSpPr>
            <p:cNvPr id="62" name="テキスト ボックス 61"/>
            <p:cNvSpPr txBox="1">
              <a:spLocks noChangeArrowheads="1"/>
            </p:cNvSpPr>
            <p:nvPr userDrawn="1"/>
          </p:nvSpPr>
          <p:spPr bwMode="auto">
            <a:xfrm>
              <a:off x="-1365163" y="3671587"/>
              <a:ext cx="1295999" cy="432000"/>
            </a:xfrm>
            <a:prstGeom prst="rect">
              <a:avLst/>
            </a:prstGeom>
            <a:solidFill>
              <a:schemeClr val="tx1"/>
            </a:solidFill>
            <a:ln>
              <a:noFill/>
            </a:ln>
            <a:extLst/>
          </p:spPr>
          <p:txBody>
            <a:bodyPr wrap="square" lIns="72000" tIns="36000" rIns="72000" bIns="36000">
              <a:noAutofit/>
            </a:bodyPr>
            <a:lstStyle>
              <a:lvl1pPr defTabSz="457200">
                <a:defRPr kumimoji="1">
                  <a:solidFill>
                    <a:schemeClr val="tx1"/>
                  </a:solidFill>
                  <a:latin typeface="Calibri" pitchFamily="34" charset="0"/>
                  <a:ea typeface="ＭＳ Ｐゴシック" charset="-128"/>
                </a:defRPr>
              </a:lvl1pPr>
              <a:lvl2pPr marL="742950" indent="-285750" defTabSz="457200">
                <a:defRPr kumimoji="1">
                  <a:solidFill>
                    <a:schemeClr val="tx1"/>
                  </a:solidFill>
                  <a:latin typeface="Calibri" pitchFamily="34" charset="0"/>
                  <a:ea typeface="ＭＳ Ｐゴシック" charset="-128"/>
                </a:defRPr>
              </a:lvl2pPr>
              <a:lvl3pPr marL="1143000" indent="-228600" defTabSz="457200">
                <a:defRPr kumimoji="1">
                  <a:solidFill>
                    <a:schemeClr val="tx1"/>
                  </a:solidFill>
                  <a:latin typeface="Calibri" pitchFamily="34" charset="0"/>
                  <a:ea typeface="ＭＳ Ｐゴシック" charset="-128"/>
                </a:defRPr>
              </a:lvl3pPr>
              <a:lvl4pPr marL="1600200" indent="-228600" defTabSz="457200">
                <a:defRPr kumimoji="1">
                  <a:solidFill>
                    <a:schemeClr val="tx1"/>
                  </a:solidFill>
                  <a:latin typeface="Calibri" pitchFamily="34" charset="0"/>
                  <a:ea typeface="ＭＳ Ｐゴシック" charset="-128"/>
                </a:defRPr>
              </a:lvl4pPr>
              <a:lvl5pPr marL="2057400" indent="-228600" defTabSz="457200">
                <a:defRPr kumimoji="1">
                  <a:solidFill>
                    <a:schemeClr val="tx1"/>
                  </a:solidFill>
                  <a:latin typeface="Calibri" pitchFamily="34" charset="0"/>
                  <a:ea typeface="ＭＳ Ｐゴシック" charset="-128"/>
                </a:defRPr>
              </a:lvl5pPr>
              <a:lvl6pPr marL="2514600" indent="-228600" defTabSz="457200" fontAlgn="base">
                <a:spcBef>
                  <a:spcPct val="0"/>
                </a:spcBef>
                <a:spcAft>
                  <a:spcPct val="0"/>
                </a:spcAft>
                <a:defRPr kumimoji="1">
                  <a:solidFill>
                    <a:schemeClr val="tx1"/>
                  </a:solidFill>
                  <a:latin typeface="Calibri" pitchFamily="34" charset="0"/>
                  <a:ea typeface="ＭＳ Ｐゴシック" charset="-128"/>
                </a:defRPr>
              </a:lvl6pPr>
              <a:lvl7pPr marL="2971800" indent="-228600" defTabSz="457200" fontAlgn="base">
                <a:spcBef>
                  <a:spcPct val="0"/>
                </a:spcBef>
                <a:spcAft>
                  <a:spcPct val="0"/>
                </a:spcAft>
                <a:defRPr kumimoji="1">
                  <a:solidFill>
                    <a:schemeClr val="tx1"/>
                  </a:solidFill>
                  <a:latin typeface="Calibri" pitchFamily="34" charset="0"/>
                  <a:ea typeface="ＭＳ Ｐゴシック" charset="-128"/>
                </a:defRPr>
              </a:lvl7pPr>
              <a:lvl8pPr marL="3429000" indent="-228600" defTabSz="457200" fontAlgn="base">
                <a:spcBef>
                  <a:spcPct val="0"/>
                </a:spcBef>
                <a:spcAft>
                  <a:spcPct val="0"/>
                </a:spcAft>
                <a:defRPr kumimoji="1">
                  <a:solidFill>
                    <a:schemeClr val="tx1"/>
                  </a:solidFill>
                  <a:latin typeface="Calibri" pitchFamily="34" charset="0"/>
                  <a:ea typeface="ＭＳ Ｐゴシック" charset="-128"/>
                </a:defRPr>
              </a:lvl8pPr>
              <a:lvl9pPr marL="3886200" indent="-228600" defTabSz="457200" fontAlgn="base">
                <a:spcBef>
                  <a:spcPct val="0"/>
                </a:spcBef>
                <a:spcAft>
                  <a:spcPct val="0"/>
                </a:spcAft>
                <a:defRPr kumimoji="1">
                  <a:solidFill>
                    <a:schemeClr val="tx1"/>
                  </a:solidFill>
                  <a:latin typeface="Calibri" pitchFamily="34" charset="0"/>
                  <a:ea typeface="ＭＳ Ｐゴシック" charset="-128"/>
                </a:defRPr>
              </a:lvl9pPr>
            </a:lstStyle>
            <a:p>
              <a:pPr>
                <a:defRPr/>
              </a:pPr>
              <a:r>
                <a:rPr lang="en-US" altLang="ja-JP" sz="800" dirty="0" smtClean="0">
                  <a:solidFill>
                    <a:srgbClr val="FFFFFF"/>
                  </a:solidFill>
                  <a:latin typeface="Arial" charset="0"/>
                  <a:ea typeface="メイリオ"/>
                  <a:cs typeface="Arial" charset="0"/>
                </a:rPr>
                <a:t>Text Gray</a:t>
              </a:r>
            </a:p>
            <a:p>
              <a:pPr>
                <a:defRPr/>
              </a:pPr>
              <a:r>
                <a:rPr lang="en-US" altLang="ja-JP" sz="800" dirty="0" smtClean="0">
                  <a:solidFill>
                    <a:srgbClr val="FFFFFF"/>
                  </a:solidFill>
                  <a:latin typeface="Arial" charset="0"/>
                  <a:ea typeface="メイリオ"/>
                  <a:cs typeface="Arial" charset="0"/>
                </a:rPr>
                <a:t>R76 G68 B67</a:t>
              </a:r>
            </a:p>
          </p:txBody>
        </p:sp>
        <p:sp>
          <p:nvSpPr>
            <p:cNvPr id="63" name="正方形/長方形 62"/>
            <p:cNvSpPr/>
            <p:nvPr userDrawn="1"/>
          </p:nvSpPr>
          <p:spPr>
            <a:xfrm>
              <a:off x="-1365164" y="4103588"/>
              <a:ext cx="324000" cy="256304"/>
            </a:xfrm>
            <a:prstGeom prst="rect">
              <a:avLst/>
            </a:prstGeom>
            <a:solidFill>
              <a:srgbClr val="706A69"/>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64" name="正方形/長方形 63"/>
            <p:cNvSpPr/>
            <p:nvPr userDrawn="1"/>
          </p:nvSpPr>
          <p:spPr>
            <a:xfrm>
              <a:off x="-1041164" y="4103588"/>
              <a:ext cx="324000" cy="256304"/>
            </a:xfrm>
            <a:prstGeom prst="rect">
              <a:avLst/>
            </a:prstGeom>
            <a:solidFill>
              <a:srgbClr val="948F8E"/>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65" name="正方形/長方形 64"/>
            <p:cNvSpPr/>
            <p:nvPr userDrawn="1"/>
          </p:nvSpPr>
          <p:spPr>
            <a:xfrm>
              <a:off x="-717164" y="4103588"/>
              <a:ext cx="324000" cy="256304"/>
            </a:xfrm>
            <a:prstGeom prst="rect">
              <a:avLst/>
            </a:prstGeom>
            <a:solidFill>
              <a:srgbClr val="B7B4B4"/>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66" name="正方形/長方形 65"/>
            <p:cNvSpPr/>
            <p:nvPr userDrawn="1"/>
          </p:nvSpPr>
          <p:spPr>
            <a:xfrm>
              <a:off x="-393164" y="4106333"/>
              <a:ext cx="324000" cy="256304"/>
            </a:xfrm>
            <a:prstGeom prst="rect">
              <a:avLst/>
            </a:prstGeom>
            <a:solidFill>
              <a:srgbClr val="DBDAD9"/>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grpSp>
      <p:grpSp>
        <p:nvGrpSpPr>
          <p:cNvPr id="67" name="図形グループ 37"/>
          <p:cNvGrpSpPr/>
          <p:nvPr userDrawn="1"/>
        </p:nvGrpSpPr>
        <p:grpSpPr>
          <a:xfrm>
            <a:off x="-1346712" y="4750370"/>
            <a:ext cx="1296000" cy="527956"/>
            <a:chOff x="-2663933" y="4388842"/>
            <a:chExt cx="1296000" cy="691050"/>
          </a:xfrm>
        </p:grpSpPr>
        <p:sp>
          <p:nvSpPr>
            <p:cNvPr id="68" name="テキスト ボックス 67"/>
            <p:cNvSpPr txBox="1">
              <a:spLocks noChangeArrowheads="1"/>
            </p:cNvSpPr>
            <p:nvPr userDrawn="1"/>
          </p:nvSpPr>
          <p:spPr bwMode="auto">
            <a:xfrm>
              <a:off x="-2663932" y="4388842"/>
              <a:ext cx="1295999" cy="432000"/>
            </a:xfrm>
            <a:prstGeom prst="rect">
              <a:avLst/>
            </a:prstGeom>
            <a:solidFill>
              <a:schemeClr val="accent4"/>
            </a:solidFill>
            <a:ln>
              <a:noFill/>
            </a:ln>
            <a:extLst/>
          </p:spPr>
          <p:txBody>
            <a:bodyPr wrap="square" lIns="72000" tIns="36000" rIns="72000" bIns="36000">
              <a:noAutofit/>
            </a:bodyPr>
            <a:lstStyle>
              <a:lvl1pPr defTabSz="457200">
                <a:defRPr kumimoji="1">
                  <a:solidFill>
                    <a:schemeClr val="tx1"/>
                  </a:solidFill>
                  <a:latin typeface="Calibri" pitchFamily="34" charset="0"/>
                  <a:ea typeface="ＭＳ Ｐゴシック" charset="-128"/>
                </a:defRPr>
              </a:lvl1pPr>
              <a:lvl2pPr marL="742950" indent="-285750" defTabSz="457200">
                <a:defRPr kumimoji="1">
                  <a:solidFill>
                    <a:schemeClr val="tx1"/>
                  </a:solidFill>
                  <a:latin typeface="Calibri" pitchFamily="34" charset="0"/>
                  <a:ea typeface="ＭＳ Ｐゴシック" charset="-128"/>
                </a:defRPr>
              </a:lvl2pPr>
              <a:lvl3pPr marL="1143000" indent="-228600" defTabSz="457200">
                <a:defRPr kumimoji="1">
                  <a:solidFill>
                    <a:schemeClr val="tx1"/>
                  </a:solidFill>
                  <a:latin typeface="Calibri" pitchFamily="34" charset="0"/>
                  <a:ea typeface="ＭＳ Ｐゴシック" charset="-128"/>
                </a:defRPr>
              </a:lvl3pPr>
              <a:lvl4pPr marL="1600200" indent="-228600" defTabSz="457200">
                <a:defRPr kumimoji="1">
                  <a:solidFill>
                    <a:schemeClr val="tx1"/>
                  </a:solidFill>
                  <a:latin typeface="Calibri" pitchFamily="34" charset="0"/>
                  <a:ea typeface="ＭＳ Ｐゴシック" charset="-128"/>
                </a:defRPr>
              </a:lvl4pPr>
              <a:lvl5pPr marL="2057400" indent="-228600" defTabSz="457200">
                <a:defRPr kumimoji="1">
                  <a:solidFill>
                    <a:schemeClr val="tx1"/>
                  </a:solidFill>
                  <a:latin typeface="Calibri" pitchFamily="34" charset="0"/>
                  <a:ea typeface="ＭＳ Ｐゴシック" charset="-128"/>
                </a:defRPr>
              </a:lvl5pPr>
              <a:lvl6pPr marL="2514600" indent="-228600" defTabSz="457200" fontAlgn="base">
                <a:spcBef>
                  <a:spcPct val="0"/>
                </a:spcBef>
                <a:spcAft>
                  <a:spcPct val="0"/>
                </a:spcAft>
                <a:defRPr kumimoji="1">
                  <a:solidFill>
                    <a:schemeClr val="tx1"/>
                  </a:solidFill>
                  <a:latin typeface="Calibri" pitchFamily="34" charset="0"/>
                  <a:ea typeface="ＭＳ Ｐゴシック" charset="-128"/>
                </a:defRPr>
              </a:lvl6pPr>
              <a:lvl7pPr marL="2971800" indent="-228600" defTabSz="457200" fontAlgn="base">
                <a:spcBef>
                  <a:spcPct val="0"/>
                </a:spcBef>
                <a:spcAft>
                  <a:spcPct val="0"/>
                </a:spcAft>
                <a:defRPr kumimoji="1">
                  <a:solidFill>
                    <a:schemeClr val="tx1"/>
                  </a:solidFill>
                  <a:latin typeface="Calibri" pitchFamily="34" charset="0"/>
                  <a:ea typeface="ＭＳ Ｐゴシック" charset="-128"/>
                </a:defRPr>
              </a:lvl7pPr>
              <a:lvl8pPr marL="3429000" indent="-228600" defTabSz="457200" fontAlgn="base">
                <a:spcBef>
                  <a:spcPct val="0"/>
                </a:spcBef>
                <a:spcAft>
                  <a:spcPct val="0"/>
                </a:spcAft>
                <a:defRPr kumimoji="1">
                  <a:solidFill>
                    <a:schemeClr val="tx1"/>
                  </a:solidFill>
                  <a:latin typeface="Calibri" pitchFamily="34" charset="0"/>
                  <a:ea typeface="ＭＳ Ｐゴシック" charset="-128"/>
                </a:defRPr>
              </a:lvl8pPr>
              <a:lvl9pPr marL="3886200" indent="-228600" defTabSz="457200" fontAlgn="base">
                <a:spcBef>
                  <a:spcPct val="0"/>
                </a:spcBef>
                <a:spcAft>
                  <a:spcPct val="0"/>
                </a:spcAft>
                <a:defRPr kumimoji="1">
                  <a:solidFill>
                    <a:schemeClr val="tx1"/>
                  </a:solidFill>
                  <a:latin typeface="Calibri" pitchFamily="34" charset="0"/>
                  <a:ea typeface="ＭＳ Ｐゴシック" charset="-128"/>
                </a:defRPr>
              </a:lvl9pPr>
            </a:lstStyle>
            <a:p>
              <a:pPr>
                <a:defRPr/>
              </a:pPr>
              <a:r>
                <a:rPr lang="en-US" altLang="ja-JP" sz="800" dirty="0" smtClean="0">
                  <a:solidFill>
                    <a:srgbClr val="FFFFFF"/>
                  </a:solidFill>
                  <a:latin typeface="Arial" charset="0"/>
                  <a:ea typeface="メイリオ"/>
                  <a:cs typeface="Arial" charset="0"/>
                </a:rPr>
                <a:t>Turquoise</a:t>
              </a:r>
            </a:p>
            <a:p>
              <a:pPr>
                <a:defRPr/>
              </a:pPr>
              <a:r>
                <a:rPr lang="en-US" altLang="ja-JP" sz="800" dirty="0" smtClean="0">
                  <a:solidFill>
                    <a:srgbClr val="FFFFFF"/>
                  </a:solidFill>
                  <a:latin typeface="Arial" charset="0"/>
                  <a:ea typeface="メイリオ"/>
                  <a:cs typeface="Arial" charset="0"/>
                </a:rPr>
                <a:t>R0 G166 B186</a:t>
              </a:r>
            </a:p>
          </p:txBody>
        </p:sp>
        <p:sp>
          <p:nvSpPr>
            <p:cNvPr id="69" name="正方形/長方形 68"/>
            <p:cNvSpPr/>
            <p:nvPr userDrawn="1"/>
          </p:nvSpPr>
          <p:spPr>
            <a:xfrm>
              <a:off x="-2663933" y="4820843"/>
              <a:ext cx="324000" cy="256304"/>
            </a:xfrm>
            <a:prstGeom prst="rect">
              <a:avLst/>
            </a:prstGeom>
            <a:solidFill>
              <a:srgbClr val="33B8C8"/>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70" name="正方形/長方形 69"/>
            <p:cNvSpPr/>
            <p:nvPr userDrawn="1"/>
          </p:nvSpPr>
          <p:spPr>
            <a:xfrm>
              <a:off x="-2339933" y="4820843"/>
              <a:ext cx="324000" cy="256304"/>
            </a:xfrm>
            <a:prstGeom prst="rect">
              <a:avLst/>
            </a:prstGeom>
            <a:solidFill>
              <a:srgbClr val="66CAD6"/>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71" name="正方形/長方形 70"/>
            <p:cNvSpPr/>
            <p:nvPr userDrawn="1"/>
          </p:nvSpPr>
          <p:spPr>
            <a:xfrm>
              <a:off x="-2015933" y="4820843"/>
              <a:ext cx="324000" cy="256304"/>
            </a:xfrm>
            <a:prstGeom prst="rect">
              <a:avLst/>
            </a:prstGeom>
            <a:solidFill>
              <a:srgbClr val="99DBE3"/>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72" name="正方形/長方形 71"/>
            <p:cNvSpPr/>
            <p:nvPr userDrawn="1"/>
          </p:nvSpPr>
          <p:spPr>
            <a:xfrm>
              <a:off x="-1691933" y="4823588"/>
              <a:ext cx="324000" cy="256304"/>
            </a:xfrm>
            <a:prstGeom prst="rect">
              <a:avLst/>
            </a:prstGeom>
            <a:solidFill>
              <a:srgbClr val="CCEDF1"/>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grpSp>
    </p:spTree>
    <p:extLst>
      <p:ext uri="{BB962C8B-B14F-4D97-AF65-F5344CB8AC3E}">
        <p14:creationId xmlns:p14="http://schemas.microsoft.com/office/powerpoint/2010/main" val="286612962"/>
      </p:ext>
    </p:extLst>
  </p:cSld>
  <p:clrMap bg1="lt1" tx1="dk1" bg2="lt2" tx2="dk2" accent1="accent1" accent2="accent2" accent3="accent3" accent4="accent4" accent5="accent5" accent6="accent6" hlink="hlink" folHlink="folHlink"/>
  <p:sldLayoutIdLst>
    <p:sldLayoutId id="2147483681" r:id="rId1"/>
    <p:sldLayoutId id="2147483689" r:id="rId2"/>
    <p:sldLayoutId id="2147483696" r:id="rId3"/>
  </p:sldLayoutIdLst>
  <p:hf hdr="0" ftr="0" dt="0"/>
  <p:txStyles>
    <p:titleStyle>
      <a:lvl1pPr algn="ctr" defTabSz="457200" rtl="0" eaLnBrk="1" latinLnBrk="0" hangingPunct="1">
        <a:spcBef>
          <a:spcPct val="0"/>
        </a:spcBef>
        <a:buNone/>
        <a:defRPr kumimoji="1" sz="4400" kern="1200">
          <a:solidFill>
            <a:schemeClr val="tx1"/>
          </a:solidFill>
          <a:latin typeface="Arial"/>
          <a:ea typeface="メイリオ"/>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Arial"/>
          <a:ea typeface="メイリオ"/>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Arial"/>
          <a:ea typeface="メイリオ"/>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Arial"/>
          <a:ea typeface="メイリオ"/>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Arial"/>
          <a:ea typeface="メイリオ"/>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Arial"/>
          <a:ea typeface="メイリオ"/>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hyperlink" Target="https://www.kansai-td.co.jp/others/teiden-appli/" TargetMode="Externa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image" Target="../media/image15.png"/><Relationship Id="rId3" Type="http://schemas.openxmlformats.org/officeDocument/2006/relationships/image" Target="../media/image5.wmf"/><Relationship Id="rId7" Type="http://schemas.openxmlformats.org/officeDocument/2006/relationships/image" Target="../media/image9.wmf"/><Relationship Id="rId12" Type="http://schemas.openxmlformats.org/officeDocument/2006/relationships/image" Target="../media/image14.wmf"/><Relationship Id="rId17" Type="http://schemas.openxmlformats.org/officeDocument/2006/relationships/image" Target="../media/image19.emf"/><Relationship Id="rId2" Type="http://schemas.openxmlformats.org/officeDocument/2006/relationships/image" Target="../media/image4.wmf"/><Relationship Id="rId16" Type="http://schemas.openxmlformats.org/officeDocument/2006/relationships/image" Target="../media/image18.emf"/><Relationship Id="rId1" Type="http://schemas.openxmlformats.org/officeDocument/2006/relationships/slideLayout" Target="../slideLayouts/slideLayout2.xml"/><Relationship Id="rId6" Type="http://schemas.openxmlformats.org/officeDocument/2006/relationships/image" Target="../media/image8.wmf"/><Relationship Id="rId11" Type="http://schemas.openxmlformats.org/officeDocument/2006/relationships/image" Target="../media/image13.wmf"/><Relationship Id="rId5" Type="http://schemas.openxmlformats.org/officeDocument/2006/relationships/image" Target="../media/image7.wmf"/><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 Id="rId14" Type="http://schemas.openxmlformats.org/officeDocument/2006/relationships/image" Target="../media/image16.wmf"/></Relationships>
</file>

<file path=ppt/slides/_rels/slide2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wmf"/><Relationship Id="rId7" Type="http://schemas.openxmlformats.org/officeDocument/2006/relationships/image" Target="../media/image17.png"/><Relationship Id="rId2" Type="http://schemas.openxmlformats.org/officeDocument/2006/relationships/image" Target="../media/image8.wmf"/><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9.emf"/><Relationship Id="rId5" Type="http://schemas.openxmlformats.org/officeDocument/2006/relationships/image" Target="../media/image11.wmf"/><Relationship Id="rId10" Type="http://schemas.openxmlformats.org/officeDocument/2006/relationships/image" Target="../media/image18.emf"/><Relationship Id="rId4" Type="http://schemas.openxmlformats.org/officeDocument/2006/relationships/image" Target="../media/image10.wmf"/><Relationship Id="rId9" Type="http://schemas.openxmlformats.org/officeDocument/2006/relationships/image" Target="../media/image16.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685800" y="2133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60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4800" b="1" noProof="0" dirty="0" smtClean="0">
                <a:solidFill>
                  <a:srgbClr val="000000"/>
                </a:solidFill>
                <a:effectLst>
                  <a:outerShdw blurRad="38100" dist="38100" dir="2700000" algn="tl">
                    <a:srgbClr val="C0C0C0"/>
                  </a:outerShdw>
                </a:effectLst>
                <a:latin typeface="Times New Roman"/>
                <a:ea typeface="ＭＳ Ｐゴシック"/>
              </a:rPr>
              <a:t>停電情報提供</a:t>
            </a:r>
            <a:r>
              <a:rPr kumimoji="1" lang="ja-JP" altLang="en-US" sz="4800" b="1" i="0" u="none" strike="noStrike" kern="1200" cap="none" spc="0" normalizeH="0" baseline="0" noProof="0" dirty="0" smtClean="0">
                <a:ln>
                  <a:noFill/>
                </a:ln>
                <a:solidFill>
                  <a:srgbClr val="000000"/>
                </a:solidFill>
                <a:effectLst>
                  <a:outerShdw blurRad="38100" dist="38100" dir="2700000" algn="tl">
                    <a:srgbClr val="C0C0C0"/>
                  </a:outerShdw>
                </a:effectLst>
                <a:uLnTx/>
                <a:uFillTx/>
                <a:latin typeface="Times New Roman"/>
                <a:ea typeface="ＭＳ Ｐゴシック"/>
                <a:cs typeface="+mj-cs"/>
              </a:rPr>
              <a:t>サービス</a:t>
            </a:r>
            <a:br>
              <a:rPr kumimoji="1" lang="ja-JP" altLang="en-US" sz="4800" b="1" i="0" u="none" strike="noStrike" kern="1200" cap="none" spc="0" normalizeH="0" baseline="0" noProof="0" dirty="0" smtClean="0">
                <a:ln>
                  <a:noFill/>
                </a:ln>
                <a:solidFill>
                  <a:srgbClr val="000000"/>
                </a:solidFill>
                <a:effectLst>
                  <a:outerShdw blurRad="38100" dist="38100" dir="2700000" algn="tl">
                    <a:srgbClr val="C0C0C0"/>
                  </a:outerShdw>
                </a:effectLst>
                <a:uLnTx/>
                <a:uFillTx/>
                <a:latin typeface="Times New Roman"/>
                <a:ea typeface="ＭＳ Ｐゴシック"/>
                <a:cs typeface="+mj-cs"/>
              </a:rPr>
            </a:br>
            <a:r>
              <a:rPr kumimoji="1" lang="ja-JP" altLang="en-US" sz="4800" b="1" i="0" u="none" strike="noStrike" kern="1200" cap="none" spc="0" normalizeH="0" baseline="0" noProof="0" dirty="0" smtClean="0">
                <a:ln>
                  <a:noFill/>
                </a:ln>
                <a:solidFill>
                  <a:srgbClr val="000000"/>
                </a:solidFill>
                <a:effectLst>
                  <a:outerShdw blurRad="38100" dist="38100" dir="2700000" algn="tl">
                    <a:srgbClr val="C0C0C0"/>
                  </a:outerShdw>
                </a:effectLst>
                <a:uLnTx/>
                <a:uFillTx/>
                <a:latin typeface="Times New Roman"/>
                <a:ea typeface="ＭＳ Ｐゴシック"/>
                <a:cs typeface="+mj-cs"/>
              </a:rPr>
              <a:t>について</a:t>
            </a:r>
          </a:p>
        </p:txBody>
      </p:sp>
    </p:spTree>
    <p:extLst>
      <p:ext uri="{BB962C8B-B14F-4D97-AF65-F5344CB8AC3E}">
        <p14:creationId xmlns:p14="http://schemas.microsoft.com/office/powerpoint/2010/main" val="3716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460238" y="224458"/>
            <a:ext cx="7772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b="1" dirty="0" smtClean="0">
                <a:solidFill>
                  <a:srgbClr val="3399FF"/>
                </a:solidFill>
              </a:rPr>
              <a:t>その他の停電情報配信サービスについて</a:t>
            </a:r>
            <a:endParaRPr lang="ja-JP" altLang="en-US" sz="2400" b="1" dirty="0">
              <a:solidFill>
                <a:srgbClr val="3399FF"/>
              </a:solidFill>
            </a:endParaRPr>
          </a:p>
        </p:txBody>
      </p:sp>
      <p:sp>
        <p:nvSpPr>
          <p:cNvPr id="3" name="正方形/長方形 2"/>
          <p:cNvSpPr/>
          <p:nvPr/>
        </p:nvSpPr>
        <p:spPr>
          <a:xfrm>
            <a:off x="248173" y="6180777"/>
            <a:ext cx="4980255" cy="584775"/>
          </a:xfrm>
          <a:prstGeom prst="rect">
            <a:avLst/>
          </a:prstGeom>
          <a:solidFill>
            <a:schemeClr val="bg1"/>
          </a:solidFill>
        </p:spPr>
        <p:txBody>
          <a:bodyPr wrap="square">
            <a:spAutoFit/>
          </a:bodyPr>
          <a:lstStyle/>
          <a:p>
            <a:r>
              <a:rPr lang="ja-JP" altLang="en-US" sz="1400" dirty="0" smtClean="0"/>
              <a:t>▼詳細はこちら（関西電力送配電</a:t>
            </a:r>
            <a:r>
              <a:rPr lang="en-US" altLang="ja-JP" sz="1400" dirty="0" smtClean="0"/>
              <a:t>HP</a:t>
            </a:r>
            <a:r>
              <a:rPr lang="ja-JP" altLang="en-US" sz="1400" dirty="0" smtClean="0"/>
              <a:t>）</a:t>
            </a:r>
            <a:endParaRPr lang="en-US" altLang="ja-JP" sz="1400" dirty="0" smtClean="0"/>
          </a:p>
          <a:p>
            <a:r>
              <a:rPr lang="en-US" altLang="ja-JP" dirty="0" smtClean="0">
                <a:hlinkClick r:id="rId2"/>
              </a:rPr>
              <a:t>https</a:t>
            </a:r>
            <a:r>
              <a:rPr lang="en-US" altLang="ja-JP" dirty="0">
                <a:hlinkClick r:id="rId2"/>
              </a:rPr>
              <a:t>://www.kansai-td.co.jp/others/teiden-appli/</a:t>
            </a:r>
            <a:endParaRPr lang="ja-JP" altLang="en-US" dirty="0"/>
          </a:p>
        </p:txBody>
      </p:sp>
      <p:pic>
        <p:nvPicPr>
          <p:cNvPr id="7" name="図 6"/>
          <p:cNvPicPr>
            <a:picLocks noChangeAspect="1"/>
          </p:cNvPicPr>
          <p:nvPr/>
        </p:nvPicPr>
        <p:blipFill rotWithShape="1">
          <a:blip r:embed="rId3"/>
          <a:srcRect r="23242"/>
          <a:stretch/>
        </p:blipFill>
        <p:spPr>
          <a:xfrm>
            <a:off x="6127487" y="5839186"/>
            <a:ext cx="2907032" cy="977900"/>
          </a:xfrm>
          <a:prstGeom prst="rect">
            <a:avLst/>
          </a:prstGeom>
        </p:spPr>
      </p:pic>
      <p:sp>
        <p:nvSpPr>
          <p:cNvPr id="9" name="AutoShape 13"/>
          <p:cNvSpPr>
            <a:spLocks noChangeArrowheads="1"/>
          </p:cNvSpPr>
          <p:nvPr/>
        </p:nvSpPr>
        <p:spPr bwMode="auto">
          <a:xfrm>
            <a:off x="179389" y="663434"/>
            <a:ext cx="4341812" cy="360363"/>
          </a:xfrm>
          <a:prstGeom prst="roundRect">
            <a:avLst>
              <a:gd name="adj" fmla="val 16667"/>
            </a:avLst>
          </a:prstGeom>
          <a:solidFill>
            <a:srgbClr val="9999FF"/>
          </a:solidFill>
          <a:ln w="9525">
            <a:solidFill>
              <a:srgbClr val="3366FF"/>
            </a:solidFill>
            <a:round/>
            <a:headEnd/>
            <a:tailEnd/>
          </a:ln>
          <a:effectLst/>
          <a:extLst/>
        </p:spPr>
        <p:txBody>
          <a:bodyPr wrap="none" anchor="ctr"/>
          <a:lstStyle/>
          <a:p>
            <a:pPr eaLnBrk="1" hangingPunct="1">
              <a:defRPr/>
            </a:pPr>
            <a:r>
              <a:rPr lang="ja-JP" altLang="en-US" sz="2200" b="1" dirty="0">
                <a:solidFill>
                  <a:schemeClr val="bg1"/>
                </a:solidFill>
              </a:rPr>
              <a:t>　①</a:t>
            </a:r>
            <a:r>
              <a:rPr lang="ja-JP" altLang="en-US" sz="2200" b="1" dirty="0" smtClean="0">
                <a:solidFill>
                  <a:schemeClr val="bg1"/>
                </a:solidFill>
              </a:rPr>
              <a:t> 関西停電情報アプリ（推奨）</a:t>
            </a:r>
            <a:endParaRPr lang="ja-JP" altLang="en-US" sz="2200" b="1" dirty="0">
              <a:solidFill>
                <a:schemeClr val="bg1"/>
              </a:solidFill>
            </a:endParaRPr>
          </a:p>
        </p:txBody>
      </p:sp>
      <p:sp>
        <p:nvSpPr>
          <p:cNvPr id="10" name="Rectangle 14"/>
          <p:cNvSpPr>
            <a:spLocks noChangeArrowheads="1"/>
          </p:cNvSpPr>
          <p:nvPr/>
        </p:nvSpPr>
        <p:spPr bwMode="auto">
          <a:xfrm>
            <a:off x="179389" y="1124829"/>
            <a:ext cx="8672511" cy="65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lvl1pPr algn="ctr">
              <a:defRPr kumimoji="1" sz="4400">
                <a:solidFill>
                  <a:schemeClr val="tx2"/>
                </a:solidFill>
                <a:latin typeface="Times New Roman" panose="02020603050405020304" pitchFamily="18" charset="0"/>
                <a:ea typeface="ＭＳ Ｐゴシック" panose="020B0600070205080204" pitchFamily="50" charset="-128"/>
              </a:defRPr>
            </a:lvl1pPr>
            <a:lvl2pPr algn="ctr">
              <a:defRPr kumimoji="1" sz="4400">
                <a:solidFill>
                  <a:schemeClr val="tx2"/>
                </a:solidFill>
                <a:latin typeface="Times New Roman" panose="02020603050405020304" pitchFamily="18" charset="0"/>
                <a:ea typeface="ＭＳ Ｐゴシック" panose="020B0600070205080204" pitchFamily="50" charset="-128"/>
              </a:defRPr>
            </a:lvl2pPr>
            <a:lvl3pPr algn="ctr">
              <a:defRPr kumimoji="1" sz="4400">
                <a:solidFill>
                  <a:schemeClr val="tx2"/>
                </a:solidFill>
                <a:latin typeface="Times New Roman" panose="02020603050405020304" pitchFamily="18" charset="0"/>
                <a:ea typeface="ＭＳ Ｐゴシック" panose="020B0600070205080204" pitchFamily="50" charset="-128"/>
              </a:defRPr>
            </a:lvl3pPr>
            <a:lvl4pPr algn="ctr">
              <a:defRPr kumimoji="1" sz="4400">
                <a:solidFill>
                  <a:schemeClr val="tx2"/>
                </a:solidFill>
                <a:latin typeface="Times New Roman" panose="02020603050405020304" pitchFamily="18" charset="0"/>
                <a:ea typeface="ＭＳ Ｐゴシック" panose="020B0600070205080204" pitchFamily="50" charset="-128"/>
              </a:defRPr>
            </a:lvl4pPr>
            <a:lvl5pPr algn="ctr">
              <a:defRPr kumimoji="1" sz="4400">
                <a:solidFill>
                  <a:schemeClr val="tx2"/>
                </a:solidFill>
                <a:latin typeface="Times New Roman" panose="02020603050405020304" pitchFamily="18" charset="0"/>
                <a:ea typeface="ＭＳ Ｐゴシック" panose="020B0600070205080204" pitchFamily="50" charset="-128"/>
              </a:defRPr>
            </a:lvl5pPr>
            <a:lvl6pPr marL="4572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6pPr>
            <a:lvl7pPr marL="9144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7pPr>
            <a:lvl8pPr marL="13716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8pPr>
            <a:lvl9pPr marL="18288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9pPr>
          </a:lstStyle>
          <a:p>
            <a:pPr algn="l" eaLnBrk="1" hangingPunct="1">
              <a:lnSpc>
                <a:spcPct val="120000"/>
              </a:lnSpc>
              <a:defRPr/>
            </a:pPr>
            <a:r>
              <a:rPr lang="ja-JP" altLang="en-US" sz="1600" b="1" dirty="0" smtClean="0">
                <a:solidFill>
                  <a:schemeClr val="accent1"/>
                </a:solidFill>
              </a:rPr>
              <a:t>関西電力送配電では、スマートフォン向けに、設定された地域の停電情報を</a:t>
            </a:r>
            <a:endParaRPr lang="en-US" altLang="ja-JP" sz="1600" b="1" dirty="0" smtClean="0">
              <a:solidFill>
                <a:schemeClr val="accent1"/>
              </a:solidFill>
            </a:endParaRPr>
          </a:p>
          <a:p>
            <a:pPr algn="l" eaLnBrk="1" hangingPunct="1">
              <a:lnSpc>
                <a:spcPct val="120000"/>
              </a:lnSpc>
              <a:defRPr/>
            </a:pPr>
            <a:r>
              <a:rPr lang="ja-JP" altLang="en-US" sz="1600" b="1" dirty="0" smtClean="0">
                <a:solidFill>
                  <a:schemeClr val="accent1"/>
                </a:solidFill>
              </a:rPr>
              <a:t>プッシュ通知にてお知らせするサービスを提供しております。</a:t>
            </a:r>
            <a:endParaRPr lang="en-US" altLang="ja-JP" sz="1600" b="1" dirty="0" smtClean="0">
              <a:solidFill>
                <a:schemeClr val="accent1"/>
              </a:solidFill>
            </a:endParaRPr>
          </a:p>
        </p:txBody>
      </p:sp>
      <p:pic>
        <p:nvPicPr>
          <p:cNvPr id="14" name="図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1266" y="116924"/>
            <a:ext cx="2005791" cy="357096"/>
          </a:xfrm>
          <a:prstGeom prst="rect">
            <a:avLst/>
          </a:prstGeom>
        </p:spPr>
      </p:pic>
      <p:pic>
        <p:nvPicPr>
          <p:cNvPr id="15" name="図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4347" y="78152"/>
            <a:ext cx="417592" cy="417592"/>
          </a:xfrm>
          <a:prstGeom prst="rect">
            <a:avLst/>
          </a:prstGeom>
        </p:spPr>
      </p:pic>
      <p:pic>
        <p:nvPicPr>
          <p:cNvPr id="5" name="図 4"/>
          <p:cNvPicPr>
            <a:picLocks noChangeAspect="1"/>
          </p:cNvPicPr>
          <p:nvPr/>
        </p:nvPicPr>
        <p:blipFill rotWithShape="1">
          <a:blip r:embed="rId6"/>
          <a:srcRect l="4055" t="6704" r="6055" b="3405"/>
          <a:stretch/>
        </p:blipFill>
        <p:spPr>
          <a:xfrm>
            <a:off x="261678" y="3821085"/>
            <a:ext cx="559782" cy="583195"/>
          </a:xfrm>
          <a:prstGeom prst="ellipse">
            <a:avLst/>
          </a:prstGeom>
        </p:spPr>
      </p:pic>
      <p:pic>
        <p:nvPicPr>
          <p:cNvPr id="20" name="図 19"/>
          <p:cNvPicPr>
            <a:picLocks noChangeAspect="1"/>
          </p:cNvPicPr>
          <p:nvPr/>
        </p:nvPicPr>
        <p:blipFill>
          <a:blip r:embed="rId7"/>
          <a:stretch>
            <a:fillRect/>
          </a:stretch>
        </p:blipFill>
        <p:spPr>
          <a:xfrm>
            <a:off x="286273" y="1811139"/>
            <a:ext cx="510593" cy="535832"/>
          </a:xfrm>
          <a:prstGeom prst="rect">
            <a:avLst/>
          </a:prstGeom>
        </p:spPr>
      </p:pic>
      <p:sp>
        <p:nvSpPr>
          <p:cNvPr id="22" name="Rectangle 14"/>
          <p:cNvSpPr>
            <a:spLocks noChangeArrowheads="1"/>
          </p:cNvSpPr>
          <p:nvPr/>
        </p:nvSpPr>
        <p:spPr bwMode="auto">
          <a:xfrm>
            <a:off x="852212" y="1824361"/>
            <a:ext cx="7892147" cy="941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lvl1pPr algn="ctr">
              <a:defRPr kumimoji="1" sz="4400">
                <a:solidFill>
                  <a:schemeClr val="tx2"/>
                </a:solidFill>
                <a:latin typeface="Times New Roman" panose="02020603050405020304" pitchFamily="18" charset="0"/>
                <a:ea typeface="ＭＳ Ｐゴシック" panose="020B0600070205080204" pitchFamily="50" charset="-128"/>
              </a:defRPr>
            </a:lvl1pPr>
            <a:lvl2pPr algn="ctr">
              <a:defRPr kumimoji="1" sz="4400">
                <a:solidFill>
                  <a:schemeClr val="tx2"/>
                </a:solidFill>
                <a:latin typeface="Times New Roman" panose="02020603050405020304" pitchFamily="18" charset="0"/>
                <a:ea typeface="ＭＳ Ｐゴシック" panose="020B0600070205080204" pitchFamily="50" charset="-128"/>
              </a:defRPr>
            </a:lvl2pPr>
            <a:lvl3pPr algn="ctr">
              <a:defRPr kumimoji="1" sz="4400">
                <a:solidFill>
                  <a:schemeClr val="tx2"/>
                </a:solidFill>
                <a:latin typeface="Times New Roman" panose="02020603050405020304" pitchFamily="18" charset="0"/>
                <a:ea typeface="ＭＳ Ｐゴシック" panose="020B0600070205080204" pitchFamily="50" charset="-128"/>
              </a:defRPr>
            </a:lvl3pPr>
            <a:lvl4pPr algn="ctr">
              <a:defRPr kumimoji="1" sz="4400">
                <a:solidFill>
                  <a:schemeClr val="tx2"/>
                </a:solidFill>
                <a:latin typeface="Times New Roman" panose="02020603050405020304" pitchFamily="18" charset="0"/>
                <a:ea typeface="ＭＳ Ｐゴシック" panose="020B0600070205080204" pitchFamily="50" charset="-128"/>
              </a:defRPr>
            </a:lvl4pPr>
            <a:lvl5pPr algn="ctr">
              <a:defRPr kumimoji="1" sz="4400">
                <a:solidFill>
                  <a:schemeClr val="tx2"/>
                </a:solidFill>
                <a:latin typeface="Times New Roman" panose="02020603050405020304" pitchFamily="18" charset="0"/>
                <a:ea typeface="ＭＳ Ｐゴシック" panose="020B0600070205080204" pitchFamily="50" charset="-128"/>
              </a:defRPr>
            </a:lvl5pPr>
            <a:lvl6pPr marL="4572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6pPr>
            <a:lvl7pPr marL="9144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7pPr>
            <a:lvl8pPr marL="13716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8pPr>
            <a:lvl9pPr marL="18288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9pPr>
          </a:lstStyle>
          <a:p>
            <a:pPr algn="l" eaLnBrk="1" hangingPunct="1">
              <a:lnSpc>
                <a:spcPct val="120000"/>
              </a:lnSpc>
              <a:defRPr/>
            </a:pPr>
            <a:r>
              <a:rPr lang="ja-JP" altLang="en-US" sz="1600" b="1" dirty="0" smtClean="0">
                <a:solidFill>
                  <a:srgbClr val="0075C2"/>
                </a:solidFill>
              </a:rPr>
              <a:t>アプリのダウンロード後に登録地域の設定</a:t>
            </a:r>
            <a:endParaRPr lang="en-US" altLang="ja-JP" sz="1600" b="1" dirty="0" smtClean="0">
              <a:solidFill>
                <a:srgbClr val="0075C2"/>
              </a:solidFill>
            </a:endParaRPr>
          </a:p>
          <a:p>
            <a:pPr algn="l" eaLnBrk="1" hangingPunct="1">
              <a:lnSpc>
                <a:spcPct val="120000"/>
              </a:lnSpc>
              <a:defRPr/>
            </a:pPr>
            <a:r>
              <a:rPr lang="ja-JP" altLang="en-US" sz="1600" b="1" dirty="0">
                <a:solidFill>
                  <a:schemeClr val="accent1"/>
                </a:solidFill>
              </a:rPr>
              <a:t>　</a:t>
            </a:r>
            <a:r>
              <a:rPr lang="ja-JP" altLang="en-US" sz="1400" dirty="0" smtClean="0">
                <a:solidFill>
                  <a:srgbClr val="28AFC5"/>
                </a:solidFill>
              </a:rPr>
              <a:t>プッシュ通知を受け取る地域を最大</a:t>
            </a:r>
            <a:r>
              <a:rPr lang="en-US" altLang="ja-JP" sz="1400" dirty="0" smtClean="0">
                <a:solidFill>
                  <a:srgbClr val="28AFC5"/>
                </a:solidFill>
              </a:rPr>
              <a:t>10</a:t>
            </a:r>
            <a:r>
              <a:rPr lang="ja-JP" altLang="en-US" sz="1400" dirty="0" smtClean="0">
                <a:solidFill>
                  <a:srgbClr val="28AFC5"/>
                </a:solidFill>
              </a:rPr>
              <a:t>地域まで登録できます。自宅や</a:t>
            </a:r>
            <a:endParaRPr lang="en-US" altLang="ja-JP" sz="1400" dirty="0" smtClean="0">
              <a:solidFill>
                <a:srgbClr val="28AFC5"/>
              </a:solidFill>
            </a:endParaRPr>
          </a:p>
          <a:p>
            <a:pPr algn="l" eaLnBrk="1" hangingPunct="1">
              <a:lnSpc>
                <a:spcPct val="120000"/>
              </a:lnSpc>
              <a:defRPr/>
            </a:pPr>
            <a:r>
              <a:rPr lang="ja-JP" altLang="en-US" sz="1400" dirty="0">
                <a:solidFill>
                  <a:srgbClr val="28AFC5"/>
                </a:solidFill>
              </a:rPr>
              <a:t>　</a:t>
            </a:r>
            <a:r>
              <a:rPr lang="ja-JP" altLang="en-US" sz="1400" dirty="0" smtClean="0">
                <a:solidFill>
                  <a:srgbClr val="28AFC5"/>
                </a:solidFill>
              </a:rPr>
              <a:t>離れて暮らす大切な方の住所を</a:t>
            </a:r>
            <a:r>
              <a:rPr lang="ja-JP" altLang="en-US" sz="1400" dirty="0">
                <a:solidFill>
                  <a:srgbClr val="28AFC5"/>
                </a:solidFill>
              </a:rPr>
              <a:t>設定</a:t>
            </a:r>
            <a:r>
              <a:rPr lang="ja-JP" altLang="en-US" sz="1400" dirty="0" smtClean="0">
                <a:solidFill>
                  <a:srgbClr val="28AFC5"/>
                </a:solidFill>
              </a:rPr>
              <a:t>しておくと、停電の発生情報などをお届けします。</a:t>
            </a:r>
            <a:endParaRPr lang="en-US" altLang="ja-JP" sz="1400" dirty="0" smtClean="0">
              <a:solidFill>
                <a:srgbClr val="28AFC5"/>
              </a:solidFill>
            </a:endParaRPr>
          </a:p>
        </p:txBody>
      </p:sp>
      <p:pic>
        <p:nvPicPr>
          <p:cNvPr id="23" name="図 22"/>
          <p:cNvPicPr>
            <a:picLocks noChangeAspect="1"/>
          </p:cNvPicPr>
          <p:nvPr/>
        </p:nvPicPr>
        <p:blipFill>
          <a:blip r:embed="rId8"/>
          <a:stretch>
            <a:fillRect/>
          </a:stretch>
        </p:blipFill>
        <p:spPr>
          <a:xfrm>
            <a:off x="247444" y="2794778"/>
            <a:ext cx="588250" cy="594841"/>
          </a:xfrm>
          <a:prstGeom prst="rect">
            <a:avLst/>
          </a:prstGeom>
        </p:spPr>
      </p:pic>
      <p:pic>
        <p:nvPicPr>
          <p:cNvPr id="25" name="図 24"/>
          <p:cNvPicPr>
            <a:picLocks noChangeAspect="1"/>
          </p:cNvPicPr>
          <p:nvPr/>
        </p:nvPicPr>
        <p:blipFill rotWithShape="1">
          <a:blip r:embed="rId9"/>
          <a:srcRect l="8005" t="4037" r="6605" b="3276"/>
          <a:stretch/>
        </p:blipFill>
        <p:spPr>
          <a:xfrm>
            <a:off x="260054" y="5010492"/>
            <a:ext cx="592157" cy="624532"/>
          </a:xfrm>
          <a:prstGeom prst="ellipse">
            <a:avLst/>
          </a:prstGeom>
        </p:spPr>
      </p:pic>
      <p:sp>
        <p:nvSpPr>
          <p:cNvPr id="26" name="Rectangle 14"/>
          <p:cNvSpPr>
            <a:spLocks noChangeArrowheads="1"/>
          </p:cNvSpPr>
          <p:nvPr/>
        </p:nvSpPr>
        <p:spPr bwMode="auto">
          <a:xfrm>
            <a:off x="852213" y="2819736"/>
            <a:ext cx="8329888" cy="941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lvl1pPr algn="ctr">
              <a:defRPr kumimoji="1" sz="4400">
                <a:solidFill>
                  <a:schemeClr val="tx2"/>
                </a:solidFill>
                <a:latin typeface="Times New Roman" panose="02020603050405020304" pitchFamily="18" charset="0"/>
                <a:ea typeface="ＭＳ Ｐゴシック" panose="020B0600070205080204" pitchFamily="50" charset="-128"/>
              </a:defRPr>
            </a:lvl1pPr>
            <a:lvl2pPr algn="ctr">
              <a:defRPr kumimoji="1" sz="4400">
                <a:solidFill>
                  <a:schemeClr val="tx2"/>
                </a:solidFill>
                <a:latin typeface="Times New Roman" panose="02020603050405020304" pitchFamily="18" charset="0"/>
                <a:ea typeface="ＭＳ Ｐゴシック" panose="020B0600070205080204" pitchFamily="50" charset="-128"/>
              </a:defRPr>
            </a:lvl2pPr>
            <a:lvl3pPr algn="ctr">
              <a:defRPr kumimoji="1" sz="4400">
                <a:solidFill>
                  <a:schemeClr val="tx2"/>
                </a:solidFill>
                <a:latin typeface="Times New Roman" panose="02020603050405020304" pitchFamily="18" charset="0"/>
                <a:ea typeface="ＭＳ Ｐゴシック" panose="020B0600070205080204" pitchFamily="50" charset="-128"/>
              </a:defRPr>
            </a:lvl3pPr>
            <a:lvl4pPr algn="ctr">
              <a:defRPr kumimoji="1" sz="4400">
                <a:solidFill>
                  <a:schemeClr val="tx2"/>
                </a:solidFill>
                <a:latin typeface="Times New Roman" panose="02020603050405020304" pitchFamily="18" charset="0"/>
                <a:ea typeface="ＭＳ Ｐゴシック" panose="020B0600070205080204" pitchFamily="50" charset="-128"/>
              </a:defRPr>
            </a:lvl4pPr>
            <a:lvl5pPr algn="ctr">
              <a:defRPr kumimoji="1" sz="4400">
                <a:solidFill>
                  <a:schemeClr val="tx2"/>
                </a:solidFill>
                <a:latin typeface="Times New Roman" panose="02020603050405020304" pitchFamily="18" charset="0"/>
                <a:ea typeface="ＭＳ Ｐゴシック" panose="020B0600070205080204" pitchFamily="50" charset="-128"/>
              </a:defRPr>
            </a:lvl5pPr>
            <a:lvl6pPr marL="4572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6pPr>
            <a:lvl7pPr marL="9144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7pPr>
            <a:lvl8pPr marL="13716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8pPr>
            <a:lvl9pPr marL="18288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9pPr>
          </a:lstStyle>
          <a:p>
            <a:pPr algn="l" eaLnBrk="1" hangingPunct="1">
              <a:lnSpc>
                <a:spcPct val="120000"/>
              </a:lnSpc>
              <a:defRPr/>
            </a:pPr>
            <a:r>
              <a:rPr lang="ja-JP" altLang="en-US" sz="1600" b="1" dirty="0" smtClean="0">
                <a:solidFill>
                  <a:srgbClr val="0075C2"/>
                </a:solidFill>
              </a:rPr>
              <a:t>プッシュ通知でお知らせ</a:t>
            </a:r>
            <a:r>
              <a:rPr lang="ja-JP" altLang="en-US" sz="1600" b="1" dirty="0">
                <a:solidFill>
                  <a:srgbClr val="28AFC5"/>
                </a:solidFill>
              </a:rPr>
              <a:t>　</a:t>
            </a:r>
            <a:endParaRPr lang="en-US" altLang="ja-JP" sz="1600" b="1" dirty="0" smtClean="0">
              <a:solidFill>
                <a:srgbClr val="28AFC5"/>
              </a:solidFill>
            </a:endParaRPr>
          </a:p>
          <a:p>
            <a:pPr algn="l">
              <a:lnSpc>
                <a:spcPct val="120000"/>
              </a:lnSpc>
              <a:defRPr/>
            </a:pPr>
            <a:r>
              <a:rPr lang="ja-JP" altLang="en-US" sz="1600" b="1" dirty="0">
                <a:solidFill>
                  <a:schemeClr val="accent1"/>
                </a:solidFill>
              </a:rPr>
              <a:t>　</a:t>
            </a:r>
            <a:r>
              <a:rPr lang="ja-JP" altLang="en-US" sz="1400" dirty="0">
                <a:solidFill>
                  <a:srgbClr val="28AFC5"/>
                </a:solidFill>
              </a:rPr>
              <a:t>事前に登録した地域で停電が発生または復旧した場合や</a:t>
            </a:r>
            <a:r>
              <a:rPr lang="ja-JP" altLang="en-US" sz="1400" dirty="0" smtClean="0">
                <a:solidFill>
                  <a:srgbClr val="28AFC5"/>
                </a:solidFill>
              </a:rPr>
              <a:t>、当社</a:t>
            </a:r>
            <a:r>
              <a:rPr lang="ja-JP" altLang="en-US" sz="1400" dirty="0">
                <a:solidFill>
                  <a:srgbClr val="28AFC5"/>
                </a:solidFill>
              </a:rPr>
              <a:t>からお知らせがある場合に</a:t>
            </a:r>
            <a:r>
              <a:rPr lang="ja-JP" altLang="en-US" sz="1400" dirty="0" smtClean="0">
                <a:solidFill>
                  <a:srgbClr val="28AFC5"/>
                </a:solidFill>
              </a:rPr>
              <a:t>、プッシュ</a:t>
            </a:r>
            <a:r>
              <a:rPr lang="ja-JP" altLang="en-US" sz="1400" dirty="0">
                <a:solidFill>
                  <a:srgbClr val="28AFC5"/>
                </a:solidFill>
              </a:rPr>
              <a:t>通知</a:t>
            </a:r>
            <a:r>
              <a:rPr lang="ja-JP" altLang="en-US" sz="1400" dirty="0" smtClean="0">
                <a:solidFill>
                  <a:srgbClr val="28AFC5"/>
                </a:solidFill>
              </a:rPr>
              <a:t>で</a:t>
            </a:r>
            <a:endParaRPr lang="en-US" altLang="ja-JP" sz="1400" dirty="0" smtClean="0">
              <a:solidFill>
                <a:srgbClr val="28AFC5"/>
              </a:solidFill>
            </a:endParaRPr>
          </a:p>
          <a:p>
            <a:pPr algn="l">
              <a:lnSpc>
                <a:spcPct val="120000"/>
              </a:lnSpc>
              <a:defRPr/>
            </a:pPr>
            <a:r>
              <a:rPr lang="ja-JP" altLang="en-US" sz="1400" dirty="0">
                <a:solidFill>
                  <a:srgbClr val="28AFC5"/>
                </a:solidFill>
              </a:rPr>
              <a:t>　</a:t>
            </a:r>
            <a:r>
              <a:rPr lang="ja-JP" altLang="en-US" sz="1400" dirty="0" smtClean="0">
                <a:solidFill>
                  <a:srgbClr val="28AFC5"/>
                </a:solidFill>
              </a:rPr>
              <a:t>お知らせ</a:t>
            </a:r>
            <a:r>
              <a:rPr lang="ja-JP" altLang="en-US" sz="1400" dirty="0">
                <a:solidFill>
                  <a:srgbClr val="28AFC5"/>
                </a:solidFill>
              </a:rPr>
              <a:t>します</a:t>
            </a:r>
            <a:r>
              <a:rPr lang="ja-JP" altLang="en-US" sz="1400" dirty="0" smtClean="0">
                <a:solidFill>
                  <a:srgbClr val="28AFC5"/>
                </a:solidFill>
              </a:rPr>
              <a:t>。</a:t>
            </a:r>
            <a:r>
              <a:rPr lang="en-US" altLang="ja-JP" sz="1400" dirty="0" smtClean="0">
                <a:solidFill>
                  <a:srgbClr val="28AFC5"/>
                </a:solidFill>
              </a:rPr>
              <a:t>2021</a:t>
            </a:r>
            <a:r>
              <a:rPr lang="ja-JP" altLang="en-US" sz="1400" dirty="0" smtClean="0">
                <a:solidFill>
                  <a:srgbClr val="28AFC5"/>
                </a:solidFill>
              </a:rPr>
              <a:t>年</a:t>
            </a:r>
            <a:r>
              <a:rPr lang="en-US" altLang="ja-JP" sz="1400" dirty="0" smtClean="0">
                <a:solidFill>
                  <a:srgbClr val="28AFC5"/>
                </a:solidFill>
              </a:rPr>
              <a:t>8</a:t>
            </a:r>
            <a:r>
              <a:rPr lang="ja-JP" altLang="en-US" sz="1400" dirty="0" smtClean="0">
                <a:solidFill>
                  <a:srgbClr val="28AFC5"/>
                </a:solidFill>
              </a:rPr>
              <a:t>月末より、瞬時</a:t>
            </a:r>
            <a:r>
              <a:rPr lang="ja-JP" altLang="en-US" sz="1400" dirty="0">
                <a:solidFill>
                  <a:srgbClr val="28AFC5"/>
                </a:solidFill>
              </a:rPr>
              <a:t>電圧低下や短時間の停電も通知できるように</a:t>
            </a:r>
            <a:r>
              <a:rPr lang="ja-JP" altLang="en-US" sz="1400" dirty="0" smtClean="0">
                <a:solidFill>
                  <a:srgbClr val="28AFC5"/>
                </a:solidFill>
              </a:rPr>
              <a:t>なりました。</a:t>
            </a:r>
            <a:endParaRPr lang="ja-JP" altLang="en-US" sz="1400" dirty="0">
              <a:solidFill>
                <a:srgbClr val="28AFC5"/>
              </a:solidFill>
            </a:endParaRPr>
          </a:p>
        </p:txBody>
      </p:sp>
      <p:sp>
        <p:nvSpPr>
          <p:cNvPr id="27" name="Rectangle 14"/>
          <p:cNvSpPr>
            <a:spLocks noChangeArrowheads="1"/>
          </p:cNvSpPr>
          <p:nvPr/>
        </p:nvSpPr>
        <p:spPr bwMode="auto">
          <a:xfrm>
            <a:off x="852212" y="3795900"/>
            <a:ext cx="832988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lvl1pPr algn="ctr">
              <a:defRPr kumimoji="1" sz="4400">
                <a:solidFill>
                  <a:schemeClr val="tx2"/>
                </a:solidFill>
                <a:latin typeface="Times New Roman" panose="02020603050405020304" pitchFamily="18" charset="0"/>
                <a:ea typeface="ＭＳ Ｐゴシック" panose="020B0600070205080204" pitchFamily="50" charset="-128"/>
              </a:defRPr>
            </a:lvl1pPr>
            <a:lvl2pPr algn="ctr">
              <a:defRPr kumimoji="1" sz="4400">
                <a:solidFill>
                  <a:schemeClr val="tx2"/>
                </a:solidFill>
                <a:latin typeface="Times New Roman" panose="02020603050405020304" pitchFamily="18" charset="0"/>
                <a:ea typeface="ＭＳ Ｐゴシック" panose="020B0600070205080204" pitchFamily="50" charset="-128"/>
              </a:defRPr>
            </a:lvl2pPr>
            <a:lvl3pPr algn="ctr">
              <a:defRPr kumimoji="1" sz="4400">
                <a:solidFill>
                  <a:schemeClr val="tx2"/>
                </a:solidFill>
                <a:latin typeface="Times New Roman" panose="02020603050405020304" pitchFamily="18" charset="0"/>
                <a:ea typeface="ＭＳ Ｐゴシック" panose="020B0600070205080204" pitchFamily="50" charset="-128"/>
              </a:defRPr>
            </a:lvl3pPr>
            <a:lvl4pPr algn="ctr">
              <a:defRPr kumimoji="1" sz="4400">
                <a:solidFill>
                  <a:schemeClr val="tx2"/>
                </a:solidFill>
                <a:latin typeface="Times New Roman" panose="02020603050405020304" pitchFamily="18" charset="0"/>
                <a:ea typeface="ＭＳ Ｐゴシック" panose="020B0600070205080204" pitchFamily="50" charset="-128"/>
              </a:defRPr>
            </a:lvl4pPr>
            <a:lvl5pPr algn="ctr">
              <a:defRPr kumimoji="1" sz="4400">
                <a:solidFill>
                  <a:schemeClr val="tx2"/>
                </a:solidFill>
                <a:latin typeface="Times New Roman" panose="02020603050405020304" pitchFamily="18" charset="0"/>
                <a:ea typeface="ＭＳ Ｐゴシック" panose="020B0600070205080204" pitchFamily="50" charset="-128"/>
              </a:defRPr>
            </a:lvl5pPr>
            <a:lvl6pPr marL="4572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6pPr>
            <a:lvl7pPr marL="9144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7pPr>
            <a:lvl8pPr marL="13716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8pPr>
            <a:lvl9pPr marL="18288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9pPr>
          </a:lstStyle>
          <a:p>
            <a:pPr algn="l">
              <a:lnSpc>
                <a:spcPct val="120000"/>
              </a:lnSpc>
              <a:defRPr/>
            </a:pPr>
            <a:r>
              <a:rPr lang="ja-JP" altLang="en-US" sz="1600" b="1" dirty="0" smtClean="0">
                <a:solidFill>
                  <a:srgbClr val="0075C2"/>
                </a:solidFill>
              </a:rPr>
              <a:t>全域停電情報の表示</a:t>
            </a:r>
            <a:endParaRPr lang="en-US" altLang="ja-JP" sz="1600" b="1" dirty="0" smtClean="0">
              <a:solidFill>
                <a:srgbClr val="0075C2"/>
              </a:solidFill>
            </a:endParaRPr>
          </a:p>
          <a:p>
            <a:pPr algn="l">
              <a:lnSpc>
                <a:spcPct val="120000"/>
              </a:lnSpc>
              <a:defRPr/>
            </a:pPr>
            <a:r>
              <a:rPr lang="ja-JP" altLang="en-US" sz="1600" b="1" dirty="0">
                <a:solidFill>
                  <a:schemeClr val="accent1"/>
                </a:solidFill>
              </a:rPr>
              <a:t>　</a:t>
            </a:r>
            <a:r>
              <a:rPr lang="ja-JP" altLang="en-US" sz="1400" dirty="0">
                <a:solidFill>
                  <a:srgbClr val="28AFC5"/>
                </a:solidFill>
              </a:rPr>
              <a:t>関西エリアの全域の停電軒数が一目で確認できます。</a:t>
            </a:r>
          </a:p>
          <a:p>
            <a:pPr algn="l">
              <a:lnSpc>
                <a:spcPct val="120000"/>
              </a:lnSpc>
              <a:defRPr/>
            </a:pPr>
            <a:r>
              <a:rPr lang="ja-JP" altLang="en-US" sz="1400" dirty="0">
                <a:solidFill>
                  <a:srgbClr val="28AFC5"/>
                </a:solidFill>
              </a:rPr>
              <a:t>　停電情報は府県、市区町村、地区ごとにご覧いただくことができ</a:t>
            </a:r>
            <a:r>
              <a:rPr lang="ja-JP" altLang="en-US" sz="1400" dirty="0" smtClean="0">
                <a:solidFill>
                  <a:srgbClr val="28AFC5"/>
                </a:solidFill>
              </a:rPr>
              <a:t>、地区</a:t>
            </a:r>
            <a:r>
              <a:rPr lang="ja-JP" altLang="en-US" sz="1400" dirty="0">
                <a:solidFill>
                  <a:srgbClr val="28AFC5"/>
                </a:solidFill>
              </a:rPr>
              <a:t>まで絞り込むと</a:t>
            </a:r>
            <a:r>
              <a:rPr lang="ja-JP" altLang="en-US" sz="1400" dirty="0" smtClean="0">
                <a:solidFill>
                  <a:srgbClr val="28AFC5"/>
                </a:solidFill>
              </a:rPr>
              <a:t>、</a:t>
            </a:r>
            <a:endParaRPr lang="en-US" altLang="ja-JP" sz="1400" dirty="0" smtClean="0">
              <a:solidFill>
                <a:srgbClr val="28AFC5"/>
              </a:solidFill>
            </a:endParaRPr>
          </a:p>
          <a:p>
            <a:pPr algn="l">
              <a:lnSpc>
                <a:spcPct val="120000"/>
              </a:lnSpc>
              <a:defRPr/>
            </a:pPr>
            <a:r>
              <a:rPr lang="ja-JP" altLang="en-US" sz="1400" dirty="0">
                <a:solidFill>
                  <a:srgbClr val="28AFC5"/>
                </a:solidFill>
              </a:rPr>
              <a:t>　</a:t>
            </a:r>
            <a:r>
              <a:rPr lang="ja-JP" altLang="en-US" sz="1400" dirty="0" smtClean="0">
                <a:solidFill>
                  <a:srgbClr val="28AFC5"/>
                </a:solidFill>
              </a:rPr>
              <a:t>復旧</a:t>
            </a:r>
            <a:r>
              <a:rPr lang="ja-JP" altLang="en-US" sz="1400" dirty="0">
                <a:solidFill>
                  <a:srgbClr val="28AFC5"/>
                </a:solidFill>
              </a:rPr>
              <a:t>にむけた作業の進捗状況や復旧見込み時間など詳細が確認できます。</a:t>
            </a:r>
          </a:p>
        </p:txBody>
      </p:sp>
      <p:sp>
        <p:nvSpPr>
          <p:cNvPr id="28" name="Rectangle 14"/>
          <p:cNvSpPr>
            <a:spLocks noChangeArrowheads="1"/>
          </p:cNvSpPr>
          <p:nvPr/>
        </p:nvSpPr>
        <p:spPr bwMode="auto">
          <a:xfrm>
            <a:off x="875749" y="5023091"/>
            <a:ext cx="8048744" cy="941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lvl1pPr algn="ctr">
              <a:defRPr kumimoji="1" sz="4400">
                <a:solidFill>
                  <a:schemeClr val="tx2"/>
                </a:solidFill>
                <a:latin typeface="Times New Roman" panose="02020603050405020304" pitchFamily="18" charset="0"/>
                <a:ea typeface="ＭＳ Ｐゴシック" panose="020B0600070205080204" pitchFamily="50" charset="-128"/>
              </a:defRPr>
            </a:lvl1pPr>
            <a:lvl2pPr algn="ctr">
              <a:defRPr kumimoji="1" sz="4400">
                <a:solidFill>
                  <a:schemeClr val="tx2"/>
                </a:solidFill>
                <a:latin typeface="Times New Roman" panose="02020603050405020304" pitchFamily="18" charset="0"/>
                <a:ea typeface="ＭＳ Ｐゴシック" panose="020B0600070205080204" pitchFamily="50" charset="-128"/>
              </a:defRPr>
            </a:lvl2pPr>
            <a:lvl3pPr algn="ctr">
              <a:defRPr kumimoji="1" sz="4400">
                <a:solidFill>
                  <a:schemeClr val="tx2"/>
                </a:solidFill>
                <a:latin typeface="Times New Roman" panose="02020603050405020304" pitchFamily="18" charset="0"/>
                <a:ea typeface="ＭＳ Ｐゴシック" panose="020B0600070205080204" pitchFamily="50" charset="-128"/>
              </a:defRPr>
            </a:lvl3pPr>
            <a:lvl4pPr algn="ctr">
              <a:defRPr kumimoji="1" sz="4400">
                <a:solidFill>
                  <a:schemeClr val="tx2"/>
                </a:solidFill>
                <a:latin typeface="Times New Roman" panose="02020603050405020304" pitchFamily="18" charset="0"/>
                <a:ea typeface="ＭＳ Ｐゴシック" panose="020B0600070205080204" pitchFamily="50" charset="-128"/>
              </a:defRPr>
            </a:lvl4pPr>
            <a:lvl5pPr algn="ctr">
              <a:defRPr kumimoji="1" sz="4400">
                <a:solidFill>
                  <a:schemeClr val="tx2"/>
                </a:solidFill>
                <a:latin typeface="Times New Roman" panose="02020603050405020304" pitchFamily="18" charset="0"/>
                <a:ea typeface="ＭＳ Ｐゴシック" panose="020B0600070205080204" pitchFamily="50" charset="-128"/>
              </a:defRPr>
            </a:lvl5pPr>
            <a:lvl6pPr marL="4572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6pPr>
            <a:lvl7pPr marL="9144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7pPr>
            <a:lvl8pPr marL="13716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8pPr>
            <a:lvl9pPr marL="18288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9pPr>
          </a:lstStyle>
          <a:p>
            <a:pPr algn="l">
              <a:lnSpc>
                <a:spcPct val="120000"/>
              </a:lnSpc>
              <a:defRPr/>
            </a:pPr>
            <a:r>
              <a:rPr lang="ja-JP" altLang="en-US" sz="1600" b="1" dirty="0" smtClean="0">
                <a:solidFill>
                  <a:srgbClr val="0075C2"/>
                </a:solidFill>
              </a:rPr>
              <a:t>チャットに簡単アクセス</a:t>
            </a:r>
            <a:endParaRPr lang="en-US" altLang="ja-JP" sz="1600" b="1" dirty="0" smtClean="0">
              <a:solidFill>
                <a:srgbClr val="0075C2"/>
              </a:solidFill>
            </a:endParaRPr>
          </a:p>
          <a:p>
            <a:pPr algn="l">
              <a:lnSpc>
                <a:spcPct val="120000"/>
              </a:lnSpc>
              <a:defRPr/>
            </a:pPr>
            <a:r>
              <a:rPr lang="ja-JP" altLang="en-US" sz="1600" b="1" dirty="0">
                <a:solidFill>
                  <a:schemeClr val="accent1"/>
                </a:solidFill>
              </a:rPr>
              <a:t>　</a:t>
            </a:r>
            <a:r>
              <a:rPr lang="ja-JP" altLang="en-US" sz="1400" dirty="0">
                <a:solidFill>
                  <a:srgbClr val="28AFC5"/>
                </a:solidFill>
              </a:rPr>
              <a:t>ホームページのチャットサービスから</a:t>
            </a:r>
            <a:r>
              <a:rPr lang="ja-JP" altLang="en-US" sz="1400" dirty="0" smtClean="0">
                <a:solidFill>
                  <a:srgbClr val="28AFC5"/>
                </a:solidFill>
              </a:rPr>
              <a:t>、</a:t>
            </a:r>
            <a:r>
              <a:rPr lang="ja-JP" altLang="en-US" sz="1400" dirty="0">
                <a:solidFill>
                  <a:srgbClr val="28AFC5"/>
                </a:solidFill>
              </a:rPr>
              <a:t>　</a:t>
            </a:r>
            <a:r>
              <a:rPr lang="ja-JP" altLang="en-US" sz="1400" dirty="0" smtClean="0">
                <a:solidFill>
                  <a:srgbClr val="28AFC5"/>
                </a:solidFill>
              </a:rPr>
              <a:t>アプリ</a:t>
            </a:r>
            <a:r>
              <a:rPr lang="ja-JP" altLang="en-US" sz="1400" dirty="0">
                <a:solidFill>
                  <a:srgbClr val="28AFC5"/>
                </a:solidFill>
              </a:rPr>
              <a:t>に掲載されていない停電のお問い合わせや</a:t>
            </a:r>
          </a:p>
          <a:p>
            <a:pPr algn="l">
              <a:lnSpc>
                <a:spcPct val="120000"/>
              </a:lnSpc>
              <a:defRPr/>
            </a:pPr>
            <a:r>
              <a:rPr lang="ja-JP" altLang="en-US" sz="1400" dirty="0">
                <a:solidFill>
                  <a:srgbClr val="28AFC5"/>
                </a:solidFill>
              </a:rPr>
              <a:t>　電気設備の異常に関するご連絡ができます。</a:t>
            </a:r>
          </a:p>
        </p:txBody>
      </p:sp>
      <p:pic>
        <p:nvPicPr>
          <p:cNvPr id="29" name="図 2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37982" y="3755461"/>
            <a:ext cx="1266392" cy="1867835"/>
          </a:xfrm>
          <a:prstGeom prst="rect">
            <a:avLst/>
          </a:prstGeom>
        </p:spPr>
      </p:pic>
      <p:pic>
        <p:nvPicPr>
          <p:cNvPr id="19" name="図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97230" y="636792"/>
            <a:ext cx="1215241" cy="2423749"/>
          </a:xfrm>
          <a:prstGeom prst="rect">
            <a:avLst/>
          </a:prstGeom>
        </p:spPr>
      </p:pic>
    </p:spTree>
    <p:extLst>
      <p:ext uri="{BB962C8B-B14F-4D97-AF65-F5344CB8AC3E}">
        <p14:creationId xmlns:p14="http://schemas.microsoft.com/office/powerpoint/2010/main" val="545748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460238" y="224458"/>
            <a:ext cx="7772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b="1" dirty="0" smtClean="0">
                <a:solidFill>
                  <a:srgbClr val="3399FF"/>
                </a:solidFill>
              </a:rPr>
              <a:t>その他の停電情報配信サービスおよび問合せ先につい</a:t>
            </a:r>
            <a:r>
              <a:rPr lang="ja-JP" altLang="en-US" sz="2400" b="1" dirty="0">
                <a:solidFill>
                  <a:srgbClr val="3399FF"/>
                </a:solidFill>
              </a:rPr>
              <a:t>て</a:t>
            </a:r>
          </a:p>
        </p:txBody>
      </p:sp>
      <p:sp>
        <p:nvSpPr>
          <p:cNvPr id="8" name="AutoShape 19"/>
          <p:cNvSpPr>
            <a:spLocks noChangeArrowheads="1"/>
          </p:cNvSpPr>
          <p:nvPr/>
        </p:nvSpPr>
        <p:spPr bwMode="auto">
          <a:xfrm>
            <a:off x="179388" y="858953"/>
            <a:ext cx="8828058" cy="360363"/>
          </a:xfrm>
          <a:prstGeom prst="roundRect">
            <a:avLst>
              <a:gd name="adj" fmla="val 16667"/>
            </a:avLst>
          </a:prstGeom>
          <a:solidFill>
            <a:srgbClr val="9999FF"/>
          </a:solidFill>
          <a:ln w="9525">
            <a:solidFill>
              <a:srgbClr val="3366FF"/>
            </a:solidFill>
            <a:round/>
            <a:headEnd/>
            <a:tailEnd/>
          </a:ln>
          <a:effectLst/>
          <a:extLst/>
        </p:spPr>
        <p:txBody>
          <a:bodyPr wrap="none" anchor="ctr"/>
          <a:lstStyle/>
          <a:p>
            <a:pPr eaLnBrk="1" hangingPunct="1">
              <a:defRPr/>
            </a:pPr>
            <a:r>
              <a:rPr lang="ja-JP" altLang="en-US" sz="2000" b="1" dirty="0">
                <a:solidFill>
                  <a:schemeClr val="bg1"/>
                </a:solidFill>
                <a:latin typeface="ＭＳ Ｐゴシック" panose="020B0600070205080204" pitchFamily="50" charset="-128"/>
              </a:rPr>
              <a:t>　② </a:t>
            </a:r>
            <a:r>
              <a:rPr lang="ja-JP" altLang="en-US" sz="2000" b="1" dirty="0" smtClean="0">
                <a:solidFill>
                  <a:schemeClr val="bg1"/>
                </a:solidFill>
                <a:latin typeface="ＭＳ Ｐゴシック" panose="020B0600070205080204" pitchFamily="50" charset="-128"/>
              </a:rPr>
              <a:t>エリアメール配信サービス（メール・ＦＡＸでのみ受信可能な事業者向け）</a:t>
            </a:r>
            <a:endParaRPr lang="ja-JP" altLang="en-US" sz="2000" b="1" dirty="0">
              <a:solidFill>
                <a:schemeClr val="bg1"/>
              </a:solidFill>
              <a:latin typeface="ＭＳ Ｐゴシック" panose="020B0600070205080204" pitchFamily="50" charset="-128"/>
            </a:endParaRPr>
          </a:p>
        </p:txBody>
      </p:sp>
      <p:sp>
        <p:nvSpPr>
          <p:cNvPr id="12" name="Rectangle 14"/>
          <p:cNvSpPr>
            <a:spLocks noChangeArrowheads="1"/>
          </p:cNvSpPr>
          <p:nvPr/>
        </p:nvSpPr>
        <p:spPr bwMode="auto">
          <a:xfrm>
            <a:off x="170020" y="1318249"/>
            <a:ext cx="877676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lgn="ctr">
              <a:defRPr kumimoji="1" sz="4400">
                <a:solidFill>
                  <a:schemeClr val="tx2"/>
                </a:solidFill>
                <a:latin typeface="Times New Roman" panose="02020603050405020304" pitchFamily="18" charset="0"/>
                <a:ea typeface="ＭＳ Ｐゴシック" panose="020B0600070205080204" pitchFamily="50" charset="-128"/>
              </a:defRPr>
            </a:lvl1pPr>
            <a:lvl2pPr algn="ctr">
              <a:defRPr kumimoji="1" sz="4400">
                <a:solidFill>
                  <a:schemeClr val="tx2"/>
                </a:solidFill>
                <a:latin typeface="Times New Roman" panose="02020603050405020304" pitchFamily="18" charset="0"/>
                <a:ea typeface="ＭＳ Ｐゴシック" panose="020B0600070205080204" pitchFamily="50" charset="-128"/>
              </a:defRPr>
            </a:lvl2pPr>
            <a:lvl3pPr algn="ctr">
              <a:defRPr kumimoji="1" sz="4400">
                <a:solidFill>
                  <a:schemeClr val="tx2"/>
                </a:solidFill>
                <a:latin typeface="Times New Roman" panose="02020603050405020304" pitchFamily="18" charset="0"/>
                <a:ea typeface="ＭＳ Ｐゴシック" panose="020B0600070205080204" pitchFamily="50" charset="-128"/>
              </a:defRPr>
            </a:lvl3pPr>
            <a:lvl4pPr algn="ctr">
              <a:defRPr kumimoji="1" sz="4400">
                <a:solidFill>
                  <a:schemeClr val="tx2"/>
                </a:solidFill>
                <a:latin typeface="Times New Roman" panose="02020603050405020304" pitchFamily="18" charset="0"/>
                <a:ea typeface="ＭＳ Ｐゴシック" panose="020B0600070205080204" pitchFamily="50" charset="-128"/>
              </a:defRPr>
            </a:lvl4pPr>
            <a:lvl5pPr algn="ctr">
              <a:defRPr kumimoji="1" sz="4400">
                <a:solidFill>
                  <a:schemeClr val="tx2"/>
                </a:solidFill>
                <a:latin typeface="Times New Roman" panose="02020603050405020304" pitchFamily="18" charset="0"/>
                <a:ea typeface="ＭＳ Ｐゴシック" panose="020B0600070205080204" pitchFamily="50" charset="-128"/>
              </a:defRPr>
            </a:lvl5pPr>
            <a:lvl6pPr marL="4572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6pPr>
            <a:lvl7pPr marL="9144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7pPr>
            <a:lvl8pPr marL="13716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8pPr>
            <a:lvl9pPr marL="18288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9pPr>
          </a:lstStyle>
          <a:p>
            <a:pPr algn="l" eaLnBrk="1" hangingPunct="1">
              <a:lnSpc>
                <a:spcPct val="120000"/>
              </a:lnSpc>
              <a:defRPr/>
            </a:pPr>
            <a:r>
              <a:rPr lang="ja-JP" altLang="en-US" sz="1600" b="1" dirty="0" smtClean="0">
                <a:solidFill>
                  <a:schemeClr val="accent1"/>
                </a:solidFill>
              </a:rPr>
              <a:t>関西電力送配電では上記の関西電力情報アプリと同等の配信サービスをスマートフォン以外で受信</a:t>
            </a:r>
            <a:endParaRPr lang="en-US" altLang="ja-JP" sz="1600" b="1" dirty="0" smtClean="0">
              <a:solidFill>
                <a:schemeClr val="accent1"/>
              </a:solidFill>
            </a:endParaRPr>
          </a:p>
          <a:p>
            <a:pPr algn="l" eaLnBrk="1" hangingPunct="1">
              <a:lnSpc>
                <a:spcPct val="120000"/>
              </a:lnSpc>
              <a:defRPr/>
            </a:pPr>
            <a:r>
              <a:rPr lang="ja-JP" altLang="en-US" sz="1600" b="1" dirty="0" smtClean="0">
                <a:solidFill>
                  <a:schemeClr val="accent1"/>
                </a:solidFill>
              </a:rPr>
              <a:t>希望の事業者さまにエリアメール配信サービスとしてサービス提供しております。</a:t>
            </a:r>
            <a:endParaRPr lang="en-US" altLang="ja-JP" sz="1600" b="1" dirty="0" smtClean="0">
              <a:solidFill>
                <a:schemeClr val="accent1"/>
              </a:solidFill>
            </a:endParaRPr>
          </a:p>
          <a:p>
            <a:pPr algn="l" eaLnBrk="1" hangingPunct="1">
              <a:lnSpc>
                <a:spcPct val="120000"/>
              </a:lnSpc>
              <a:defRPr/>
            </a:pPr>
            <a:r>
              <a:rPr lang="ja-JP" altLang="en-US" sz="1600" b="1" dirty="0" smtClean="0">
                <a:solidFill>
                  <a:schemeClr val="accent1"/>
                </a:solidFill>
              </a:rPr>
              <a:t>本サービスは停電情報提供サービスをお申込みの事業者さまは、同一の設定画面から設定可能</a:t>
            </a:r>
            <a:endParaRPr lang="en-US" altLang="ja-JP" sz="1600" b="1" dirty="0" smtClean="0">
              <a:solidFill>
                <a:schemeClr val="accent1"/>
              </a:solidFill>
            </a:endParaRPr>
          </a:p>
          <a:p>
            <a:pPr algn="l" eaLnBrk="1" hangingPunct="1">
              <a:lnSpc>
                <a:spcPct val="120000"/>
              </a:lnSpc>
              <a:defRPr/>
            </a:pPr>
            <a:r>
              <a:rPr lang="ja-JP" altLang="en-US" sz="1600" b="1" dirty="0" smtClean="0">
                <a:solidFill>
                  <a:schemeClr val="accent1"/>
                </a:solidFill>
              </a:rPr>
              <a:t>となりますので、必要に応じご活用ください。</a:t>
            </a:r>
            <a:endParaRPr lang="en-US" altLang="ja-JP" sz="1600" b="1" dirty="0" smtClean="0">
              <a:solidFill>
                <a:schemeClr val="accent1"/>
              </a:solidFill>
            </a:endParaRPr>
          </a:p>
          <a:p>
            <a:pPr algn="l" eaLnBrk="1" hangingPunct="1">
              <a:lnSpc>
                <a:spcPct val="120000"/>
              </a:lnSpc>
              <a:defRPr/>
            </a:pPr>
            <a:r>
              <a:rPr lang="ja-JP" altLang="en-US" sz="1600" b="1" dirty="0" smtClean="0">
                <a:solidFill>
                  <a:schemeClr val="accent1"/>
                </a:solidFill>
              </a:rPr>
              <a:t>サービス概要については、Ｐ１９以降を参照願います。</a:t>
            </a:r>
            <a:endParaRPr lang="en-US" altLang="ja-JP" sz="1600" b="1" dirty="0" smtClean="0">
              <a:solidFill>
                <a:schemeClr val="accent1"/>
              </a:solidFill>
            </a:endParaRPr>
          </a:p>
        </p:txBody>
      </p:sp>
      <p:sp>
        <p:nvSpPr>
          <p:cNvPr id="5" name="AutoShape 13"/>
          <p:cNvSpPr>
            <a:spLocks noChangeArrowheads="1"/>
          </p:cNvSpPr>
          <p:nvPr/>
        </p:nvSpPr>
        <p:spPr bwMode="auto">
          <a:xfrm>
            <a:off x="476738" y="3586940"/>
            <a:ext cx="1686913" cy="360363"/>
          </a:xfrm>
          <a:prstGeom prst="roundRect">
            <a:avLst>
              <a:gd name="adj" fmla="val 16667"/>
            </a:avLst>
          </a:prstGeom>
          <a:solidFill>
            <a:srgbClr val="9999FF"/>
          </a:solidFill>
          <a:ln w="9525">
            <a:solidFill>
              <a:srgbClr val="3366FF"/>
            </a:solidFill>
            <a:round/>
            <a:headEnd/>
            <a:tailEnd/>
          </a:ln>
          <a:effectLst/>
          <a:extLst/>
        </p:spPr>
        <p:txBody>
          <a:bodyPr wrap="none" anchor="ctr"/>
          <a:lstStyle/>
          <a:p>
            <a:pPr eaLnBrk="1" hangingPunct="1">
              <a:defRPr/>
            </a:pPr>
            <a:r>
              <a:rPr lang="ja-JP" altLang="en-US" sz="2200" b="1" dirty="0" smtClean="0">
                <a:solidFill>
                  <a:schemeClr val="bg1"/>
                </a:solidFill>
              </a:rPr>
              <a:t>問合せ</a:t>
            </a:r>
            <a:r>
              <a:rPr lang="ja-JP" altLang="en-US" sz="2200" b="1" dirty="0">
                <a:solidFill>
                  <a:schemeClr val="bg1"/>
                </a:solidFill>
              </a:rPr>
              <a:t>先</a:t>
            </a:r>
          </a:p>
        </p:txBody>
      </p:sp>
      <p:sp>
        <p:nvSpPr>
          <p:cNvPr id="7" name="テキスト ボックス 6"/>
          <p:cNvSpPr txBox="1"/>
          <p:nvPr/>
        </p:nvSpPr>
        <p:spPr>
          <a:xfrm>
            <a:off x="451319" y="4229926"/>
            <a:ext cx="8045792" cy="1815882"/>
          </a:xfrm>
          <a:prstGeom prst="rect">
            <a:avLst/>
          </a:prstGeom>
          <a:noFill/>
        </p:spPr>
        <p:txBody>
          <a:bodyPr wrap="none" rtlCol="0">
            <a:spAutoFit/>
          </a:bodyPr>
          <a:lstStyle/>
          <a:p>
            <a:r>
              <a:rPr lang="ja-JP" altLang="ja-JP" sz="1600" dirty="0">
                <a:latin typeface="+mn-ea"/>
              </a:rPr>
              <a:t>平日昼間　ネットワ</a:t>
            </a:r>
            <a:r>
              <a:rPr lang="en-US" altLang="ja-JP" sz="1600" dirty="0">
                <a:latin typeface="+mn-ea"/>
              </a:rPr>
              <a:t>-</a:t>
            </a:r>
            <a:r>
              <a:rPr lang="ja-JP" altLang="ja-JP" sz="1600" dirty="0">
                <a:latin typeface="+mn-ea"/>
              </a:rPr>
              <a:t>クサ</a:t>
            </a:r>
            <a:r>
              <a:rPr lang="en-US" altLang="ja-JP" sz="1600" dirty="0">
                <a:latin typeface="+mn-ea"/>
              </a:rPr>
              <a:t>-</a:t>
            </a:r>
            <a:r>
              <a:rPr lang="ja-JP" altLang="ja-JP" sz="1600" dirty="0">
                <a:latin typeface="+mn-ea"/>
              </a:rPr>
              <a:t>ビスセンタ</a:t>
            </a:r>
            <a:r>
              <a:rPr lang="en-US" altLang="ja-JP" sz="1600" dirty="0">
                <a:latin typeface="+mn-ea"/>
              </a:rPr>
              <a:t>-</a:t>
            </a:r>
            <a:r>
              <a:rPr lang="ja-JP" altLang="ja-JP" sz="1600" dirty="0">
                <a:latin typeface="+mn-ea"/>
              </a:rPr>
              <a:t>　電話</a:t>
            </a:r>
            <a:r>
              <a:rPr lang="en-US" altLang="ja-JP" sz="1600" dirty="0">
                <a:latin typeface="+mn-ea"/>
              </a:rPr>
              <a:t>:</a:t>
            </a:r>
            <a:r>
              <a:rPr lang="ja-JP" altLang="ja-JP" sz="1600" dirty="0">
                <a:latin typeface="+mn-ea"/>
              </a:rPr>
              <a:t>０６</a:t>
            </a:r>
            <a:r>
              <a:rPr lang="en-US" altLang="ja-JP" sz="1600" dirty="0">
                <a:latin typeface="+mn-ea"/>
              </a:rPr>
              <a:t>-</a:t>
            </a:r>
            <a:r>
              <a:rPr lang="ja-JP" altLang="ja-JP" sz="1600" dirty="0">
                <a:latin typeface="+mn-ea"/>
              </a:rPr>
              <a:t>７５０１</a:t>
            </a:r>
            <a:r>
              <a:rPr lang="en-US" altLang="ja-JP" sz="1600" dirty="0">
                <a:latin typeface="+mn-ea"/>
              </a:rPr>
              <a:t>-</a:t>
            </a:r>
            <a:r>
              <a:rPr lang="ja-JP" altLang="ja-JP" sz="1600" dirty="0">
                <a:latin typeface="+mn-ea"/>
              </a:rPr>
              <a:t>０６９５　選択番号「４→２」　　　　　　</a:t>
            </a:r>
          </a:p>
          <a:p>
            <a:r>
              <a:rPr lang="ja-JP" altLang="ja-JP" sz="1600" dirty="0">
                <a:latin typeface="+mn-ea"/>
              </a:rPr>
              <a:t>※事業者さまの担当窓口でも</a:t>
            </a:r>
            <a:r>
              <a:rPr lang="ja-JP" altLang="ja-JP" sz="1600" dirty="0" smtClean="0">
                <a:latin typeface="+mn-ea"/>
              </a:rPr>
              <a:t>可</a:t>
            </a:r>
            <a:endParaRPr lang="en-US" altLang="ja-JP" sz="1600" dirty="0" smtClean="0">
              <a:latin typeface="+mn-ea"/>
            </a:endParaRPr>
          </a:p>
          <a:p>
            <a:endParaRPr lang="ja-JP" altLang="ja-JP" sz="1600" dirty="0">
              <a:latin typeface="+mn-ea"/>
            </a:endParaRPr>
          </a:p>
          <a:p>
            <a:r>
              <a:rPr lang="ja-JP" altLang="ja-JP" sz="1600" dirty="0">
                <a:latin typeface="+mn-ea"/>
              </a:rPr>
              <a:t>夜間休日　送配電ダイヤル　　　　電話：０８００－７７７－３０８１</a:t>
            </a:r>
          </a:p>
          <a:p>
            <a:r>
              <a:rPr lang="ja-JP" altLang="ja-JP" sz="1600" dirty="0" smtClean="0">
                <a:latin typeface="+mn-ea"/>
              </a:rPr>
              <a:t>※</a:t>
            </a:r>
            <a:r>
              <a:rPr lang="ja-JP" altLang="ja-JP" sz="1600" dirty="0">
                <a:latin typeface="+mn-ea"/>
              </a:rPr>
              <a:t>需要者さまならびに発電者さまにおかれましては、夜間休日を問わず「送配電ダイヤル</a:t>
            </a:r>
            <a:r>
              <a:rPr lang="ja-JP" altLang="ja-JP" sz="1600" dirty="0" smtClean="0">
                <a:latin typeface="+mn-ea"/>
              </a:rPr>
              <a:t>」</a:t>
            </a:r>
            <a:endParaRPr lang="en-US" altLang="ja-JP" sz="1600" dirty="0" smtClean="0">
              <a:latin typeface="+mn-ea"/>
            </a:endParaRPr>
          </a:p>
          <a:p>
            <a:r>
              <a:rPr lang="ja-JP" altLang="en-US" sz="1600" dirty="0" smtClean="0">
                <a:latin typeface="+mn-ea"/>
              </a:rPr>
              <a:t>　</a:t>
            </a:r>
            <a:r>
              <a:rPr lang="ja-JP" altLang="ja-JP" sz="1600" dirty="0" smtClean="0">
                <a:latin typeface="+mn-ea"/>
              </a:rPr>
              <a:t>へ</a:t>
            </a:r>
            <a:r>
              <a:rPr lang="ja-JP" altLang="ja-JP" sz="1600" dirty="0">
                <a:latin typeface="+mn-ea"/>
              </a:rPr>
              <a:t>問合せ願います。</a:t>
            </a:r>
          </a:p>
          <a:p>
            <a:endParaRPr kumimoji="1" lang="ja-JP" altLang="en-US" sz="1600" dirty="0">
              <a:latin typeface="+mn-ea"/>
            </a:endParaRPr>
          </a:p>
        </p:txBody>
      </p:sp>
    </p:spTree>
    <p:extLst>
      <p:ext uri="{BB962C8B-B14F-4D97-AF65-F5344CB8AC3E}">
        <p14:creationId xmlns:p14="http://schemas.microsoft.com/office/powerpoint/2010/main" val="4062915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451319" y="247560"/>
            <a:ext cx="7174523" cy="281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215" dirty="0" smtClean="0">
                <a:solidFill>
                  <a:srgbClr val="3399FF"/>
                </a:solidFill>
              </a:rPr>
              <a:t>ログイン画面</a:t>
            </a:r>
            <a:endParaRPr lang="ja-JP" altLang="en-US" sz="2215" dirty="0">
              <a:solidFill>
                <a:srgbClr val="3399FF"/>
              </a:solidFill>
            </a:endParaRPr>
          </a:p>
        </p:txBody>
      </p:sp>
      <p:pic>
        <p:nvPicPr>
          <p:cNvPr id="3" name="図 2"/>
          <p:cNvPicPr>
            <a:picLocks noChangeAspect="1"/>
          </p:cNvPicPr>
          <p:nvPr/>
        </p:nvPicPr>
        <p:blipFill>
          <a:blip r:embed="rId2"/>
          <a:stretch>
            <a:fillRect/>
          </a:stretch>
        </p:blipFill>
        <p:spPr>
          <a:xfrm>
            <a:off x="0" y="1262130"/>
            <a:ext cx="6897935" cy="4417454"/>
          </a:xfrm>
          <a:prstGeom prst="rect">
            <a:avLst/>
          </a:prstGeom>
        </p:spPr>
      </p:pic>
      <p:sp>
        <p:nvSpPr>
          <p:cNvPr id="4" name="Text Box 24"/>
          <p:cNvSpPr txBox="1">
            <a:spLocks noChangeArrowheads="1"/>
          </p:cNvSpPr>
          <p:nvPr/>
        </p:nvSpPr>
        <p:spPr bwMode="auto">
          <a:xfrm>
            <a:off x="6897934" y="1298575"/>
            <a:ext cx="2246065"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400" dirty="0" smtClean="0"/>
              <a:t>①</a:t>
            </a:r>
            <a:r>
              <a:rPr lang="ja-JP" altLang="en-US" sz="1400" dirty="0" smtClean="0"/>
              <a:t>お客さまＩＤを入力してください。</a:t>
            </a:r>
            <a:endParaRPr lang="ja-JP" altLang="en-US" sz="1400" dirty="0"/>
          </a:p>
          <a:p>
            <a:pPr eaLnBrk="1" hangingPunct="1">
              <a:spcBef>
                <a:spcPct val="0"/>
              </a:spcBef>
              <a:buFontTx/>
              <a:buNone/>
            </a:pPr>
            <a:r>
              <a:rPr lang="ja-JP" altLang="en-US" sz="1400" dirty="0" smtClean="0"/>
              <a:t>②パスワードを入力してください。</a:t>
            </a:r>
            <a:endParaRPr lang="ja-JP" altLang="en-US" sz="1400" dirty="0"/>
          </a:p>
          <a:p>
            <a:pPr eaLnBrk="1" hangingPunct="1">
              <a:spcBef>
                <a:spcPct val="0"/>
              </a:spcBef>
              <a:buFontTx/>
              <a:buNone/>
            </a:pPr>
            <a:r>
              <a:rPr lang="ja-JP" altLang="en-US" sz="1400" dirty="0" smtClean="0"/>
              <a:t>③ログインを選択してください。</a:t>
            </a:r>
            <a:endParaRPr lang="ja-JP" altLang="en-US" sz="1400" dirty="0"/>
          </a:p>
          <a:p>
            <a:pPr eaLnBrk="1" hangingPunct="1">
              <a:spcBef>
                <a:spcPct val="0"/>
              </a:spcBef>
              <a:buFontTx/>
              <a:buNone/>
            </a:pPr>
            <a:r>
              <a:rPr lang="ja-JP" altLang="en-US" sz="1400" dirty="0" smtClean="0"/>
              <a:t>④パスワードを忘れた場合は、「こちらへ」を選択してください。</a:t>
            </a:r>
            <a:endParaRPr lang="en-US" altLang="ja-JP" sz="1400" dirty="0" smtClean="0"/>
          </a:p>
          <a:p>
            <a:pPr eaLnBrk="1" hangingPunct="1">
              <a:spcBef>
                <a:spcPct val="0"/>
              </a:spcBef>
              <a:buFontTx/>
              <a:buNone/>
            </a:pPr>
            <a:endParaRPr lang="en-US" altLang="ja-JP" sz="1400" dirty="0"/>
          </a:p>
          <a:p>
            <a:pPr eaLnBrk="1" hangingPunct="1">
              <a:spcBef>
                <a:spcPct val="0"/>
              </a:spcBef>
              <a:buFontTx/>
              <a:buNone/>
            </a:pPr>
            <a:r>
              <a:rPr lang="en-US" altLang="ja-JP" sz="1400" dirty="0" smtClean="0"/>
              <a:t>【</a:t>
            </a:r>
            <a:r>
              <a:rPr lang="ja-JP" altLang="en-US" sz="1400" dirty="0"/>
              <a:t>補足</a:t>
            </a:r>
            <a:r>
              <a:rPr lang="en-US" altLang="ja-JP" sz="1400" dirty="0" smtClean="0"/>
              <a:t>】</a:t>
            </a:r>
          </a:p>
          <a:p>
            <a:pPr eaLnBrk="1" hangingPunct="1">
              <a:spcBef>
                <a:spcPct val="0"/>
              </a:spcBef>
              <a:buFontTx/>
              <a:buNone/>
            </a:pPr>
            <a:r>
              <a:rPr lang="ja-JP" altLang="en-US" sz="1400" dirty="0" smtClean="0"/>
              <a:t>新規登録時にお客さまＩＤおよびパスワードを通知致します。</a:t>
            </a:r>
            <a:endParaRPr lang="en-US" altLang="ja-JP" sz="1400" dirty="0" smtClean="0"/>
          </a:p>
          <a:p>
            <a:pPr eaLnBrk="1" hangingPunct="1">
              <a:spcBef>
                <a:spcPct val="0"/>
              </a:spcBef>
              <a:buFontTx/>
              <a:buNone/>
            </a:pPr>
            <a:r>
              <a:rPr lang="ja-JP" altLang="en-US" sz="1400" dirty="0"/>
              <a:t>既</a:t>
            </a:r>
            <a:r>
              <a:rPr lang="ja-JP" altLang="en-US" sz="1400" dirty="0" smtClean="0"/>
              <a:t>に登録済みのお客さまは、これまでのお客さまＩＤ・パスワードで引き続きご利用頂けます。</a:t>
            </a:r>
            <a:endParaRPr lang="en-US" altLang="ja-JP" sz="1400" dirty="0" smtClean="0"/>
          </a:p>
          <a:p>
            <a:pPr eaLnBrk="1" hangingPunct="1">
              <a:spcBef>
                <a:spcPct val="0"/>
              </a:spcBef>
              <a:buFontTx/>
              <a:buNone/>
            </a:pPr>
            <a:r>
              <a:rPr lang="ja-JP" altLang="en-US" sz="1400" dirty="0" smtClean="0"/>
              <a:t>パスワードは本画面にて再発行可能ですが、お客さまＩＤをお忘れの方は、関西電力送配電までお問い合わせください</a:t>
            </a:r>
            <a:r>
              <a:rPr lang="ja-JP" altLang="en-US" sz="1400" dirty="0"/>
              <a:t>。</a:t>
            </a:r>
            <a:endParaRPr lang="en-US" altLang="ja-JP" sz="1400" dirty="0" smtClean="0"/>
          </a:p>
        </p:txBody>
      </p:sp>
      <p:sp>
        <p:nvSpPr>
          <p:cNvPr id="5" name="Text Box 7"/>
          <p:cNvSpPr txBox="1">
            <a:spLocks noChangeArrowheads="1"/>
          </p:cNvSpPr>
          <p:nvPr/>
        </p:nvSpPr>
        <p:spPr bwMode="auto">
          <a:xfrm>
            <a:off x="150589" y="754994"/>
            <a:ext cx="1704975" cy="317500"/>
          </a:xfrm>
          <a:prstGeom prst="rect">
            <a:avLst/>
          </a:prstGeom>
          <a:solidFill>
            <a:srgbClr val="9999FF"/>
          </a:solidFill>
          <a:ln>
            <a:noFill/>
          </a:ln>
          <a:effectLst>
            <a:outerShdw dist="107763" dir="2700000" algn="ctr" rotWithShape="0">
              <a:schemeClr val="bg1">
                <a:lumMod val="50000"/>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lIns="108000" tIns="36000" rIns="108000" bIns="3600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600" b="1" dirty="0">
                <a:solidFill>
                  <a:schemeClr val="bg1"/>
                </a:solidFill>
              </a:rPr>
              <a:t>登録用トップ画面</a:t>
            </a:r>
          </a:p>
        </p:txBody>
      </p:sp>
      <p:sp>
        <p:nvSpPr>
          <p:cNvPr id="6" name="Text Box 15"/>
          <p:cNvSpPr txBox="1">
            <a:spLocks noChangeArrowheads="1"/>
          </p:cNvSpPr>
          <p:nvPr/>
        </p:nvSpPr>
        <p:spPr bwMode="auto">
          <a:xfrm>
            <a:off x="1765796" y="3352540"/>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en-US" altLang="ja-JP" sz="1400" b="1" dirty="0">
                <a:solidFill>
                  <a:srgbClr val="FFC000"/>
                </a:solidFill>
              </a:rPr>
              <a:t>①</a:t>
            </a:r>
          </a:p>
        </p:txBody>
      </p:sp>
      <p:sp>
        <p:nvSpPr>
          <p:cNvPr id="7" name="正方形/長方形 6"/>
          <p:cNvSpPr/>
          <p:nvPr/>
        </p:nvSpPr>
        <p:spPr>
          <a:xfrm>
            <a:off x="774073" y="3424238"/>
            <a:ext cx="949951" cy="114167"/>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774073" y="3567984"/>
            <a:ext cx="949951" cy="113433"/>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Text Box 15"/>
          <p:cNvSpPr txBox="1">
            <a:spLocks noChangeArrowheads="1"/>
          </p:cNvSpPr>
          <p:nvPr/>
        </p:nvSpPr>
        <p:spPr bwMode="auto">
          <a:xfrm>
            <a:off x="1765796" y="3524254"/>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rPr>
              <a:t>②</a:t>
            </a:r>
            <a:endParaRPr lang="en-US" altLang="ja-JP" sz="1400" b="1" dirty="0">
              <a:solidFill>
                <a:srgbClr val="FFC000"/>
              </a:solidFill>
            </a:endParaRPr>
          </a:p>
        </p:txBody>
      </p:sp>
      <p:sp>
        <p:nvSpPr>
          <p:cNvPr id="10" name="Text Box 15"/>
          <p:cNvSpPr txBox="1">
            <a:spLocks noChangeArrowheads="1"/>
          </p:cNvSpPr>
          <p:nvPr/>
        </p:nvSpPr>
        <p:spPr bwMode="auto">
          <a:xfrm>
            <a:off x="1354782" y="4072473"/>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rPr>
              <a:t>④</a:t>
            </a:r>
            <a:endParaRPr lang="en-US" altLang="ja-JP" sz="1400" b="1" dirty="0">
              <a:solidFill>
                <a:srgbClr val="FFC000"/>
              </a:solidFill>
            </a:endParaRPr>
          </a:p>
        </p:txBody>
      </p:sp>
      <p:sp>
        <p:nvSpPr>
          <p:cNvPr id="11" name="正方形/長方形 10"/>
          <p:cNvSpPr/>
          <p:nvPr/>
        </p:nvSpPr>
        <p:spPr>
          <a:xfrm>
            <a:off x="1000125" y="4130123"/>
            <a:ext cx="328613" cy="141498"/>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Text Box 15"/>
          <p:cNvSpPr txBox="1">
            <a:spLocks noChangeArrowheads="1"/>
          </p:cNvSpPr>
          <p:nvPr/>
        </p:nvSpPr>
        <p:spPr bwMode="auto">
          <a:xfrm>
            <a:off x="1765796" y="3731304"/>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rPr>
              <a:t>③</a:t>
            </a:r>
            <a:endParaRPr lang="en-US" altLang="ja-JP" sz="1400" b="1" dirty="0">
              <a:solidFill>
                <a:srgbClr val="FFC000"/>
              </a:solidFill>
            </a:endParaRPr>
          </a:p>
        </p:txBody>
      </p:sp>
      <p:sp>
        <p:nvSpPr>
          <p:cNvPr id="14" name="フローチャート: 端子 13"/>
          <p:cNvSpPr/>
          <p:nvPr/>
        </p:nvSpPr>
        <p:spPr>
          <a:xfrm>
            <a:off x="1140615" y="3739698"/>
            <a:ext cx="559593" cy="168082"/>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04243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0" y="1687131"/>
            <a:ext cx="6897934" cy="3676205"/>
          </a:xfrm>
          <a:prstGeom prst="rect">
            <a:avLst/>
          </a:prstGeom>
        </p:spPr>
      </p:pic>
      <p:sp>
        <p:nvSpPr>
          <p:cNvPr id="5" name="Text Box 24"/>
          <p:cNvSpPr txBox="1">
            <a:spLocks noChangeArrowheads="1"/>
          </p:cNvSpPr>
          <p:nvPr/>
        </p:nvSpPr>
        <p:spPr bwMode="auto">
          <a:xfrm>
            <a:off x="6897934" y="538721"/>
            <a:ext cx="2246065" cy="63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200" dirty="0" smtClean="0"/>
              <a:t>①</a:t>
            </a:r>
            <a:r>
              <a:rPr lang="ja-JP" altLang="en-US" sz="1200" dirty="0" smtClean="0"/>
              <a:t>お客さま名をご確認ください。お客さま名変更時は編集後、登録してください。</a:t>
            </a:r>
            <a:endParaRPr lang="en-US" altLang="ja-JP" sz="1200" dirty="0" smtClean="0"/>
          </a:p>
          <a:p>
            <a:pPr eaLnBrk="1" hangingPunct="1">
              <a:spcBef>
                <a:spcPct val="0"/>
              </a:spcBef>
              <a:buFontTx/>
              <a:buNone/>
            </a:pPr>
            <a:r>
              <a:rPr lang="ja-JP" altLang="en-US" sz="1200" dirty="0" smtClean="0"/>
              <a:t>②点配信設定タブを選択してください。</a:t>
            </a:r>
            <a:endParaRPr lang="en-US" altLang="ja-JP" sz="1200" dirty="0" smtClean="0"/>
          </a:p>
          <a:p>
            <a:pPr eaLnBrk="1" hangingPunct="1">
              <a:spcBef>
                <a:spcPct val="0"/>
              </a:spcBef>
              <a:buFontTx/>
              <a:buNone/>
            </a:pPr>
            <a:r>
              <a:rPr lang="ja-JP" altLang="en-US" sz="1200" dirty="0"/>
              <a:t>③</a:t>
            </a:r>
            <a:r>
              <a:rPr lang="ja-JP" altLang="en-US" sz="1200" dirty="0" smtClean="0"/>
              <a:t>お客さまの配信先を</a:t>
            </a:r>
            <a:r>
              <a:rPr lang="ja-JP" altLang="en-US" sz="1200" dirty="0"/>
              <a:t>設定</a:t>
            </a:r>
            <a:r>
              <a:rPr lang="ja-JP" altLang="en-US" sz="1200" dirty="0" smtClean="0"/>
              <a:t>してください。配信先は５つまで登録可能です。</a:t>
            </a:r>
            <a:endParaRPr lang="en-US" altLang="ja-JP" sz="1200" dirty="0" smtClean="0"/>
          </a:p>
          <a:p>
            <a:pPr>
              <a:spcBef>
                <a:spcPct val="0"/>
              </a:spcBef>
              <a:buNone/>
            </a:pPr>
            <a:r>
              <a:rPr lang="ja-JP" altLang="en-US" sz="1200" dirty="0" smtClean="0"/>
              <a:t>④希望</a:t>
            </a:r>
            <a:r>
              <a:rPr lang="ja-JP" altLang="en-US" sz="1200" dirty="0"/>
              <a:t>される配信</a:t>
            </a:r>
            <a:r>
              <a:rPr lang="ja-JP" altLang="en-US" sz="1200" dirty="0" smtClean="0"/>
              <a:t>種類別（停電・瞬低）に、配信対象時間に✔</a:t>
            </a:r>
            <a:r>
              <a:rPr lang="ja-JP" altLang="en-US" sz="1200" dirty="0"/>
              <a:t>を入れてください</a:t>
            </a:r>
            <a:r>
              <a:rPr lang="ja-JP" altLang="en-US" sz="1200" dirty="0" smtClean="0"/>
              <a:t>。また、ダイジェスト報の配信を希望される場合は、ダイジェスト欄に</a:t>
            </a:r>
            <a:r>
              <a:rPr lang="ja-JP" altLang="en-US" sz="1200" dirty="0"/>
              <a:t>✔を入れて</a:t>
            </a:r>
            <a:r>
              <a:rPr lang="ja-JP" altLang="en-US" sz="1200" dirty="0" smtClean="0"/>
              <a:t>ください。</a:t>
            </a:r>
            <a:endParaRPr lang="en-US" altLang="ja-JP" sz="1200" dirty="0" smtClean="0"/>
          </a:p>
          <a:p>
            <a:pPr>
              <a:spcBef>
                <a:spcPct val="0"/>
              </a:spcBef>
              <a:buNone/>
            </a:pPr>
            <a:r>
              <a:rPr lang="ja-JP" altLang="en-US" sz="1200" dirty="0" smtClean="0"/>
              <a:t>⑤</a:t>
            </a:r>
            <a:r>
              <a:rPr lang="en-US" altLang="ja-JP" sz="1200" dirty="0" smtClean="0"/>
              <a:t>【</a:t>
            </a:r>
            <a:r>
              <a:rPr lang="ja-JP" altLang="en-US" sz="1200" dirty="0" smtClean="0"/>
              <a:t>小売事象者・集約箇所向けサービス</a:t>
            </a:r>
            <a:r>
              <a:rPr lang="en-US" altLang="ja-JP" sz="1200" dirty="0" smtClean="0"/>
              <a:t>】</a:t>
            </a:r>
            <a:r>
              <a:rPr lang="ja-JP" altLang="en-US" sz="1200" dirty="0" smtClean="0"/>
              <a:t>計画停電時に紐づく特高お客さまに影響があった場合、メール配信を希望される場合</a:t>
            </a:r>
            <a:r>
              <a:rPr lang="ja-JP" altLang="en-US" sz="1200" dirty="0"/>
              <a:t>は、 ✔を入れてください</a:t>
            </a:r>
            <a:r>
              <a:rPr lang="ja-JP" altLang="en-US" sz="1200" dirty="0" smtClean="0"/>
              <a:t>。</a:t>
            </a:r>
            <a:endParaRPr lang="en-US" altLang="ja-JP" sz="1200" dirty="0" smtClean="0"/>
          </a:p>
          <a:p>
            <a:pPr>
              <a:spcBef>
                <a:spcPct val="0"/>
              </a:spcBef>
              <a:buNone/>
            </a:pPr>
            <a:r>
              <a:rPr lang="ja-JP" altLang="en-US" sz="1200" dirty="0" smtClean="0"/>
              <a:t>（特高お客さまは対象外となります）</a:t>
            </a:r>
            <a:endParaRPr lang="ja-JP" altLang="en-US" sz="1200" dirty="0"/>
          </a:p>
          <a:p>
            <a:pPr eaLnBrk="1" hangingPunct="1">
              <a:spcBef>
                <a:spcPct val="0"/>
              </a:spcBef>
              <a:buFontTx/>
              <a:buNone/>
            </a:pPr>
            <a:r>
              <a:rPr lang="ja-JP" altLang="en-US" sz="1200" dirty="0" smtClean="0"/>
              <a:t>⑥一時的に配信停止をされる場合は、✔</a:t>
            </a:r>
            <a:r>
              <a:rPr lang="ja-JP" altLang="en-US" sz="1200" dirty="0"/>
              <a:t>を入れて</a:t>
            </a:r>
            <a:r>
              <a:rPr lang="ja-JP" altLang="en-US" sz="1200" dirty="0" smtClean="0"/>
              <a:t>ください</a:t>
            </a:r>
            <a:r>
              <a:rPr lang="ja-JP" altLang="en-US" sz="1200" dirty="0"/>
              <a:t>。</a:t>
            </a:r>
          </a:p>
          <a:p>
            <a:pPr eaLnBrk="1" hangingPunct="1">
              <a:spcBef>
                <a:spcPct val="0"/>
              </a:spcBef>
              <a:buFontTx/>
              <a:buNone/>
            </a:pPr>
            <a:r>
              <a:rPr lang="ja-JP" altLang="en-US" sz="1200" dirty="0"/>
              <a:t>⑦</a:t>
            </a:r>
            <a:r>
              <a:rPr lang="ja-JP" altLang="en-US" sz="1200" dirty="0" smtClean="0"/>
              <a:t>登録を選択することで設定内容が登録され</a:t>
            </a:r>
            <a:r>
              <a:rPr lang="ja-JP" altLang="en-US" sz="1200" dirty="0"/>
              <a:t>、</a:t>
            </a:r>
            <a:r>
              <a:rPr lang="ja-JP" altLang="en-US" sz="1200" dirty="0" smtClean="0"/>
              <a:t>設定された配信先にテスト配信が実施されます。</a:t>
            </a:r>
            <a:endParaRPr lang="en-US" altLang="ja-JP" sz="1200" dirty="0" smtClean="0"/>
          </a:p>
          <a:p>
            <a:pPr eaLnBrk="1" hangingPunct="1">
              <a:spcBef>
                <a:spcPct val="0"/>
              </a:spcBef>
              <a:buFontTx/>
              <a:buNone/>
            </a:pPr>
            <a:r>
              <a:rPr lang="ja-JP" altLang="en-US" sz="1200" dirty="0"/>
              <a:t>⑧</a:t>
            </a:r>
            <a:r>
              <a:rPr lang="ja-JP" altLang="en-US" sz="1200" dirty="0" smtClean="0"/>
              <a:t>本資料をダウンロードします。</a:t>
            </a:r>
            <a:endParaRPr lang="en-US" altLang="ja-JP" sz="1200" dirty="0" smtClean="0"/>
          </a:p>
          <a:p>
            <a:pPr eaLnBrk="1" hangingPunct="1">
              <a:spcBef>
                <a:spcPct val="0"/>
              </a:spcBef>
              <a:buFontTx/>
              <a:buNone/>
            </a:pPr>
            <a:r>
              <a:rPr lang="ja-JP" altLang="en-US" sz="1200" dirty="0"/>
              <a:t>⑨</a:t>
            </a:r>
            <a:r>
              <a:rPr lang="ja-JP" altLang="en-US" sz="1200" dirty="0" smtClean="0"/>
              <a:t>過去の配信履歴および配信内容を確認頂けます。</a:t>
            </a:r>
            <a:endParaRPr lang="en-US" altLang="ja-JP" sz="1200" dirty="0" smtClean="0"/>
          </a:p>
          <a:p>
            <a:pPr eaLnBrk="1" hangingPunct="1">
              <a:spcBef>
                <a:spcPct val="0"/>
              </a:spcBef>
              <a:buFontTx/>
              <a:buNone/>
            </a:pPr>
            <a:r>
              <a:rPr lang="ja-JP" altLang="en-US" sz="1200" dirty="0" smtClean="0"/>
              <a:t>（Ｐ１６で移動先画面説明）</a:t>
            </a:r>
            <a:endParaRPr lang="en-US" altLang="ja-JP" sz="1200" dirty="0" smtClean="0"/>
          </a:p>
          <a:p>
            <a:pPr eaLnBrk="1" hangingPunct="1">
              <a:spcBef>
                <a:spcPct val="0"/>
              </a:spcBef>
              <a:buFontTx/>
              <a:buNone/>
            </a:pPr>
            <a:r>
              <a:rPr lang="ja-JP" altLang="en-US" sz="1200" dirty="0"/>
              <a:t>⑩</a:t>
            </a:r>
            <a:r>
              <a:rPr lang="ja-JP" altLang="en-US" sz="1200" dirty="0" smtClean="0"/>
              <a:t>パスワードを変更します。</a:t>
            </a:r>
            <a:endParaRPr lang="en-US" altLang="ja-JP" sz="1200" dirty="0" smtClean="0"/>
          </a:p>
          <a:p>
            <a:pPr eaLnBrk="1" hangingPunct="1">
              <a:spcBef>
                <a:spcPct val="0"/>
              </a:spcBef>
              <a:buFontTx/>
              <a:buNone/>
            </a:pPr>
            <a:r>
              <a:rPr lang="ja-JP" altLang="en-US" sz="1200" dirty="0" smtClean="0"/>
              <a:t>（Ｐ１７で移動先画面説明）</a:t>
            </a:r>
            <a:endParaRPr lang="en-US" altLang="ja-JP" sz="1200" dirty="0" smtClean="0"/>
          </a:p>
          <a:p>
            <a:pPr eaLnBrk="1" hangingPunct="1">
              <a:spcBef>
                <a:spcPct val="0"/>
              </a:spcBef>
              <a:buFontTx/>
              <a:buNone/>
            </a:pPr>
            <a:r>
              <a:rPr lang="ja-JP" altLang="en-US" sz="1200" dirty="0"/>
              <a:t>⑪</a:t>
            </a:r>
            <a:r>
              <a:rPr lang="ja-JP" altLang="en-US" sz="1200" dirty="0" smtClean="0"/>
              <a:t>本画面からログアウトします。</a:t>
            </a:r>
            <a:endParaRPr lang="ja-JP" altLang="en-US" sz="1200" dirty="0"/>
          </a:p>
        </p:txBody>
      </p:sp>
      <p:sp>
        <p:nvSpPr>
          <p:cNvPr id="6" name="Text Box 15"/>
          <p:cNvSpPr txBox="1">
            <a:spLocks noChangeArrowheads="1"/>
          </p:cNvSpPr>
          <p:nvPr/>
        </p:nvSpPr>
        <p:spPr bwMode="auto">
          <a:xfrm>
            <a:off x="190285" y="2379611"/>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en-US" altLang="ja-JP" sz="1400" b="1" dirty="0">
                <a:solidFill>
                  <a:srgbClr val="FFC000"/>
                </a:solidFill>
              </a:rPr>
              <a:t>①</a:t>
            </a:r>
          </a:p>
        </p:txBody>
      </p:sp>
      <p:sp>
        <p:nvSpPr>
          <p:cNvPr id="7" name="正方形/長方形 6"/>
          <p:cNvSpPr/>
          <p:nvPr/>
        </p:nvSpPr>
        <p:spPr>
          <a:xfrm>
            <a:off x="399493" y="3128326"/>
            <a:ext cx="3772458" cy="955215"/>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4173606" y="3128326"/>
            <a:ext cx="1689032" cy="941658"/>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5993799" y="3003826"/>
            <a:ext cx="489620" cy="264781"/>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399490" y="4104796"/>
            <a:ext cx="2891397" cy="248502"/>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フローチャート: 端子 14"/>
          <p:cNvSpPr/>
          <p:nvPr/>
        </p:nvSpPr>
        <p:spPr>
          <a:xfrm>
            <a:off x="5757134" y="2340712"/>
            <a:ext cx="764384" cy="168082"/>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フローチャート: 端子 15"/>
          <p:cNvSpPr/>
          <p:nvPr/>
        </p:nvSpPr>
        <p:spPr>
          <a:xfrm>
            <a:off x="4909407" y="2517699"/>
            <a:ext cx="764384" cy="168082"/>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 name="フローチャート: 端子 16"/>
          <p:cNvSpPr/>
          <p:nvPr/>
        </p:nvSpPr>
        <p:spPr>
          <a:xfrm>
            <a:off x="5761897" y="2513092"/>
            <a:ext cx="764384" cy="168082"/>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8" name="Text Box 15"/>
          <p:cNvSpPr txBox="1">
            <a:spLocks noChangeArrowheads="1"/>
          </p:cNvSpPr>
          <p:nvPr/>
        </p:nvSpPr>
        <p:spPr bwMode="auto">
          <a:xfrm>
            <a:off x="1621541" y="2680682"/>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rPr>
              <a:t>②</a:t>
            </a:r>
            <a:endParaRPr lang="en-US" altLang="ja-JP" sz="1400" b="1" dirty="0">
              <a:solidFill>
                <a:srgbClr val="FFC000"/>
              </a:solidFill>
            </a:endParaRPr>
          </a:p>
        </p:txBody>
      </p:sp>
      <p:sp>
        <p:nvSpPr>
          <p:cNvPr id="19" name="Text Box 15"/>
          <p:cNvSpPr txBox="1">
            <a:spLocks noChangeArrowheads="1"/>
          </p:cNvSpPr>
          <p:nvPr/>
        </p:nvSpPr>
        <p:spPr bwMode="auto">
          <a:xfrm>
            <a:off x="190285" y="3020604"/>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rPr>
              <a:t>③</a:t>
            </a:r>
            <a:endParaRPr lang="en-US" altLang="ja-JP" sz="1400" b="1" dirty="0">
              <a:solidFill>
                <a:srgbClr val="FFC000"/>
              </a:solidFill>
            </a:endParaRPr>
          </a:p>
        </p:txBody>
      </p:sp>
      <p:sp>
        <p:nvSpPr>
          <p:cNvPr id="21" name="Text Box 15"/>
          <p:cNvSpPr txBox="1">
            <a:spLocks noChangeArrowheads="1"/>
          </p:cNvSpPr>
          <p:nvPr/>
        </p:nvSpPr>
        <p:spPr bwMode="auto">
          <a:xfrm>
            <a:off x="4038580" y="2920772"/>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rPr>
              <a:t>④</a:t>
            </a:r>
            <a:endParaRPr lang="en-US" altLang="ja-JP" sz="1400" b="1" dirty="0">
              <a:solidFill>
                <a:srgbClr val="FFC000"/>
              </a:solidFill>
            </a:endParaRPr>
          </a:p>
        </p:txBody>
      </p:sp>
      <p:sp>
        <p:nvSpPr>
          <p:cNvPr id="22" name="Text Box 15"/>
          <p:cNvSpPr txBox="1">
            <a:spLocks noChangeArrowheads="1"/>
          </p:cNvSpPr>
          <p:nvPr/>
        </p:nvSpPr>
        <p:spPr bwMode="auto">
          <a:xfrm>
            <a:off x="190285" y="4054366"/>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rPr>
              <a:t>⑤</a:t>
            </a:r>
            <a:endParaRPr lang="en-US" altLang="ja-JP" sz="1400" b="1" dirty="0">
              <a:solidFill>
                <a:srgbClr val="FFC000"/>
              </a:solidFill>
            </a:endParaRPr>
          </a:p>
        </p:txBody>
      </p:sp>
      <p:sp>
        <p:nvSpPr>
          <p:cNvPr id="23" name="Text Box 15"/>
          <p:cNvSpPr txBox="1">
            <a:spLocks noChangeArrowheads="1"/>
          </p:cNvSpPr>
          <p:nvPr/>
        </p:nvSpPr>
        <p:spPr bwMode="auto">
          <a:xfrm>
            <a:off x="5862638" y="2819810"/>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rPr>
              <a:t>⑥</a:t>
            </a:r>
            <a:endParaRPr lang="en-US" altLang="ja-JP" sz="1400" b="1" dirty="0">
              <a:solidFill>
                <a:srgbClr val="FFC000"/>
              </a:solidFill>
            </a:endParaRPr>
          </a:p>
        </p:txBody>
      </p:sp>
      <p:sp>
        <p:nvSpPr>
          <p:cNvPr id="24" name="Text Box 15"/>
          <p:cNvSpPr txBox="1">
            <a:spLocks noChangeArrowheads="1"/>
          </p:cNvSpPr>
          <p:nvPr/>
        </p:nvSpPr>
        <p:spPr bwMode="auto">
          <a:xfrm>
            <a:off x="5446098" y="5063250"/>
            <a:ext cx="16668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eaLnBrk="1" hangingPunct="1">
              <a:defRPr/>
            </a:pPr>
            <a:r>
              <a:rPr lang="ja-JP" altLang="en-US" sz="1400" b="1" dirty="0">
                <a:solidFill>
                  <a:srgbClr val="FFC000"/>
                </a:solidFill>
              </a:rPr>
              <a:t>⑦</a:t>
            </a:r>
            <a:endParaRPr lang="en-US" altLang="ja-JP" sz="1400" b="1" dirty="0">
              <a:solidFill>
                <a:srgbClr val="FFC000"/>
              </a:solidFill>
            </a:endParaRPr>
          </a:p>
        </p:txBody>
      </p:sp>
      <p:sp>
        <p:nvSpPr>
          <p:cNvPr id="25" name="Text Box 15"/>
          <p:cNvSpPr txBox="1">
            <a:spLocks noChangeArrowheads="1"/>
          </p:cNvSpPr>
          <p:nvPr/>
        </p:nvSpPr>
        <p:spPr bwMode="auto">
          <a:xfrm>
            <a:off x="6543621" y="2317031"/>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rPr>
              <a:t>⑧</a:t>
            </a:r>
            <a:endParaRPr lang="en-US" altLang="ja-JP" sz="1400" b="1" dirty="0">
              <a:solidFill>
                <a:srgbClr val="FFC000"/>
              </a:solidFill>
            </a:endParaRPr>
          </a:p>
        </p:txBody>
      </p:sp>
      <p:sp>
        <p:nvSpPr>
          <p:cNvPr id="26" name="Text Box 15"/>
          <p:cNvSpPr txBox="1">
            <a:spLocks noChangeArrowheads="1"/>
          </p:cNvSpPr>
          <p:nvPr/>
        </p:nvSpPr>
        <p:spPr bwMode="auto">
          <a:xfrm>
            <a:off x="4718820" y="2498320"/>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rPr>
              <a:t>⑨</a:t>
            </a:r>
            <a:endParaRPr lang="en-US" altLang="ja-JP" sz="1400" b="1" dirty="0">
              <a:solidFill>
                <a:srgbClr val="FFC000"/>
              </a:solidFill>
            </a:endParaRPr>
          </a:p>
        </p:txBody>
      </p:sp>
      <p:sp>
        <p:nvSpPr>
          <p:cNvPr id="27" name="Text Box 15"/>
          <p:cNvSpPr txBox="1">
            <a:spLocks noChangeArrowheads="1"/>
          </p:cNvSpPr>
          <p:nvPr/>
        </p:nvSpPr>
        <p:spPr bwMode="auto">
          <a:xfrm>
            <a:off x="6548159" y="2521325"/>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rPr>
              <a:t>⑩</a:t>
            </a:r>
            <a:endParaRPr lang="en-US" altLang="ja-JP" sz="1400" b="1" dirty="0">
              <a:solidFill>
                <a:srgbClr val="FFC000"/>
              </a:solidFill>
            </a:endParaRPr>
          </a:p>
        </p:txBody>
      </p:sp>
      <p:sp>
        <p:nvSpPr>
          <p:cNvPr id="28" name="フローチャート: 端子 27"/>
          <p:cNvSpPr/>
          <p:nvPr/>
        </p:nvSpPr>
        <p:spPr>
          <a:xfrm>
            <a:off x="5621164" y="5190219"/>
            <a:ext cx="407198" cy="168082"/>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9" name="Text Box 15"/>
          <p:cNvSpPr txBox="1">
            <a:spLocks noChangeArrowheads="1"/>
          </p:cNvSpPr>
          <p:nvPr/>
        </p:nvSpPr>
        <p:spPr bwMode="auto">
          <a:xfrm>
            <a:off x="6533178" y="2092020"/>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rPr>
              <a:t>⑪</a:t>
            </a:r>
            <a:endParaRPr lang="en-US" altLang="ja-JP" sz="1400" b="1" dirty="0">
              <a:solidFill>
                <a:srgbClr val="FFC000"/>
              </a:solidFill>
            </a:endParaRPr>
          </a:p>
        </p:txBody>
      </p:sp>
      <p:sp>
        <p:nvSpPr>
          <p:cNvPr id="31" name="フローチャート: 端子 30"/>
          <p:cNvSpPr/>
          <p:nvPr/>
        </p:nvSpPr>
        <p:spPr>
          <a:xfrm>
            <a:off x="5915811" y="2109056"/>
            <a:ext cx="605707" cy="168082"/>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3" name="Rectangle 3"/>
          <p:cNvSpPr>
            <a:spLocks noChangeArrowheads="1"/>
          </p:cNvSpPr>
          <p:nvPr/>
        </p:nvSpPr>
        <p:spPr bwMode="auto">
          <a:xfrm>
            <a:off x="451319" y="247560"/>
            <a:ext cx="7174523" cy="281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215" dirty="0" smtClean="0">
                <a:solidFill>
                  <a:srgbClr val="3399FF"/>
                </a:solidFill>
              </a:rPr>
              <a:t>配信設定画面（</a:t>
            </a:r>
            <a:r>
              <a:rPr lang="ja-JP" altLang="en-US" sz="2215" b="1" dirty="0" smtClean="0">
                <a:solidFill>
                  <a:srgbClr val="3399FF"/>
                </a:solidFill>
              </a:rPr>
              <a:t>点配信設定</a:t>
            </a:r>
            <a:r>
              <a:rPr lang="ja-JP" altLang="en-US" sz="2215" dirty="0" smtClean="0">
                <a:solidFill>
                  <a:srgbClr val="3399FF"/>
                </a:solidFill>
              </a:rPr>
              <a:t>）</a:t>
            </a:r>
            <a:r>
              <a:rPr lang="en-US" altLang="ja-JP" sz="2215" dirty="0" smtClean="0">
                <a:solidFill>
                  <a:srgbClr val="FF0000"/>
                </a:solidFill>
              </a:rPr>
              <a:t>※</a:t>
            </a:r>
            <a:r>
              <a:rPr lang="ja-JP" altLang="en-US" sz="2215" dirty="0" smtClean="0">
                <a:solidFill>
                  <a:srgbClr val="FF0000"/>
                </a:solidFill>
              </a:rPr>
              <a:t>設定要</a:t>
            </a:r>
            <a:endParaRPr lang="ja-JP" altLang="en-US" sz="2215" dirty="0">
              <a:solidFill>
                <a:srgbClr val="FF0000"/>
              </a:solidFill>
            </a:endParaRPr>
          </a:p>
        </p:txBody>
      </p:sp>
      <p:sp>
        <p:nvSpPr>
          <p:cNvPr id="34" name="Text Box 7"/>
          <p:cNvSpPr txBox="1">
            <a:spLocks noChangeArrowheads="1"/>
          </p:cNvSpPr>
          <p:nvPr/>
        </p:nvSpPr>
        <p:spPr bwMode="auto">
          <a:xfrm>
            <a:off x="150589" y="754994"/>
            <a:ext cx="1458834" cy="318924"/>
          </a:xfrm>
          <a:prstGeom prst="rect">
            <a:avLst/>
          </a:prstGeom>
          <a:solidFill>
            <a:srgbClr val="9999FF"/>
          </a:solidFill>
          <a:ln>
            <a:noFill/>
          </a:ln>
          <a:effectLst>
            <a:outerShdw dist="107763" dir="2700000" algn="ctr" rotWithShape="0">
              <a:schemeClr val="bg1">
                <a:lumMod val="50000"/>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lIns="108000" tIns="36000" rIns="108000" bIns="3600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600" b="1" dirty="0" smtClean="0">
                <a:solidFill>
                  <a:schemeClr val="bg1"/>
                </a:solidFill>
              </a:rPr>
              <a:t>配信</a:t>
            </a:r>
            <a:r>
              <a:rPr lang="ja-JP" altLang="en-US" sz="1600" b="1" dirty="0">
                <a:solidFill>
                  <a:schemeClr val="bg1"/>
                </a:solidFill>
              </a:rPr>
              <a:t>設定</a:t>
            </a:r>
            <a:r>
              <a:rPr lang="ja-JP" altLang="en-US" sz="1600" b="1" dirty="0" smtClean="0">
                <a:solidFill>
                  <a:schemeClr val="bg1"/>
                </a:solidFill>
              </a:rPr>
              <a:t>画面</a:t>
            </a:r>
            <a:endParaRPr lang="ja-JP" altLang="en-US" sz="1600" b="1" dirty="0">
              <a:solidFill>
                <a:schemeClr val="bg1"/>
              </a:solidFill>
            </a:endParaRPr>
          </a:p>
        </p:txBody>
      </p:sp>
      <p:sp>
        <p:nvSpPr>
          <p:cNvPr id="20" name="正方形/長方形 19"/>
          <p:cNvSpPr/>
          <p:nvPr/>
        </p:nvSpPr>
        <p:spPr>
          <a:xfrm>
            <a:off x="995155" y="2723201"/>
            <a:ext cx="614268" cy="141586"/>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376538" y="2513093"/>
            <a:ext cx="3404888" cy="123032"/>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229072" y="1122677"/>
            <a:ext cx="6702476" cy="646331"/>
          </a:xfrm>
          <a:prstGeom prst="rect">
            <a:avLst/>
          </a:prstGeom>
          <a:noFill/>
        </p:spPr>
        <p:txBody>
          <a:bodyPr wrap="none" rtlCol="0">
            <a:spAutoFit/>
          </a:bodyPr>
          <a:lstStyle/>
          <a:p>
            <a:r>
              <a:rPr lang="ja-JP" altLang="en-US" b="1" dirty="0" smtClean="0">
                <a:solidFill>
                  <a:srgbClr val="FF0000"/>
                </a:solidFill>
              </a:rPr>
              <a:t>停電情報提供サービスの設定は、「点配信設定」タブの設定内容が</a:t>
            </a:r>
            <a:endParaRPr lang="en-US" altLang="ja-JP" b="1" dirty="0" smtClean="0">
              <a:solidFill>
                <a:srgbClr val="FF0000"/>
              </a:solidFill>
            </a:endParaRPr>
          </a:p>
          <a:p>
            <a:r>
              <a:rPr lang="ja-JP" altLang="en-US" b="1" dirty="0" smtClean="0">
                <a:solidFill>
                  <a:srgbClr val="FF0000"/>
                </a:solidFill>
              </a:rPr>
              <a:t>反映</a:t>
            </a:r>
            <a:r>
              <a:rPr kumimoji="1" lang="ja-JP" altLang="en-US" b="1" dirty="0" smtClean="0">
                <a:solidFill>
                  <a:srgbClr val="FF0000"/>
                </a:solidFill>
              </a:rPr>
              <a:t>されますので、設定お願い致します。</a:t>
            </a:r>
            <a:endParaRPr kumimoji="1" lang="ja-JP" altLang="en-US" b="1" dirty="0">
              <a:solidFill>
                <a:srgbClr val="FF0000"/>
              </a:solidFill>
            </a:endParaRPr>
          </a:p>
        </p:txBody>
      </p:sp>
    </p:spTree>
    <p:extLst>
      <p:ext uri="{BB962C8B-B14F-4D97-AF65-F5344CB8AC3E}">
        <p14:creationId xmlns:p14="http://schemas.microsoft.com/office/powerpoint/2010/main" val="925002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1672570"/>
            <a:ext cx="6897934" cy="3676205"/>
          </a:xfrm>
          <a:prstGeom prst="rect">
            <a:avLst/>
          </a:prstGeom>
        </p:spPr>
      </p:pic>
      <p:sp>
        <p:nvSpPr>
          <p:cNvPr id="5" name="Text Box 24"/>
          <p:cNvSpPr txBox="1">
            <a:spLocks noChangeArrowheads="1"/>
          </p:cNvSpPr>
          <p:nvPr/>
        </p:nvSpPr>
        <p:spPr bwMode="auto">
          <a:xfrm>
            <a:off x="6897934" y="538721"/>
            <a:ext cx="2246065" cy="63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None/>
            </a:pPr>
            <a:r>
              <a:rPr lang="ja-JP" altLang="en-US" sz="1200" dirty="0" smtClean="0"/>
              <a:t>①面配信</a:t>
            </a:r>
            <a:r>
              <a:rPr lang="ja-JP" altLang="en-US" sz="1200" dirty="0"/>
              <a:t>設定タブを</a:t>
            </a:r>
            <a:r>
              <a:rPr lang="ja-JP" altLang="en-US" sz="1200" dirty="0" smtClean="0"/>
              <a:t>選択してください</a:t>
            </a:r>
            <a:r>
              <a:rPr lang="ja-JP" altLang="en-US" sz="1200" dirty="0"/>
              <a:t>。</a:t>
            </a:r>
            <a:endParaRPr lang="en-US" altLang="ja-JP" sz="1200" dirty="0" smtClean="0"/>
          </a:p>
          <a:p>
            <a:pPr eaLnBrk="1" hangingPunct="1">
              <a:spcBef>
                <a:spcPct val="0"/>
              </a:spcBef>
              <a:buFontTx/>
              <a:buNone/>
            </a:pPr>
            <a:r>
              <a:rPr lang="ja-JP" altLang="en-US" sz="1200" dirty="0"/>
              <a:t>②</a:t>
            </a:r>
            <a:r>
              <a:rPr lang="ja-JP" altLang="en-US" sz="1200" dirty="0" smtClean="0"/>
              <a:t>お客さまの配信先を</a:t>
            </a:r>
            <a:r>
              <a:rPr lang="ja-JP" altLang="en-US" sz="1200" dirty="0"/>
              <a:t>設定</a:t>
            </a:r>
            <a:r>
              <a:rPr lang="ja-JP" altLang="en-US" sz="1200" dirty="0" smtClean="0"/>
              <a:t>してください。</a:t>
            </a:r>
            <a:endParaRPr lang="ja-JP" altLang="en-US" sz="1200" dirty="0"/>
          </a:p>
          <a:p>
            <a:pPr eaLnBrk="1" hangingPunct="1">
              <a:spcBef>
                <a:spcPct val="0"/>
              </a:spcBef>
              <a:buFontTx/>
              <a:buNone/>
            </a:pPr>
            <a:r>
              <a:rPr lang="ja-JP" altLang="en-US" sz="1200" dirty="0"/>
              <a:t>③</a:t>
            </a:r>
            <a:r>
              <a:rPr lang="ja-JP" altLang="en-US" sz="1200" dirty="0" smtClean="0"/>
              <a:t>配信時に記載される地域内容に</a:t>
            </a:r>
            <a:r>
              <a:rPr lang="ja-JP" altLang="en-US" sz="1200" dirty="0"/>
              <a:t>✔を入れてください</a:t>
            </a:r>
            <a:r>
              <a:rPr lang="ja-JP" altLang="en-US" sz="1200" dirty="0" smtClean="0"/>
              <a:t>。</a:t>
            </a:r>
            <a:endParaRPr lang="ja-JP" altLang="en-US" sz="1200" dirty="0"/>
          </a:p>
          <a:p>
            <a:pPr eaLnBrk="1" hangingPunct="1">
              <a:spcBef>
                <a:spcPct val="0"/>
              </a:spcBef>
              <a:buFontTx/>
              <a:buNone/>
            </a:pPr>
            <a:r>
              <a:rPr lang="ja-JP" altLang="en-US" sz="1200" dirty="0" smtClean="0"/>
              <a:t>④一時的に配信停止をされる場合は、✔</a:t>
            </a:r>
            <a:r>
              <a:rPr lang="ja-JP" altLang="en-US" sz="1200" dirty="0"/>
              <a:t>を入れて</a:t>
            </a:r>
            <a:r>
              <a:rPr lang="ja-JP" altLang="en-US" sz="1200" dirty="0" smtClean="0"/>
              <a:t>ください</a:t>
            </a:r>
            <a:r>
              <a:rPr lang="ja-JP" altLang="en-US" sz="1200" dirty="0"/>
              <a:t>。</a:t>
            </a:r>
          </a:p>
          <a:p>
            <a:pPr eaLnBrk="1" hangingPunct="1">
              <a:spcBef>
                <a:spcPct val="0"/>
              </a:spcBef>
              <a:buFontTx/>
              <a:buNone/>
            </a:pPr>
            <a:r>
              <a:rPr lang="ja-JP" altLang="en-US" sz="1200" dirty="0"/>
              <a:t>⑤</a:t>
            </a:r>
            <a:r>
              <a:rPr lang="ja-JP" altLang="en-US" sz="1200" dirty="0" smtClean="0"/>
              <a:t>配信対象地域を変更する場合は修正を選択してください。</a:t>
            </a:r>
            <a:endParaRPr lang="en-US" altLang="ja-JP" sz="1200" dirty="0" smtClean="0"/>
          </a:p>
          <a:p>
            <a:pPr eaLnBrk="1" hangingPunct="1">
              <a:spcBef>
                <a:spcPct val="0"/>
              </a:spcBef>
              <a:buFontTx/>
              <a:buNone/>
            </a:pPr>
            <a:r>
              <a:rPr lang="ja-JP" altLang="en-US" sz="1200" dirty="0" smtClean="0"/>
              <a:t>（Ｐ１５で移動先画面説明）</a:t>
            </a:r>
            <a:endParaRPr lang="ja-JP" altLang="en-US" sz="1200" dirty="0"/>
          </a:p>
          <a:p>
            <a:pPr eaLnBrk="1" hangingPunct="1">
              <a:spcBef>
                <a:spcPct val="0"/>
              </a:spcBef>
              <a:buFontTx/>
              <a:buNone/>
            </a:pPr>
            <a:r>
              <a:rPr lang="ja-JP" altLang="en-US" sz="1200" dirty="0"/>
              <a:t>⑥</a:t>
            </a:r>
            <a:r>
              <a:rPr lang="ja-JP" altLang="en-US" sz="1200" dirty="0" smtClean="0"/>
              <a:t>配信対象地域を確認してください。</a:t>
            </a:r>
            <a:endParaRPr lang="en-US" altLang="ja-JP" sz="1200" dirty="0" smtClean="0"/>
          </a:p>
          <a:p>
            <a:pPr>
              <a:spcBef>
                <a:spcPct val="0"/>
              </a:spcBef>
              <a:buNone/>
            </a:pPr>
            <a:r>
              <a:rPr lang="ja-JP" altLang="en-US" sz="1200" dirty="0"/>
              <a:t>⑦</a:t>
            </a:r>
            <a:r>
              <a:rPr lang="ja-JP" altLang="en-US" sz="1200" dirty="0" smtClean="0"/>
              <a:t>希望される配信種類</a:t>
            </a:r>
            <a:r>
              <a:rPr lang="ja-JP" altLang="en-US" sz="1200" dirty="0"/>
              <a:t>に、✔を入れてください。</a:t>
            </a:r>
          </a:p>
          <a:p>
            <a:pPr>
              <a:spcBef>
                <a:spcPct val="0"/>
              </a:spcBef>
              <a:buNone/>
            </a:pPr>
            <a:r>
              <a:rPr lang="ja-JP" altLang="en-US" sz="1200" dirty="0"/>
              <a:t>⑧</a:t>
            </a:r>
            <a:r>
              <a:rPr lang="ja-JP" altLang="en-US" sz="1200" dirty="0" smtClean="0"/>
              <a:t>配信</a:t>
            </a:r>
            <a:r>
              <a:rPr lang="ja-JP" altLang="en-US" sz="1200" dirty="0"/>
              <a:t>時に影響軒数を記載する場合は、軒数ありに✔を入れてください。</a:t>
            </a:r>
          </a:p>
          <a:p>
            <a:pPr>
              <a:spcBef>
                <a:spcPct val="0"/>
              </a:spcBef>
              <a:buNone/>
            </a:pPr>
            <a:r>
              <a:rPr lang="ja-JP" altLang="en-US" sz="1200" dirty="0"/>
              <a:t>地域情報のみの記載とする場合は、地域のみに✔を入れてください。</a:t>
            </a:r>
          </a:p>
          <a:p>
            <a:pPr>
              <a:spcBef>
                <a:spcPct val="0"/>
              </a:spcBef>
              <a:buNone/>
            </a:pPr>
            <a:r>
              <a:rPr lang="ja-JP" altLang="en-US" sz="1200" dirty="0"/>
              <a:t>⑨</a:t>
            </a:r>
            <a:r>
              <a:rPr lang="ja-JP" altLang="en-US" sz="1200" dirty="0" smtClean="0"/>
              <a:t>短時間（５分</a:t>
            </a:r>
            <a:r>
              <a:rPr lang="ja-JP" altLang="en-US" sz="1200" dirty="0"/>
              <a:t>程度</a:t>
            </a:r>
            <a:r>
              <a:rPr lang="ja-JP" altLang="en-US" sz="1200" dirty="0" smtClean="0"/>
              <a:t>）による</a:t>
            </a:r>
            <a:r>
              <a:rPr lang="ja-JP" altLang="en-US" sz="1200" dirty="0"/>
              <a:t>停電復旧の場合、配信不要とする場合は✔を入れてください。</a:t>
            </a:r>
          </a:p>
          <a:p>
            <a:pPr eaLnBrk="1" hangingPunct="1">
              <a:spcBef>
                <a:spcPct val="0"/>
              </a:spcBef>
              <a:buFontTx/>
              <a:buNone/>
            </a:pPr>
            <a:r>
              <a:rPr lang="ja-JP" altLang="en-US" sz="1200" dirty="0"/>
              <a:t>⑩</a:t>
            </a:r>
            <a:r>
              <a:rPr lang="ja-JP" altLang="en-US" sz="1200" dirty="0" smtClean="0"/>
              <a:t>登録を選択することで設定内容が登録され、設定された配信先にテスト配信が実施されます。</a:t>
            </a:r>
            <a:endParaRPr lang="en-US" altLang="ja-JP" sz="1200" dirty="0" smtClean="0"/>
          </a:p>
          <a:p>
            <a:pPr eaLnBrk="1" hangingPunct="1">
              <a:spcBef>
                <a:spcPct val="0"/>
              </a:spcBef>
              <a:buFontTx/>
              <a:buNone/>
            </a:pPr>
            <a:r>
              <a:rPr lang="ja-JP" altLang="en-US" sz="1200" dirty="0"/>
              <a:t>⑪</a:t>
            </a:r>
            <a:r>
              <a:rPr lang="ja-JP" altLang="en-US" sz="1200" dirty="0" smtClean="0"/>
              <a:t>本資料をダウンロードします</a:t>
            </a:r>
            <a:r>
              <a:rPr lang="ja-JP" altLang="en-US" sz="1200" dirty="0"/>
              <a:t>。</a:t>
            </a:r>
            <a:endParaRPr lang="en-US" altLang="ja-JP" sz="1200" dirty="0" smtClean="0"/>
          </a:p>
          <a:p>
            <a:pPr eaLnBrk="1" hangingPunct="1">
              <a:spcBef>
                <a:spcPct val="0"/>
              </a:spcBef>
              <a:buFontTx/>
              <a:buNone/>
            </a:pPr>
            <a:r>
              <a:rPr lang="ja-JP" altLang="en-US" sz="1200" dirty="0"/>
              <a:t>⑫</a:t>
            </a:r>
            <a:r>
              <a:rPr lang="ja-JP" altLang="en-US" sz="1200" dirty="0" smtClean="0"/>
              <a:t>過去の配信履歴および配信内容を確認頂けます。</a:t>
            </a:r>
            <a:endParaRPr lang="en-US" altLang="ja-JP" sz="1200" dirty="0" smtClean="0"/>
          </a:p>
          <a:p>
            <a:pPr eaLnBrk="1" hangingPunct="1">
              <a:spcBef>
                <a:spcPct val="0"/>
              </a:spcBef>
              <a:buFontTx/>
              <a:buNone/>
            </a:pPr>
            <a:r>
              <a:rPr lang="ja-JP" altLang="en-US" sz="1200" dirty="0" smtClean="0"/>
              <a:t>（Ｐ１６で移動先画面説明）</a:t>
            </a:r>
            <a:endParaRPr lang="en-US" altLang="ja-JP" sz="1200" dirty="0" smtClean="0"/>
          </a:p>
          <a:p>
            <a:pPr eaLnBrk="1" hangingPunct="1">
              <a:spcBef>
                <a:spcPct val="0"/>
              </a:spcBef>
              <a:buFontTx/>
              <a:buNone/>
            </a:pPr>
            <a:r>
              <a:rPr lang="ja-JP" altLang="en-US" sz="1200" dirty="0"/>
              <a:t>⑬</a:t>
            </a:r>
            <a:r>
              <a:rPr lang="ja-JP" altLang="en-US" sz="1200" dirty="0" smtClean="0"/>
              <a:t>パスワードを変更します。</a:t>
            </a:r>
            <a:endParaRPr lang="en-US" altLang="ja-JP" sz="1200" dirty="0" smtClean="0"/>
          </a:p>
          <a:p>
            <a:pPr eaLnBrk="1" hangingPunct="1">
              <a:spcBef>
                <a:spcPct val="0"/>
              </a:spcBef>
              <a:buFontTx/>
              <a:buNone/>
            </a:pPr>
            <a:r>
              <a:rPr lang="ja-JP" altLang="en-US" sz="1200" dirty="0" smtClean="0"/>
              <a:t>（Ｐ１７で移動先画面説明）</a:t>
            </a:r>
            <a:endParaRPr lang="en-US" altLang="ja-JP" sz="1200" dirty="0" smtClean="0"/>
          </a:p>
          <a:p>
            <a:pPr eaLnBrk="1" hangingPunct="1">
              <a:spcBef>
                <a:spcPct val="0"/>
              </a:spcBef>
              <a:buFontTx/>
              <a:buNone/>
            </a:pPr>
            <a:r>
              <a:rPr lang="ja-JP" altLang="en-US" sz="1200" dirty="0"/>
              <a:t>⑭</a:t>
            </a:r>
            <a:r>
              <a:rPr lang="ja-JP" altLang="en-US" sz="1200" dirty="0" smtClean="0"/>
              <a:t>本画面からログアウトします。</a:t>
            </a:r>
            <a:endParaRPr lang="ja-JP" altLang="en-US" sz="1200" dirty="0"/>
          </a:p>
        </p:txBody>
      </p:sp>
      <p:sp>
        <p:nvSpPr>
          <p:cNvPr id="6" name="Text Box 15"/>
          <p:cNvSpPr txBox="1">
            <a:spLocks noChangeArrowheads="1"/>
          </p:cNvSpPr>
          <p:nvPr/>
        </p:nvSpPr>
        <p:spPr bwMode="auto">
          <a:xfrm>
            <a:off x="197001" y="2891013"/>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rPr>
              <a:t>②</a:t>
            </a:r>
            <a:endParaRPr lang="en-US" altLang="ja-JP" sz="1400" b="1" dirty="0">
              <a:solidFill>
                <a:srgbClr val="FFC000"/>
              </a:solidFill>
            </a:endParaRPr>
          </a:p>
        </p:txBody>
      </p:sp>
      <p:sp>
        <p:nvSpPr>
          <p:cNvPr id="7" name="正方形/長方形 6"/>
          <p:cNvSpPr/>
          <p:nvPr/>
        </p:nvSpPr>
        <p:spPr>
          <a:xfrm>
            <a:off x="399492" y="2998735"/>
            <a:ext cx="4336089" cy="739078"/>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フローチャート: 端子 7"/>
          <p:cNvSpPr/>
          <p:nvPr/>
        </p:nvSpPr>
        <p:spPr>
          <a:xfrm>
            <a:off x="5761897" y="3959709"/>
            <a:ext cx="407198" cy="168082"/>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4734545" y="2998734"/>
            <a:ext cx="1123950" cy="739079"/>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5993799" y="3003826"/>
            <a:ext cx="489620" cy="264781"/>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399492" y="3942582"/>
            <a:ext cx="5083803" cy="514385"/>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399491" y="4589635"/>
            <a:ext cx="1864354" cy="330028"/>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2556546" y="4576077"/>
            <a:ext cx="907448" cy="219370"/>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2565357" y="4931057"/>
            <a:ext cx="3120545" cy="115105"/>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フローチャート: 端子 14"/>
          <p:cNvSpPr/>
          <p:nvPr/>
        </p:nvSpPr>
        <p:spPr>
          <a:xfrm>
            <a:off x="5757134" y="2326423"/>
            <a:ext cx="764384" cy="168082"/>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フローチャート: 端子 15"/>
          <p:cNvSpPr/>
          <p:nvPr/>
        </p:nvSpPr>
        <p:spPr>
          <a:xfrm>
            <a:off x="4909407" y="2508173"/>
            <a:ext cx="764384" cy="168082"/>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 name="フローチャート: 端子 16"/>
          <p:cNvSpPr/>
          <p:nvPr/>
        </p:nvSpPr>
        <p:spPr>
          <a:xfrm>
            <a:off x="5761897" y="2508329"/>
            <a:ext cx="764384" cy="168082"/>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8" name="Text Box 15"/>
          <p:cNvSpPr txBox="1">
            <a:spLocks noChangeArrowheads="1"/>
          </p:cNvSpPr>
          <p:nvPr/>
        </p:nvSpPr>
        <p:spPr bwMode="auto">
          <a:xfrm>
            <a:off x="4735581" y="2793964"/>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rPr>
              <a:t>③</a:t>
            </a:r>
            <a:endParaRPr lang="en-US" altLang="ja-JP" sz="1400" b="1" dirty="0">
              <a:solidFill>
                <a:srgbClr val="FFC000"/>
              </a:solidFill>
            </a:endParaRPr>
          </a:p>
        </p:txBody>
      </p:sp>
      <p:sp>
        <p:nvSpPr>
          <p:cNvPr id="19" name="Text Box 15"/>
          <p:cNvSpPr txBox="1">
            <a:spLocks noChangeArrowheads="1"/>
          </p:cNvSpPr>
          <p:nvPr/>
        </p:nvSpPr>
        <p:spPr bwMode="auto">
          <a:xfrm>
            <a:off x="5886417" y="2811881"/>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rPr>
              <a:t>④</a:t>
            </a:r>
            <a:endParaRPr lang="en-US" altLang="ja-JP" sz="1400" b="1" dirty="0">
              <a:solidFill>
                <a:srgbClr val="FFC000"/>
              </a:solidFill>
            </a:endParaRPr>
          </a:p>
        </p:txBody>
      </p:sp>
      <p:sp>
        <p:nvSpPr>
          <p:cNvPr id="21" name="Text Box 15"/>
          <p:cNvSpPr txBox="1">
            <a:spLocks noChangeArrowheads="1"/>
          </p:cNvSpPr>
          <p:nvPr/>
        </p:nvSpPr>
        <p:spPr bwMode="auto">
          <a:xfrm>
            <a:off x="5640464" y="3796993"/>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rPr>
              <a:t>⑤</a:t>
            </a:r>
            <a:endParaRPr lang="en-US" altLang="ja-JP" sz="1400" b="1" dirty="0">
              <a:solidFill>
                <a:srgbClr val="FFC000"/>
              </a:solidFill>
            </a:endParaRPr>
          </a:p>
        </p:txBody>
      </p:sp>
      <p:sp>
        <p:nvSpPr>
          <p:cNvPr id="22" name="Text Box 15"/>
          <p:cNvSpPr txBox="1">
            <a:spLocks noChangeArrowheads="1"/>
          </p:cNvSpPr>
          <p:nvPr/>
        </p:nvSpPr>
        <p:spPr bwMode="auto">
          <a:xfrm>
            <a:off x="203155" y="3769941"/>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rPr>
              <a:t>⑥</a:t>
            </a:r>
            <a:endParaRPr lang="en-US" altLang="ja-JP" sz="1400" b="1" dirty="0">
              <a:solidFill>
                <a:srgbClr val="FFC000"/>
              </a:solidFill>
            </a:endParaRPr>
          </a:p>
        </p:txBody>
      </p:sp>
      <p:sp>
        <p:nvSpPr>
          <p:cNvPr id="23" name="Text Box 15"/>
          <p:cNvSpPr txBox="1">
            <a:spLocks noChangeArrowheads="1"/>
          </p:cNvSpPr>
          <p:nvPr/>
        </p:nvSpPr>
        <p:spPr bwMode="auto">
          <a:xfrm>
            <a:off x="205636" y="4465525"/>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rPr>
              <a:t>⑦</a:t>
            </a:r>
            <a:endParaRPr lang="en-US" altLang="ja-JP" sz="1400" b="1" dirty="0">
              <a:solidFill>
                <a:srgbClr val="FFC000"/>
              </a:solidFill>
            </a:endParaRPr>
          </a:p>
        </p:txBody>
      </p:sp>
      <p:sp>
        <p:nvSpPr>
          <p:cNvPr id="24" name="Text Box 15"/>
          <p:cNvSpPr txBox="1">
            <a:spLocks noChangeArrowheads="1"/>
          </p:cNvSpPr>
          <p:nvPr/>
        </p:nvSpPr>
        <p:spPr bwMode="auto">
          <a:xfrm>
            <a:off x="2376567" y="4465525"/>
            <a:ext cx="16668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eaLnBrk="1" hangingPunct="1">
              <a:defRPr/>
            </a:pPr>
            <a:r>
              <a:rPr lang="ja-JP" altLang="en-US" sz="1400" b="1" dirty="0">
                <a:solidFill>
                  <a:srgbClr val="FFC000"/>
                </a:solidFill>
              </a:rPr>
              <a:t>⑧</a:t>
            </a:r>
            <a:endParaRPr lang="en-US" altLang="ja-JP" sz="1400" b="1" dirty="0">
              <a:solidFill>
                <a:srgbClr val="FFC000"/>
              </a:solidFill>
            </a:endParaRPr>
          </a:p>
        </p:txBody>
      </p:sp>
      <p:sp>
        <p:nvSpPr>
          <p:cNvPr id="25" name="Text Box 15"/>
          <p:cNvSpPr txBox="1">
            <a:spLocks noChangeArrowheads="1"/>
          </p:cNvSpPr>
          <p:nvPr/>
        </p:nvSpPr>
        <p:spPr bwMode="auto">
          <a:xfrm>
            <a:off x="2375650" y="4819578"/>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rPr>
              <a:t>⑨</a:t>
            </a:r>
            <a:endParaRPr lang="en-US" altLang="ja-JP" sz="1400" b="1" dirty="0">
              <a:solidFill>
                <a:srgbClr val="FFC000"/>
              </a:solidFill>
            </a:endParaRPr>
          </a:p>
        </p:txBody>
      </p:sp>
      <p:sp>
        <p:nvSpPr>
          <p:cNvPr id="26" name="Text Box 15"/>
          <p:cNvSpPr txBox="1">
            <a:spLocks noChangeArrowheads="1"/>
          </p:cNvSpPr>
          <p:nvPr/>
        </p:nvSpPr>
        <p:spPr bwMode="auto">
          <a:xfrm>
            <a:off x="5434910" y="5113226"/>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rPr>
              <a:t>⑩</a:t>
            </a:r>
            <a:endParaRPr lang="en-US" altLang="ja-JP" sz="1400" b="1" dirty="0">
              <a:solidFill>
                <a:srgbClr val="FFC000"/>
              </a:solidFill>
            </a:endParaRPr>
          </a:p>
        </p:txBody>
      </p:sp>
      <p:sp>
        <p:nvSpPr>
          <p:cNvPr id="27" name="Text Box 15"/>
          <p:cNvSpPr txBox="1">
            <a:spLocks noChangeArrowheads="1"/>
          </p:cNvSpPr>
          <p:nvPr/>
        </p:nvSpPr>
        <p:spPr bwMode="auto">
          <a:xfrm>
            <a:off x="6534951" y="2291383"/>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rPr>
              <a:t>⑪</a:t>
            </a:r>
            <a:endParaRPr lang="en-US" altLang="ja-JP" sz="1400" b="1" dirty="0">
              <a:solidFill>
                <a:srgbClr val="FFC000"/>
              </a:solidFill>
            </a:endParaRPr>
          </a:p>
        </p:txBody>
      </p:sp>
      <p:sp>
        <p:nvSpPr>
          <p:cNvPr id="28" name="フローチャート: 端子 27"/>
          <p:cNvSpPr/>
          <p:nvPr/>
        </p:nvSpPr>
        <p:spPr>
          <a:xfrm>
            <a:off x="5616401" y="5180693"/>
            <a:ext cx="407198" cy="168082"/>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9" name="Text Box 15"/>
          <p:cNvSpPr txBox="1">
            <a:spLocks noChangeArrowheads="1"/>
          </p:cNvSpPr>
          <p:nvPr/>
        </p:nvSpPr>
        <p:spPr bwMode="auto">
          <a:xfrm>
            <a:off x="4732542" y="2444812"/>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rPr>
              <a:t>⑫</a:t>
            </a:r>
            <a:endParaRPr lang="en-US" altLang="ja-JP" sz="1400" b="1" dirty="0">
              <a:solidFill>
                <a:srgbClr val="FFC000"/>
              </a:solidFill>
            </a:endParaRPr>
          </a:p>
        </p:txBody>
      </p:sp>
      <p:sp>
        <p:nvSpPr>
          <p:cNvPr id="30" name="Text Box 15"/>
          <p:cNvSpPr txBox="1">
            <a:spLocks noChangeArrowheads="1"/>
          </p:cNvSpPr>
          <p:nvPr/>
        </p:nvSpPr>
        <p:spPr bwMode="auto">
          <a:xfrm>
            <a:off x="6534952" y="2506827"/>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rPr>
              <a:t>⑬</a:t>
            </a:r>
            <a:endParaRPr lang="en-US" altLang="ja-JP" sz="1400" b="1" dirty="0">
              <a:solidFill>
                <a:srgbClr val="FFC000"/>
              </a:solidFill>
            </a:endParaRPr>
          </a:p>
        </p:txBody>
      </p:sp>
      <p:sp>
        <p:nvSpPr>
          <p:cNvPr id="31" name="フローチャート: 端子 30"/>
          <p:cNvSpPr/>
          <p:nvPr/>
        </p:nvSpPr>
        <p:spPr>
          <a:xfrm>
            <a:off x="5920574" y="2099530"/>
            <a:ext cx="605707" cy="168082"/>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2" name="Text Box 15"/>
          <p:cNvSpPr txBox="1">
            <a:spLocks noChangeArrowheads="1"/>
          </p:cNvSpPr>
          <p:nvPr/>
        </p:nvSpPr>
        <p:spPr bwMode="auto">
          <a:xfrm>
            <a:off x="6534952" y="2061560"/>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rPr>
              <a:t>⑭</a:t>
            </a:r>
            <a:endParaRPr lang="en-US" altLang="ja-JP" sz="1400" b="1" dirty="0">
              <a:solidFill>
                <a:srgbClr val="FFC000"/>
              </a:solidFill>
            </a:endParaRPr>
          </a:p>
        </p:txBody>
      </p:sp>
      <p:sp>
        <p:nvSpPr>
          <p:cNvPr id="33" name="Rectangle 3"/>
          <p:cNvSpPr>
            <a:spLocks noChangeArrowheads="1"/>
          </p:cNvSpPr>
          <p:nvPr/>
        </p:nvSpPr>
        <p:spPr bwMode="auto">
          <a:xfrm>
            <a:off x="451319" y="247560"/>
            <a:ext cx="7174523" cy="281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215" dirty="0" smtClean="0">
                <a:solidFill>
                  <a:srgbClr val="3399FF"/>
                </a:solidFill>
              </a:rPr>
              <a:t>配信設定画面（</a:t>
            </a:r>
            <a:r>
              <a:rPr lang="ja-JP" altLang="en-US" sz="2215" b="1" dirty="0" smtClean="0">
                <a:solidFill>
                  <a:srgbClr val="3399FF"/>
                </a:solidFill>
              </a:rPr>
              <a:t>面配信設定</a:t>
            </a:r>
            <a:r>
              <a:rPr lang="ja-JP" altLang="en-US" sz="2215" dirty="0" smtClean="0">
                <a:solidFill>
                  <a:srgbClr val="3399FF"/>
                </a:solidFill>
              </a:rPr>
              <a:t>）</a:t>
            </a:r>
            <a:r>
              <a:rPr lang="en-US" altLang="ja-JP" sz="2215" dirty="0" smtClean="0">
                <a:solidFill>
                  <a:srgbClr val="3399FF"/>
                </a:solidFill>
              </a:rPr>
              <a:t>※</a:t>
            </a:r>
            <a:r>
              <a:rPr lang="ja-JP" altLang="en-US" sz="2215" dirty="0" smtClean="0">
                <a:solidFill>
                  <a:srgbClr val="3399FF"/>
                </a:solidFill>
              </a:rPr>
              <a:t>任意設定</a:t>
            </a:r>
            <a:endParaRPr lang="ja-JP" altLang="en-US" sz="2215" dirty="0">
              <a:solidFill>
                <a:srgbClr val="3399FF"/>
              </a:solidFill>
            </a:endParaRPr>
          </a:p>
        </p:txBody>
      </p:sp>
      <p:sp>
        <p:nvSpPr>
          <p:cNvPr id="34" name="Text Box 7"/>
          <p:cNvSpPr txBox="1">
            <a:spLocks noChangeArrowheads="1"/>
          </p:cNvSpPr>
          <p:nvPr/>
        </p:nvSpPr>
        <p:spPr bwMode="auto">
          <a:xfrm>
            <a:off x="150589" y="754994"/>
            <a:ext cx="1458834" cy="318924"/>
          </a:xfrm>
          <a:prstGeom prst="rect">
            <a:avLst/>
          </a:prstGeom>
          <a:solidFill>
            <a:srgbClr val="9999FF"/>
          </a:solidFill>
          <a:ln>
            <a:noFill/>
          </a:ln>
          <a:effectLst>
            <a:outerShdw dist="107763" dir="2700000" algn="ctr" rotWithShape="0">
              <a:schemeClr val="bg1">
                <a:lumMod val="50000"/>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lIns="108000" tIns="36000" rIns="108000" bIns="3600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600" b="1" dirty="0" smtClean="0">
                <a:solidFill>
                  <a:schemeClr val="bg1"/>
                </a:solidFill>
              </a:rPr>
              <a:t>配信</a:t>
            </a:r>
            <a:r>
              <a:rPr lang="ja-JP" altLang="en-US" sz="1600" b="1" dirty="0">
                <a:solidFill>
                  <a:schemeClr val="bg1"/>
                </a:solidFill>
              </a:rPr>
              <a:t>設定</a:t>
            </a:r>
            <a:r>
              <a:rPr lang="ja-JP" altLang="en-US" sz="1600" b="1" dirty="0" smtClean="0">
                <a:solidFill>
                  <a:schemeClr val="bg1"/>
                </a:solidFill>
              </a:rPr>
              <a:t>画面</a:t>
            </a:r>
            <a:endParaRPr lang="ja-JP" altLang="en-US" sz="1600" b="1" dirty="0">
              <a:solidFill>
                <a:schemeClr val="bg1"/>
              </a:solidFill>
            </a:endParaRPr>
          </a:p>
        </p:txBody>
      </p:sp>
      <p:sp>
        <p:nvSpPr>
          <p:cNvPr id="35" name="Text Box 15"/>
          <p:cNvSpPr txBox="1">
            <a:spLocks noChangeArrowheads="1"/>
          </p:cNvSpPr>
          <p:nvPr/>
        </p:nvSpPr>
        <p:spPr bwMode="auto">
          <a:xfrm>
            <a:off x="141284" y="2593628"/>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en-US" altLang="ja-JP" sz="1400" b="1" dirty="0">
                <a:solidFill>
                  <a:srgbClr val="FFC000"/>
                </a:solidFill>
              </a:rPr>
              <a:t>①</a:t>
            </a:r>
          </a:p>
        </p:txBody>
      </p:sp>
      <p:sp>
        <p:nvSpPr>
          <p:cNvPr id="37" name="正方形/長方形 36"/>
          <p:cNvSpPr/>
          <p:nvPr/>
        </p:nvSpPr>
        <p:spPr>
          <a:xfrm>
            <a:off x="335720" y="2698589"/>
            <a:ext cx="614268" cy="141586"/>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229072" y="1122677"/>
            <a:ext cx="6750566" cy="646331"/>
          </a:xfrm>
          <a:prstGeom prst="rect">
            <a:avLst/>
          </a:prstGeom>
          <a:noFill/>
        </p:spPr>
        <p:txBody>
          <a:bodyPr wrap="none" rtlCol="0">
            <a:spAutoFit/>
          </a:bodyPr>
          <a:lstStyle/>
          <a:p>
            <a:r>
              <a:rPr lang="ja-JP" altLang="en-US" b="1" dirty="0" smtClean="0">
                <a:solidFill>
                  <a:schemeClr val="accent1"/>
                </a:solidFill>
              </a:rPr>
              <a:t>エリアメール配信サービスの設定は、「面配信設定」タブの設定内容</a:t>
            </a:r>
            <a:endParaRPr lang="en-US" altLang="ja-JP" b="1" dirty="0" smtClean="0">
              <a:solidFill>
                <a:schemeClr val="accent1"/>
              </a:solidFill>
            </a:endParaRPr>
          </a:p>
          <a:p>
            <a:r>
              <a:rPr lang="ja-JP" altLang="en-US" b="1" dirty="0" smtClean="0">
                <a:solidFill>
                  <a:schemeClr val="accent1"/>
                </a:solidFill>
              </a:rPr>
              <a:t>が反映</a:t>
            </a:r>
            <a:r>
              <a:rPr kumimoji="1" lang="ja-JP" altLang="en-US" b="1" dirty="0" smtClean="0">
                <a:solidFill>
                  <a:schemeClr val="accent1"/>
                </a:solidFill>
              </a:rPr>
              <a:t>されますので、ご希望の方のみ設定願います。</a:t>
            </a:r>
            <a:endParaRPr kumimoji="1" lang="ja-JP" altLang="en-US" b="1" dirty="0">
              <a:solidFill>
                <a:schemeClr val="accent1"/>
              </a:solidFill>
            </a:endParaRPr>
          </a:p>
        </p:txBody>
      </p:sp>
    </p:spTree>
    <p:extLst>
      <p:ext uri="{BB962C8B-B14F-4D97-AF65-F5344CB8AC3E}">
        <p14:creationId xmlns:p14="http://schemas.microsoft.com/office/powerpoint/2010/main" val="2843123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0" y="1262844"/>
            <a:ext cx="6897933" cy="4609924"/>
          </a:xfrm>
          <a:prstGeom prst="rect">
            <a:avLst/>
          </a:prstGeom>
        </p:spPr>
      </p:pic>
      <p:sp>
        <p:nvSpPr>
          <p:cNvPr id="4" name="Text Box 24"/>
          <p:cNvSpPr txBox="1">
            <a:spLocks noChangeArrowheads="1"/>
          </p:cNvSpPr>
          <p:nvPr/>
        </p:nvSpPr>
        <p:spPr bwMode="auto">
          <a:xfrm>
            <a:off x="6897934" y="538719"/>
            <a:ext cx="2246065"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200" dirty="0" smtClean="0"/>
              <a:t>①</a:t>
            </a:r>
            <a:r>
              <a:rPr lang="ja-JP" altLang="en-US" sz="1200" dirty="0" smtClean="0"/>
              <a:t>配信対象とする地域について地区選択とするか関西電力送配電管内すべてとするか選択してください。</a:t>
            </a:r>
            <a:endParaRPr lang="en-US" altLang="ja-JP" sz="1200" dirty="0" smtClean="0"/>
          </a:p>
          <a:p>
            <a:pPr eaLnBrk="1" hangingPunct="1">
              <a:spcBef>
                <a:spcPct val="0"/>
              </a:spcBef>
              <a:buFontTx/>
              <a:buNone/>
            </a:pPr>
            <a:r>
              <a:rPr lang="ja-JP" altLang="en-US" sz="1200" dirty="0" smtClean="0"/>
              <a:t>（管内全てを選択した場合は、そのまま⑦確定を実施してください）</a:t>
            </a:r>
            <a:endParaRPr lang="en-US" altLang="ja-JP" sz="1200" dirty="0" smtClean="0"/>
          </a:p>
          <a:p>
            <a:pPr eaLnBrk="1" hangingPunct="1">
              <a:spcBef>
                <a:spcPct val="0"/>
              </a:spcBef>
              <a:buFontTx/>
              <a:buNone/>
            </a:pPr>
            <a:r>
              <a:rPr lang="ja-JP" altLang="en-US" sz="1200" dirty="0" smtClean="0"/>
              <a:t>②配信対象地域の府県タブを選択してください。</a:t>
            </a:r>
            <a:endParaRPr lang="en-US" altLang="ja-JP" sz="1200" dirty="0" smtClean="0"/>
          </a:p>
          <a:p>
            <a:pPr>
              <a:spcBef>
                <a:spcPct val="0"/>
              </a:spcBef>
              <a:buNone/>
            </a:pPr>
            <a:r>
              <a:rPr lang="ja-JP" altLang="en-US" sz="1200" dirty="0" smtClean="0"/>
              <a:t>③府県内すべてを配信対象とする場合は、府県内すべてに、</a:t>
            </a:r>
            <a:r>
              <a:rPr lang="ja-JP" altLang="en-US" sz="1200" dirty="0"/>
              <a:t> </a:t>
            </a:r>
            <a:r>
              <a:rPr lang="ja-JP" altLang="en-US" sz="1200" dirty="0" smtClean="0"/>
              <a:t>✔を入れてください。</a:t>
            </a:r>
            <a:endParaRPr lang="en-US" altLang="ja-JP" sz="1200" dirty="0" smtClean="0"/>
          </a:p>
          <a:p>
            <a:pPr>
              <a:spcBef>
                <a:spcPct val="0"/>
              </a:spcBef>
              <a:buNone/>
            </a:pPr>
            <a:r>
              <a:rPr lang="ja-JP" altLang="en-US" sz="1200" dirty="0" smtClean="0"/>
              <a:t>市町村別に配信地域を設定する場合は、市町村名表示欄を選択することで、④の欄に市町村別の詳細地域が表示されます。</a:t>
            </a:r>
            <a:endParaRPr lang="en-US" altLang="ja-JP" sz="1200" dirty="0" smtClean="0"/>
          </a:p>
          <a:p>
            <a:pPr>
              <a:spcBef>
                <a:spcPct val="0"/>
              </a:spcBef>
              <a:buNone/>
            </a:pPr>
            <a:r>
              <a:rPr lang="ja-JP" altLang="en-US" sz="1200" dirty="0" smtClean="0"/>
              <a:t>④市町村内すべてを配信対象とする場合は、市町村名すべての欄に、</a:t>
            </a:r>
            <a:r>
              <a:rPr lang="ja-JP" altLang="en-US" sz="1200" dirty="0"/>
              <a:t> </a:t>
            </a:r>
            <a:r>
              <a:rPr lang="ja-JP" altLang="en-US" sz="1200" dirty="0" smtClean="0"/>
              <a:t>✔を入れてください。</a:t>
            </a:r>
            <a:endParaRPr lang="en-US" altLang="ja-JP" sz="1200" dirty="0" smtClean="0"/>
          </a:p>
          <a:p>
            <a:pPr>
              <a:spcBef>
                <a:spcPct val="0"/>
              </a:spcBef>
              <a:buNone/>
            </a:pPr>
            <a:r>
              <a:rPr lang="ja-JP" altLang="en-US" sz="1200" dirty="0" smtClean="0"/>
              <a:t>詳細地域単位に設定する場合は、詳細住所欄に✔を入れてください。</a:t>
            </a:r>
            <a:endParaRPr lang="en-US" altLang="ja-JP" sz="1200" dirty="0" smtClean="0"/>
          </a:p>
          <a:p>
            <a:pPr>
              <a:spcBef>
                <a:spcPct val="0"/>
              </a:spcBef>
              <a:buNone/>
            </a:pPr>
            <a:r>
              <a:rPr lang="ja-JP" altLang="en-US" sz="1200" dirty="0" smtClean="0"/>
              <a:t>⑤選択している配信対象地域が表示されますので、確認ください。</a:t>
            </a:r>
            <a:endParaRPr lang="en-US" altLang="ja-JP" sz="1200" dirty="0" smtClean="0"/>
          </a:p>
          <a:p>
            <a:pPr>
              <a:spcBef>
                <a:spcPct val="0"/>
              </a:spcBef>
              <a:buNone/>
            </a:pPr>
            <a:r>
              <a:rPr lang="ja-JP" altLang="en-US" sz="1200" dirty="0" smtClean="0"/>
              <a:t>⑥全てクリアを選択することで、選択している地域が全てクリアされます。</a:t>
            </a:r>
            <a:endParaRPr lang="en-US" altLang="ja-JP" sz="1200" dirty="0" smtClean="0"/>
          </a:p>
          <a:p>
            <a:pPr>
              <a:spcBef>
                <a:spcPct val="0"/>
              </a:spcBef>
              <a:buNone/>
            </a:pPr>
            <a:r>
              <a:rPr lang="ja-JP" altLang="en-US" sz="1200" dirty="0" smtClean="0"/>
              <a:t>⑦確定を選択することで、選択している地域が反映され、Ｐ１４の画面に戻ります。</a:t>
            </a:r>
            <a:endParaRPr lang="en-US" altLang="ja-JP" sz="1200" dirty="0" smtClean="0"/>
          </a:p>
          <a:p>
            <a:pPr>
              <a:spcBef>
                <a:spcPct val="0"/>
              </a:spcBef>
              <a:buNone/>
            </a:pPr>
            <a:r>
              <a:rPr lang="ja-JP" altLang="en-US" sz="1200" dirty="0" smtClean="0"/>
              <a:t>⑧</a:t>
            </a:r>
            <a:r>
              <a:rPr lang="ja-JP" altLang="en-US" sz="1200" dirty="0" err="1" smtClean="0"/>
              <a:t>閉じるを</a:t>
            </a:r>
            <a:r>
              <a:rPr lang="ja-JP" altLang="en-US" sz="1200" dirty="0" smtClean="0"/>
              <a:t>選択することで、本画面の設定を反映せず、Ｐ１４の画面に戻ります。</a:t>
            </a:r>
            <a:endParaRPr lang="ja-JP" altLang="en-US" sz="1200" dirty="0"/>
          </a:p>
        </p:txBody>
      </p:sp>
      <p:sp>
        <p:nvSpPr>
          <p:cNvPr id="6" name="Rectangle 3"/>
          <p:cNvSpPr>
            <a:spLocks noChangeArrowheads="1"/>
          </p:cNvSpPr>
          <p:nvPr/>
        </p:nvSpPr>
        <p:spPr bwMode="auto">
          <a:xfrm>
            <a:off x="451319" y="247560"/>
            <a:ext cx="7174523" cy="281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215" dirty="0" smtClean="0">
                <a:solidFill>
                  <a:srgbClr val="3399FF"/>
                </a:solidFill>
              </a:rPr>
              <a:t>配信地域設定画面（</a:t>
            </a:r>
            <a:r>
              <a:rPr lang="ja-JP" altLang="en-US" sz="2215" b="1" dirty="0" smtClean="0">
                <a:solidFill>
                  <a:srgbClr val="3399FF"/>
                </a:solidFill>
              </a:rPr>
              <a:t>面配信設定</a:t>
            </a:r>
            <a:r>
              <a:rPr lang="ja-JP" altLang="en-US" sz="2215" dirty="0" smtClean="0">
                <a:solidFill>
                  <a:srgbClr val="3399FF"/>
                </a:solidFill>
              </a:rPr>
              <a:t>）</a:t>
            </a:r>
            <a:r>
              <a:rPr lang="en-US" altLang="ja-JP" sz="2215" dirty="0" smtClean="0">
                <a:solidFill>
                  <a:srgbClr val="3399FF"/>
                </a:solidFill>
              </a:rPr>
              <a:t>※</a:t>
            </a:r>
            <a:r>
              <a:rPr lang="ja-JP" altLang="en-US" sz="2215" dirty="0" smtClean="0">
                <a:solidFill>
                  <a:srgbClr val="3399FF"/>
                </a:solidFill>
              </a:rPr>
              <a:t>任意設定</a:t>
            </a:r>
            <a:endParaRPr lang="ja-JP" altLang="en-US" sz="2215" dirty="0">
              <a:solidFill>
                <a:srgbClr val="3399FF"/>
              </a:solidFill>
            </a:endParaRPr>
          </a:p>
        </p:txBody>
      </p:sp>
      <p:sp>
        <p:nvSpPr>
          <p:cNvPr id="7" name="Text Box 7"/>
          <p:cNvSpPr txBox="1">
            <a:spLocks noChangeArrowheads="1"/>
          </p:cNvSpPr>
          <p:nvPr/>
        </p:nvSpPr>
        <p:spPr bwMode="auto">
          <a:xfrm>
            <a:off x="150589" y="754994"/>
            <a:ext cx="1872408" cy="318924"/>
          </a:xfrm>
          <a:prstGeom prst="rect">
            <a:avLst/>
          </a:prstGeom>
          <a:solidFill>
            <a:srgbClr val="9999FF"/>
          </a:solidFill>
          <a:ln>
            <a:noFill/>
          </a:ln>
          <a:effectLst>
            <a:outerShdw dist="107763" dir="2700000" algn="ctr" rotWithShape="0">
              <a:schemeClr val="bg1">
                <a:lumMod val="50000"/>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lIns="108000" tIns="36000" rIns="108000" bIns="3600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600" b="1" dirty="0" smtClean="0">
                <a:solidFill>
                  <a:schemeClr val="bg1"/>
                </a:solidFill>
              </a:rPr>
              <a:t>配信地域設定画面</a:t>
            </a:r>
            <a:endParaRPr lang="ja-JP" altLang="en-US" sz="1600" b="1" dirty="0">
              <a:solidFill>
                <a:schemeClr val="bg1"/>
              </a:solidFill>
            </a:endParaRPr>
          </a:p>
        </p:txBody>
      </p:sp>
      <p:sp>
        <p:nvSpPr>
          <p:cNvPr id="8" name="Text Box 15"/>
          <p:cNvSpPr txBox="1">
            <a:spLocks noChangeArrowheads="1"/>
          </p:cNvSpPr>
          <p:nvPr/>
        </p:nvSpPr>
        <p:spPr bwMode="auto">
          <a:xfrm>
            <a:off x="233306" y="2206515"/>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en-US" altLang="ja-JP" sz="1400" b="1" dirty="0">
                <a:solidFill>
                  <a:srgbClr val="FFC000"/>
                </a:solidFill>
              </a:rPr>
              <a:t>①</a:t>
            </a:r>
          </a:p>
        </p:txBody>
      </p:sp>
      <p:sp>
        <p:nvSpPr>
          <p:cNvPr id="9" name="正方形/長方形 8"/>
          <p:cNvSpPr/>
          <p:nvPr/>
        </p:nvSpPr>
        <p:spPr>
          <a:xfrm>
            <a:off x="412842" y="2356414"/>
            <a:ext cx="1115921" cy="254120"/>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フローチャート: 端子 9"/>
          <p:cNvSpPr/>
          <p:nvPr/>
        </p:nvSpPr>
        <p:spPr>
          <a:xfrm>
            <a:off x="451318" y="5307614"/>
            <a:ext cx="596431" cy="188311"/>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Text Box 15"/>
          <p:cNvSpPr txBox="1">
            <a:spLocks noChangeArrowheads="1"/>
          </p:cNvSpPr>
          <p:nvPr/>
        </p:nvSpPr>
        <p:spPr bwMode="auto">
          <a:xfrm>
            <a:off x="225603" y="4658331"/>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rPr>
              <a:t>⑤</a:t>
            </a:r>
            <a:endParaRPr lang="en-US" altLang="ja-JP" sz="1400" b="1" dirty="0">
              <a:solidFill>
                <a:srgbClr val="FFC000"/>
              </a:solidFill>
            </a:endParaRPr>
          </a:p>
        </p:txBody>
      </p:sp>
      <p:sp>
        <p:nvSpPr>
          <p:cNvPr id="12" name="正方形/長方形 11"/>
          <p:cNvSpPr/>
          <p:nvPr/>
        </p:nvSpPr>
        <p:spPr>
          <a:xfrm>
            <a:off x="412842" y="2675207"/>
            <a:ext cx="5892708" cy="172768"/>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493804" y="2901456"/>
            <a:ext cx="1201646" cy="1756269"/>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1741578" y="2893596"/>
            <a:ext cx="4597310" cy="1756269"/>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412842" y="4721333"/>
            <a:ext cx="5983196" cy="550756"/>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フローチャート: 端子 15"/>
          <p:cNvSpPr/>
          <p:nvPr/>
        </p:nvSpPr>
        <p:spPr>
          <a:xfrm>
            <a:off x="5379600" y="5549406"/>
            <a:ext cx="433972" cy="188311"/>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 name="Text Box 15"/>
          <p:cNvSpPr txBox="1">
            <a:spLocks noChangeArrowheads="1"/>
          </p:cNvSpPr>
          <p:nvPr/>
        </p:nvSpPr>
        <p:spPr bwMode="auto">
          <a:xfrm>
            <a:off x="233305" y="2567485"/>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rPr>
              <a:t>②</a:t>
            </a:r>
            <a:endParaRPr lang="en-US" altLang="ja-JP" sz="1400" b="1" dirty="0">
              <a:solidFill>
                <a:srgbClr val="FFC000"/>
              </a:solidFill>
            </a:endParaRPr>
          </a:p>
        </p:txBody>
      </p:sp>
      <p:sp>
        <p:nvSpPr>
          <p:cNvPr id="18" name="Text Box 15"/>
          <p:cNvSpPr txBox="1">
            <a:spLocks noChangeArrowheads="1"/>
          </p:cNvSpPr>
          <p:nvPr/>
        </p:nvSpPr>
        <p:spPr bwMode="auto">
          <a:xfrm>
            <a:off x="298862" y="2875934"/>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rPr>
              <a:t>③</a:t>
            </a:r>
            <a:endParaRPr lang="en-US" altLang="ja-JP" sz="1400" b="1" dirty="0">
              <a:solidFill>
                <a:srgbClr val="FFC000"/>
              </a:solidFill>
            </a:endParaRPr>
          </a:p>
        </p:txBody>
      </p:sp>
      <p:sp>
        <p:nvSpPr>
          <p:cNvPr id="19" name="Text Box 15"/>
          <p:cNvSpPr txBox="1">
            <a:spLocks noChangeArrowheads="1"/>
          </p:cNvSpPr>
          <p:nvPr/>
        </p:nvSpPr>
        <p:spPr bwMode="auto">
          <a:xfrm>
            <a:off x="6396038" y="2870595"/>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rPr>
              <a:t>④</a:t>
            </a:r>
            <a:endParaRPr lang="en-US" altLang="ja-JP" sz="1400" b="1" dirty="0">
              <a:solidFill>
                <a:srgbClr val="FFC000"/>
              </a:solidFill>
            </a:endParaRPr>
          </a:p>
        </p:txBody>
      </p:sp>
      <p:sp>
        <p:nvSpPr>
          <p:cNvPr id="20" name="Text Box 15"/>
          <p:cNvSpPr txBox="1">
            <a:spLocks noChangeArrowheads="1"/>
          </p:cNvSpPr>
          <p:nvPr/>
        </p:nvSpPr>
        <p:spPr bwMode="auto">
          <a:xfrm>
            <a:off x="236572" y="5292058"/>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rPr>
              <a:t>⑥</a:t>
            </a:r>
            <a:endParaRPr lang="en-US" altLang="ja-JP" sz="1400" b="1" dirty="0">
              <a:solidFill>
                <a:srgbClr val="FFC000"/>
              </a:solidFill>
            </a:endParaRPr>
          </a:p>
        </p:txBody>
      </p:sp>
      <p:sp>
        <p:nvSpPr>
          <p:cNvPr id="21" name="Text Box 15"/>
          <p:cNvSpPr txBox="1">
            <a:spLocks noChangeArrowheads="1"/>
          </p:cNvSpPr>
          <p:nvPr/>
        </p:nvSpPr>
        <p:spPr bwMode="auto">
          <a:xfrm>
            <a:off x="5198567" y="5520699"/>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rPr>
              <a:t>⑦</a:t>
            </a:r>
            <a:endParaRPr lang="en-US" altLang="ja-JP" sz="1400" b="1" dirty="0">
              <a:solidFill>
                <a:srgbClr val="FFC000"/>
              </a:solidFill>
            </a:endParaRPr>
          </a:p>
        </p:txBody>
      </p:sp>
      <p:sp>
        <p:nvSpPr>
          <p:cNvPr id="22" name="フローチャート: 端子 21"/>
          <p:cNvSpPr/>
          <p:nvPr/>
        </p:nvSpPr>
        <p:spPr>
          <a:xfrm>
            <a:off x="5904916" y="5549406"/>
            <a:ext cx="433972" cy="188311"/>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3" name="Text Box 15"/>
          <p:cNvSpPr txBox="1">
            <a:spLocks noChangeArrowheads="1"/>
          </p:cNvSpPr>
          <p:nvPr/>
        </p:nvSpPr>
        <p:spPr bwMode="auto">
          <a:xfrm>
            <a:off x="6355109" y="5533496"/>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smtClean="0">
                <a:solidFill>
                  <a:srgbClr val="FFC000"/>
                </a:solidFill>
              </a:rPr>
              <a:t>⑧</a:t>
            </a:r>
            <a:endParaRPr lang="en-US" altLang="ja-JP" sz="1400" b="1" dirty="0">
              <a:solidFill>
                <a:srgbClr val="FFC000"/>
              </a:solidFill>
            </a:endParaRPr>
          </a:p>
        </p:txBody>
      </p:sp>
    </p:spTree>
    <p:extLst>
      <p:ext uri="{BB962C8B-B14F-4D97-AF65-F5344CB8AC3E}">
        <p14:creationId xmlns:p14="http://schemas.microsoft.com/office/powerpoint/2010/main" val="961559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0" y="1262845"/>
            <a:ext cx="6897935" cy="4300831"/>
          </a:xfrm>
          <a:prstGeom prst="rect">
            <a:avLst/>
          </a:prstGeom>
        </p:spPr>
      </p:pic>
      <p:sp>
        <p:nvSpPr>
          <p:cNvPr id="5" name="Text Box 24"/>
          <p:cNvSpPr txBox="1">
            <a:spLocks noChangeArrowheads="1"/>
          </p:cNvSpPr>
          <p:nvPr/>
        </p:nvSpPr>
        <p:spPr bwMode="auto">
          <a:xfrm>
            <a:off x="6897934" y="1800855"/>
            <a:ext cx="2246065"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400" dirty="0" smtClean="0"/>
              <a:t>①</a:t>
            </a:r>
            <a:r>
              <a:rPr lang="ja-JP" altLang="en-US" sz="1400" dirty="0" smtClean="0"/>
              <a:t>検索対象とする期間を設定してください。</a:t>
            </a:r>
            <a:endParaRPr lang="ja-JP" altLang="en-US" sz="1400" dirty="0"/>
          </a:p>
          <a:p>
            <a:pPr eaLnBrk="1" hangingPunct="1">
              <a:spcBef>
                <a:spcPct val="0"/>
              </a:spcBef>
              <a:buFontTx/>
              <a:buNone/>
            </a:pPr>
            <a:r>
              <a:rPr lang="ja-JP" altLang="en-US" sz="1400" dirty="0" smtClean="0"/>
              <a:t>②検索を選択することで、検索対象期間内の配信件名が表示されます。</a:t>
            </a:r>
            <a:endParaRPr lang="en-US" altLang="ja-JP" sz="1400" dirty="0" smtClean="0"/>
          </a:p>
          <a:p>
            <a:pPr eaLnBrk="1" hangingPunct="1">
              <a:spcBef>
                <a:spcPct val="0"/>
              </a:spcBef>
              <a:buFontTx/>
              <a:buNone/>
            </a:pPr>
            <a:r>
              <a:rPr lang="ja-JP" altLang="en-US" sz="1400" dirty="0" smtClean="0"/>
              <a:t>③配信件名が表示されますので、配信内容詳細を確認したい場合は、対象の配信件名を選択してください。</a:t>
            </a:r>
            <a:endParaRPr lang="en-US" altLang="ja-JP" sz="1400" dirty="0" smtClean="0"/>
          </a:p>
          <a:p>
            <a:pPr eaLnBrk="1" hangingPunct="1">
              <a:spcBef>
                <a:spcPct val="0"/>
              </a:spcBef>
              <a:buFontTx/>
              <a:buNone/>
            </a:pPr>
            <a:r>
              <a:rPr lang="ja-JP" altLang="en-US" sz="1400" dirty="0" smtClean="0"/>
              <a:t>④照会を選択することで、選択した配信件名の配信内容詳細を確認頂けます。</a:t>
            </a:r>
            <a:endParaRPr lang="en-US" altLang="ja-JP" sz="1400" dirty="0" smtClean="0"/>
          </a:p>
          <a:p>
            <a:pPr eaLnBrk="1" hangingPunct="1">
              <a:spcBef>
                <a:spcPct val="0"/>
              </a:spcBef>
              <a:buFontTx/>
              <a:buNone/>
            </a:pPr>
            <a:r>
              <a:rPr lang="ja-JP" altLang="en-US" sz="1400" dirty="0" smtClean="0"/>
              <a:t>⑤</a:t>
            </a:r>
            <a:r>
              <a:rPr lang="ja-JP" altLang="en-US" sz="1400" dirty="0" err="1" smtClean="0"/>
              <a:t>戻るを</a:t>
            </a:r>
            <a:r>
              <a:rPr lang="ja-JP" altLang="en-US" sz="1400" dirty="0" smtClean="0"/>
              <a:t>選択することで、移動前の画面へ戻ります。</a:t>
            </a:r>
            <a:endParaRPr lang="ja-JP" altLang="en-US" sz="1400" dirty="0"/>
          </a:p>
        </p:txBody>
      </p:sp>
      <p:sp>
        <p:nvSpPr>
          <p:cNvPr id="6" name="Rectangle 3"/>
          <p:cNvSpPr>
            <a:spLocks noChangeArrowheads="1"/>
          </p:cNvSpPr>
          <p:nvPr/>
        </p:nvSpPr>
        <p:spPr bwMode="auto">
          <a:xfrm>
            <a:off x="451319" y="247560"/>
            <a:ext cx="7174523" cy="281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215" dirty="0" smtClean="0">
                <a:solidFill>
                  <a:srgbClr val="3399FF"/>
                </a:solidFill>
              </a:rPr>
              <a:t>配信履歴確認画面</a:t>
            </a:r>
            <a:endParaRPr lang="ja-JP" altLang="en-US" sz="2215" dirty="0">
              <a:solidFill>
                <a:srgbClr val="3399FF"/>
              </a:solidFill>
            </a:endParaRPr>
          </a:p>
        </p:txBody>
      </p:sp>
      <p:sp>
        <p:nvSpPr>
          <p:cNvPr id="7" name="Text Box 7"/>
          <p:cNvSpPr txBox="1">
            <a:spLocks noChangeArrowheads="1"/>
          </p:cNvSpPr>
          <p:nvPr/>
        </p:nvSpPr>
        <p:spPr bwMode="auto">
          <a:xfrm>
            <a:off x="150589" y="754994"/>
            <a:ext cx="1872408" cy="318924"/>
          </a:xfrm>
          <a:prstGeom prst="rect">
            <a:avLst/>
          </a:prstGeom>
          <a:solidFill>
            <a:srgbClr val="9999FF"/>
          </a:solidFill>
          <a:ln>
            <a:noFill/>
          </a:ln>
          <a:effectLst>
            <a:outerShdw dist="107763" dir="2700000" algn="ctr" rotWithShape="0">
              <a:schemeClr val="bg1">
                <a:lumMod val="50000"/>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lIns="108000" tIns="36000" rIns="108000" bIns="3600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600" b="1" dirty="0" smtClean="0">
                <a:solidFill>
                  <a:schemeClr val="bg1"/>
                </a:solidFill>
              </a:rPr>
              <a:t>配信履歴確認画面</a:t>
            </a:r>
            <a:endParaRPr lang="ja-JP" altLang="en-US" sz="1600" b="1" dirty="0">
              <a:solidFill>
                <a:schemeClr val="bg1"/>
              </a:solidFill>
            </a:endParaRPr>
          </a:p>
        </p:txBody>
      </p:sp>
      <p:sp>
        <p:nvSpPr>
          <p:cNvPr id="8" name="Text Box 15"/>
          <p:cNvSpPr txBox="1">
            <a:spLocks noChangeArrowheads="1"/>
          </p:cNvSpPr>
          <p:nvPr/>
        </p:nvSpPr>
        <p:spPr bwMode="auto">
          <a:xfrm>
            <a:off x="109481" y="2170569"/>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en-US" altLang="ja-JP" sz="1400" b="1" dirty="0">
                <a:solidFill>
                  <a:srgbClr val="FFC000"/>
                </a:solidFill>
              </a:rPr>
              <a:t>①</a:t>
            </a:r>
          </a:p>
        </p:txBody>
      </p:sp>
      <p:sp>
        <p:nvSpPr>
          <p:cNvPr id="9" name="正方形/長方形 8"/>
          <p:cNvSpPr/>
          <p:nvPr/>
        </p:nvSpPr>
        <p:spPr>
          <a:xfrm>
            <a:off x="323074" y="2187177"/>
            <a:ext cx="6206515" cy="198836"/>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フローチャート: 端子 9"/>
          <p:cNvSpPr/>
          <p:nvPr/>
        </p:nvSpPr>
        <p:spPr>
          <a:xfrm>
            <a:off x="6128220" y="2415828"/>
            <a:ext cx="401370" cy="188311"/>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Text Box 15"/>
          <p:cNvSpPr txBox="1">
            <a:spLocks noChangeArrowheads="1"/>
          </p:cNvSpPr>
          <p:nvPr/>
        </p:nvSpPr>
        <p:spPr bwMode="auto">
          <a:xfrm>
            <a:off x="5913473" y="2400272"/>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rPr>
              <a:t>②</a:t>
            </a:r>
            <a:endParaRPr lang="en-US" altLang="ja-JP" sz="1400" b="1" dirty="0">
              <a:solidFill>
                <a:srgbClr val="FFC000"/>
              </a:solidFill>
            </a:endParaRPr>
          </a:p>
        </p:txBody>
      </p:sp>
      <p:sp>
        <p:nvSpPr>
          <p:cNvPr id="12" name="正方形/長方形 11"/>
          <p:cNvSpPr/>
          <p:nvPr/>
        </p:nvSpPr>
        <p:spPr>
          <a:xfrm>
            <a:off x="345709" y="2804642"/>
            <a:ext cx="6206515" cy="905345"/>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Text Box 15"/>
          <p:cNvSpPr txBox="1">
            <a:spLocks noChangeArrowheads="1"/>
          </p:cNvSpPr>
          <p:nvPr/>
        </p:nvSpPr>
        <p:spPr bwMode="auto">
          <a:xfrm>
            <a:off x="127035" y="2751594"/>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rPr>
              <a:t>③</a:t>
            </a:r>
            <a:endParaRPr lang="en-US" altLang="ja-JP" sz="1400" b="1" dirty="0">
              <a:solidFill>
                <a:srgbClr val="FFC000"/>
              </a:solidFill>
            </a:endParaRPr>
          </a:p>
        </p:txBody>
      </p:sp>
      <p:sp>
        <p:nvSpPr>
          <p:cNvPr id="15" name="フローチャート: 端子 14"/>
          <p:cNvSpPr/>
          <p:nvPr/>
        </p:nvSpPr>
        <p:spPr>
          <a:xfrm>
            <a:off x="6128219" y="5096814"/>
            <a:ext cx="401370" cy="188311"/>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Text Box 15"/>
          <p:cNvSpPr txBox="1">
            <a:spLocks noChangeArrowheads="1"/>
          </p:cNvSpPr>
          <p:nvPr/>
        </p:nvSpPr>
        <p:spPr bwMode="auto">
          <a:xfrm>
            <a:off x="5913472" y="5081258"/>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rPr>
              <a:t>④</a:t>
            </a:r>
            <a:endParaRPr lang="en-US" altLang="ja-JP" sz="1400" b="1" dirty="0">
              <a:solidFill>
                <a:srgbClr val="FFC000"/>
              </a:solidFill>
            </a:endParaRPr>
          </a:p>
        </p:txBody>
      </p:sp>
      <p:sp>
        <p:nvSpPr>
          <p:cNvPr id="18" name="フローチャート: 端子 17"/>
          <p:cNvSpPr/>
          <p:nvPr/>
        </p:nvSpPr>
        <p:spPr>
          <a:xfrm>
            <a:off x="6126350" y="5362421"/>
            <a:ext cx="401370" cy="188311"/>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Text Box 15"/>
          <p:cNvSpPr txBox="1">
            <a:spLocks noChangeArrowheads="1"/>
          </p:cNvSpPr>
          <p:nvPr/>
        </p:nvSpPr>
        <p:spPr bwMode="auto">
          <a:xfrm>
            <a:off x="5911603" y="5346865"/>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rPr>
              <a:t>⑤</a:t>
            </a:r>
            <a:endParaRPr lang="en-US" altLang="ja-JP" sz="1400" b="1" dirty="0">
              <a:solidFill>
                <a:srgbClr val="FFC000"/>
              </a:solidFill>
            </a:endParaRPr>
          </a:p>
        </p:txBody>
      </p:sp>
    </p:spTree>
    <p:extLst>
      <p:ext uri="{BB962C8B-B14F-4D97-AF65-F5344CB8AC3E}">
        <p14:creationId xmlns:p14="http://schemas.microsoft.com/office/powerpoint/2010/main" val="145102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1301478"/>
            <a:ext cx="6897935" cy="4300831"/>
          </a:xfrm>
          <a:prstGeom prst="rect">
            <a:avLst/>
          </a:prstGeom>
        </p:spPr>
      </p:pic>
      <p:sp>
        <p:nvSpPr>
          <p:cNvPr id="4" name="Text Box 24"/>
          <p:cNvSpPr txBox="1">
            <a:spLocks noChangeArrowheads="1"/>
          </p:cNvSpPr>
          <p:nvPr/>
        </p:nvSpPr>
        <p:spPr bwMode="auto">
          <a:xfrm>
            <a:off x="6897934" y="2225853"/>
            <a:ext cx="2246065"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400" dirty="0" smtClean="0"/>
              <a:t>①</a:t>
            </a:r>
            <a:r>
              <a:rPr lang="ja-JP" altLang="en-US" sz="1400" dirty="0" smtClean="0"/>
              <a:t>現在のパスワードを入力してください。</a:t>
            </a:r>
            <a:endParaRPr lang="ja-JP" altLang="en-US" sz="1400" dirty="0"/>
          </a:p>
          <a:p>
            <a:pPr eaLnBrk="1" hangingPunct="1">
              <a:spcBef>
                <a:spcPct val="0"/>
              </a:spcBef>
              <a:buFontTx/>
              <a:buNone/>
            </a:pPr>
            <a:r>
              <a:rPr lang="ja-JP" altLang="en-US" sz="1400" dirty="0" smtClean="0"/>
              <a:t>②新しいパスワードを入力してください。</a:t>
            </a:r>
            <a:endParaRPr lang="ja-JP" altLang="en-US" sz="1400" dirty="0"/>
          </a:p>
          <a:p>
            <a:pPr eaLnBrk="1" hangingPunct="1">
              <a:spcBef>
                <a:spcPct val="0"/>
              </a:spcBef>
              <a:buFontTx/>
              <a:buNone/>
            </a:pPr>
            <a:r>
              <a:rPr lang="ja-JP" altLang="en-US" sz="1400" dirty="0" smtClean="0"/>
              <a:t>③登録を選択することで、新しいパスワードに変更されます。</a:t>
            </a:r>
            <a:endParaRPr lang="ja-JP" altLang="en-US" sz="1400" dirty="0"/>
          </a:p>
          <a:p>
            <a:pPr eaLnBrk="1" hangingPunct="1">
              <a:spcBef>
                <a:spcPct val="0"/>
              </a:spcBef>
              <a:buFontTx/>
              <a:buNone/>
            </a:pPr>
            <a:r>
              <a:rPr lang="ja-JP" altLang="en-US" sz="1400" dirty="0" smtClean="0"/>
              <a:t>④</a:t>
            </a:r>
            <a:r>
              <a:rPr lang="ja-JP" altLang="en-US" sz="1400" dirty="0" err="1" smtClean="0"/>
              <a:t>戻るを</a:t>
            </a:r>
            <a:r>
              <a:rPr lang="ja-JP" altLang="en-US" sz="1400" dirty="0" smtClean="0"/>
              <a:t>選択することで、移動</a:t>
            </a:r>
            <a:r>
              <a:rPr lang="ja-JP" altLang="en-US" sz="1400" dirty="0"/>
              <a:t>前</a:t>
            </a:r>
            <a:r>
              <a:rPr lang="ja-JP" altLang="en-US" sz="1400" dirty="0" smtClean="0"/>
              <a:t>の画面へ戻ります。</a:t>
            </a:r>
            <a:endParaRPr lang="ja-JP" altLang="en-US" sz="1400" dirty="0"/>
          </a:p>
        </p:txBody>
      </p:sp>
      <p:sp>
        <p:nvSpPr>
          <p:cNvPr id="6" name="Rectangle 3"/>
          <p:cNvSpPr>
            <a:spLocks noChangeArrowheads="1"/>
          </p:cNvSpPr>
          <p:nvPr/>
        </p:nvSpPr>
        <p:spPr bwMode="auto">
          <a:xfrm>
            <a:off x="451319" y="247560"/>
            <a:ext cx="7174523" cy="281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215" dirty="0" smtClean="0">
                <a:solidFill>
                  <a:srgbClr val="3399FF"/>
                </a:solidFill>
              </a:rPr>
              <a:t>パスワード変更画面</a:t>
            </a:r>
            <a:endParaRPr lang="ja-JP" altLang="en-US" sz="2215" dirty="0">
              <a:solidFill>
                <a:srgbClr val="3399FF"/>
              </a:solidFill>
            </a:endParaRPr>
          </a:p>
        </p:txBody>
      </p:sp>
      <p:sp>
        <p:nvSpPr>
          <p:cNvPr id="7" name="Text Box 7"/>
          <p:cNvSpPr txBox="1">
            <a:spLocks noChangeArrowheads="1"/>
          </p:cNvSpPr>
          <p:nvPr/>
        </p:nvSpPr>
        <p:spPr bwMode="auto">
          <a:xfrm>
            <a:off x="150589" y="754994"/>
            <a:ext cx="1976604" cy="318924"/>
          </a:xfrm>
          <a:prstGeom prst="rect">
            <a:avLst/>
          </a:prstGeom>
          <a:solidFill>
            <a:srgbClr val="9999FF"/>
          </a:solidFill>
          <a:ln>
            <a:noFill/>
          </a:ln>
          <a:effectLst>
            <a:outerShdw dist="107763" dir="2700000" algn="ctr" rotWithShape="0">
              <a:schemeClr val="bg1">
                <a:lumMod val="50000"/>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lIns="108000" tIns="36000" rIns="108000" bIns="3600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600" b="1" dirty="0" smtClean="0">
                <a:solidFill>
                  <a:schemeClr val="bg1"/>
                </a:solidFill>
              </a:rPr>
              <a:t>パスワード変更画面</a:t>
            </a:r>
            <a:endParaRPr lang="ja-JP" altLang="en-US" sz="1600" b="1" dirty="0">
              <a:solidFill>
                <a:schemeClr val="bg1"/>
              </a:solidFill>
            </a:endParaRPr>
          </a:p>
        </p:txBody>
      </p:sp>
      <p:sp>
        <p:nvSpPr>
          <p:cNvPr id="8" name="Text Box 15"/>
          <p:cNvSpPr txBox="1">
            <a:spLocks noChangeArrowheads="1"/>
          </p:cNvSpPr>
          <p:nvPr/>
        </p:nvSpPr>
        <p:spPr bwMode="auto">
          <a:xfrm>
            <a:off x="2581338" y="3214725"/>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en-US" altLang="ja-JP" sz="1400" b="1" dirty="0">
                <a:solidFill>
                  <a:srgbClr val="FFC000"/>
                </a:solidFill>
              </a:rPr>
              <a:t>①</a:t>
            </a:r>
          </a:p>
        </p:txBody>
      </p:sp>
      <p:sp>
        <p:nvSpPr>
          <p:cNvPr id="9" name="正方形/長方形 8"/>
          <p:cNvSpPr/>
          <p:nvPr/>
        </p:nvSpPr>
        <p:spPr>
          <a:xfrm>
            <a:off x="2796401" y="3271416"/>
            <a:ext cx="1446987" cy="124247"/>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フローチャート: 端子 9"/>
          <p:cNvSpPr/>
          <p:nvPr/>
        </p:nvSpPr>
        <p:spPr>
          <a:xfrm>
            <a:off x="5620923" y="5402786"/>
            <a:ext cx="401370" cy="188311"/>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Text Box 15"/>
          <p:cNvSpPr txBox="1">
            <a:spLocks noChangeArrowheads="1"/>
          </p:cNvSpPr>
          <p:nvPr/>
        </p:nvSpPr>
        <p:spPr bwMode="auto">
          <a:xfrm>
            <a:off x="2581338" y="3442285"/>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rPr>
              <a:t>②</a:t>
            </a:r>
            <a:endParaRPr lang="en-US" altLang="ja-JP" sz="1400" b="1" dirty="0">
              <a:solidFill>
                <a:srgbClr val="FFC000"/>
              </a:solidFill>
            </a:endParaRPr>
          </a:p>
        </p:txBody>
      </p:sp>
      <p:sp>
        <p:nvSpPr>
          <p:cNvPr id="12" name="正方形/長方形 11"/>
          <p:cNvSpPr/>
          <p:nvPr/>
        </p:nvSpPr>
        <p:spPr>
          <a:xfrm>
            <a:off x="2796400" y="3423816"/>
            <a:ext cx="1446987" cy="248072"/>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フローチャート: 端子 12"/>
          <p:cNvSpPr/>
          <p:nvPr/>
        </p:nvSpPr>
        <p:spPr>
          <a:xfrm>
            <a:off x="6129559" y="5404393"/>
            <a:ext cx="401370" cy="188311"/>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Text Box 15"/>
          <p:cNvSpPr txBox="1">
            <a:spLocks noChangeArrowheads="1"/>
          </p:cNvSpPr>
          <p:nvPr/>
        </p:nvSpPr>
        <p:spPr bwMode="auto">
          <a:xfrm>
            <a:off x="5486271" y="5193345"/>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rPr>
              <a:t>③</a:t>
            </a:r>
            <a:endParaRPr lang="en-US" altLang="ja-JP" sz="1400" b="1" dirty="0">
              <a:solidFill>
                <a:srgbClr val="FFC000"/>
              </a:solidFill>
            </a:endParaRPr>
          </a:p>
        </p:txBody>
      </p:sp>
      <p:sp>
        <p:nvSpPr>
          <p:cNvPr id="15" name="Text Box 15"/>
          <p:cNvSpPr txBox="1">
            <a:spLocks noChangeArrowheads="1"/>
          </p:cNvSpPr>
          <p:nvPr/>
        </p:nvSpPr>
        <p:spPr bwMode="auto">
          <a:xfrm>
            <a:off x="6039791" y="5193345"/>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rPr>
              <a:t>④</a:t>
            </a:r>
            <a:endParaRPr lang="en-US" altLang="ja-JP" sz="1400" b="1" dirty="0">
              <a:solidFill>
                <a:srgbClr val="FFC000"/>
              </a:solidFill>
            </a:endParaRPr>
          </a:p>
        </p:txBody>
      </p:sp>
    </p:spTree>
    <p:extLst>
      <p:ext uri="{BB962C8B-B14F-4D97-AF65-F5344CB8AC3E}">
        <p14:creationId xmlns:p14="http://schemas.microsoft.com/office/powerpoint/2010/main" val="596441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1" y="1262844"/>
            <a:ext cx="6897935" cy="4249316"/>
          </a:xfrm>
          <a:prstGeom prst="rect">
            <a:avLst/>
          </a:prstGeom>
        </p:spPr>
      </p:pic>
      <p:sp>
        <p:nvSpPr>
          <p:cNvPr id="5" name="Text Box 24"/>
          <p:cNvSpPr txBox="1">
            <a:spLocks noChangeArrowheads="1"/>
          </p:cNvSpPr>
          <p:nvPr/>
        </p:nvSpPr>
        <p:spPr bwMode="auto">
          <a:xfrm>
            <a:off x="6843152" y="1337209"/>
            <a:ext cx="2246066"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400" dirty="0" smtClean="0"/>
              <a:t>①</a:t>
            </a:r>
            <a:r>
              <a:rPr lang="ja-JP" altLang="en-US" sz="1400" dirty="0" smtClean="0"/>
              <a:t>お客さまＩＤを入力してください。</a:t>
            </a:r>
            <a:endParaRPr lang="en-US" altLang="ja-JP" sz="1400" dirty="0" smtClean="0"/>
          </a:p>
          <a:p>
            <a:pPr eaLnBrk="1" hangingPunct="1">
              <a:spcBef>
                <a:spcPct val="0"/>
              </a:spcBef>
              <a:buFontTx/>
              <a:buNone/>
            </a:pPr>
            <a:r>
              <a:rPr lang="ja-JP" altLang="en-US" sz="1400" dirty="0" smtClean="0"/>
              <a:t>お客さまＩＤが不明の場合は、関西電力送配電までお問い合わせください。</a:t>
            </a:r>
            <a:endParaRPr lang="en-US" altLang="ja-JP" sz="1400" dirty="0" smtClean="0"/>
          </a:p>
          <a:p>
            <a:pPr eaLnBrk="1" hangingPunct="1">
              <a:spcBef>
                <a:spcPct val="0"/>
              </a:spcBef>
              <a:buFontTx/>
              <a:buNone/>
            </a:pPr>
            <a:r>
              <a:rPr lang="ja-JP" altLang="en-US" sz="1400" dirty="0" smtClean="0"/>
              <a:t>②本サービスに登録済みのメールアドレスを入力してください。</a:t>
            </a:r>
            <a:endParaRPr lang="en-US" altLang="ja-JP" sz="1400" dirty="0" smtClean="0"/>
          </a:p>
          <a:p>
            <a:pPr eaLnBrk="1" hangingPunct="1">
              <a:spcBef>
                <a:spcPct val="0"/>
              </a:spcBef>
              <a:buFontTx/>
              <a:buNone/>
            </a:pPr>
            <a:r>
              <a:rPr lang="ja-JP" altLang="en-US" sz="1400" dirty="0" smtClean="0"/>
              <a:t>③送信を選択することで、入力頂いたメールアドレスに再発行されたパスワードが送信されます。</a:t>
            </a:r>
            <a:endParaRPr lang="en-US" altLang="ja-JP" sz="1400" dirty="0" smtClean="0"/>
          </a:p>
          <a:p>
            <a:pPr eaLnBrk="1" hangingPunct="1">
              <a:spcBef>
                <a:spcPct val="0"/>
              </a:spcBef>
              <a:buFontTx/>
              <a:buNone/>
            </a:pPr>
            <a:r>
              <a:rPr lang="en-US" altLang="ja-JP" sz="1400" dirty="0" smtClean="0"/>
              <a:t>※</a:t>
            </a:r>
            <a:r>
              <a:rPr lang="ja-JP" altLang="en-US" sz="1400" dirty="0" smtClean="0"/>
              <a:t>入力されたメールアドレスが登録済みでない場合は、パスワードは再発行されません。</a:t>
            </a:r>
            <a:endParaRPr lang="en-US" altLang="ja-JP" sz="1400" dirty="0" smtClean="0"/>
          </a:p>
          <a:p>
            <a:pPr eaLnBrk="1" hangingPunct="1">
              <a:spcBef>
                <a:spcPct val="0"/>
              </a:spcBef>
              <a:buFontTx/>
              <a:buNone/>
            </a:pPr>
            <a:r>
              <a:rPr lang="en-US" altLang="ja-JP" sz="1400" dirty="0" smtClean="0"/>
              <a:t>※</a:t>
            </a:r>
            <a:r>
              <a:rPr lang="ja-JP" altLang="en-US" sz="1400" dirty="0" smtClean="0"/>
              <a:t>配信先をＦＡＸのみとされているお客さまは本画面でのパスワード再発行は出来ませんので、関西電力送配電までお問い合わせください。</a:t>
            </a:r>
            <a:endParaRPr lang="en-US" altLang="ja-JP" sz="1400" dirty="0" smtClean="0"/>
          </a:p>
        </p:txBody>
      </p:sp>
      <p:sp>
        <p:nvSpPr>
          <p:cNvPr id="6" name="Rectangle 3"/>
          <p:cNvSpPr>
            <a:spLocks noChangeArrowheads="1"/>
          </p:cNvSpPr>
          <p:nvPr/>
        </p:nvSpPr>
        <p:spPr bwMode="auto">
          <a:xfrm>
            <a:off x="451319" y="247560"/>
            <a:ext cx="7174523" cy="281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215" dirty="0" smtClean="0">
                <a:solidFill>
                  <a:srgbClr val="3399FF"/>
                </a:solidFill>
              </a:rPr>
              <a:t>パスワード再発行画面</a:t>
            </a:r>
            <a:endParaRPr lang="ja-JP" altLang="en-US" sz="2215" dirty="0">
              <a:solidFill>
                <a:srgbClr val="3399FF"/>
              </a:solidFill>
            </a:endParaRPr>
          </a:p>
        </p:txBody>
      </p:sp>
      <p:sp>
        <p:nvSpPr>
          <p:cNvPr id="7" name="Text Box 7"/>
          <p:cNvSpPr txBox="1">
            <a:spLocks noChangeArrowheads="1"/>
          </p:cNvSpPr>
          <p:nvPr/>
        </p:nvSpPr>
        <p:spPr bwMode="auto">
          <a:xfrm>
            <a:off x="150589" y="754994"/>
            <a:ext cx="2183391" cy="318924"/>
          </a:xfrm>
          <a:prstGeom prst="rect">
            <a:avLst/>
          </a:prstGeom>
          <a:solidFill>
            <a:srgbClr val="9999FF"/>
          </a:solidFill>
          <a:ln>
            <a:noFill/>
          </a:ln>
          <a:effectLst>
            <a:outerShdw dist="107763" dir="2700000" algn="ctr" rotWithShape="0">
              <a:schemeClr val="bg1">
                <a:lumMod val="50000"/>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lIns="108000" tIns="36000" rIns="108000" bIns="3600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600" b="1" dirty="0" smtClean="0">
                <a:solidFill>
                  <a:schemeClr val="bg1"/>
                </a:solidFill>
              </a:rPr>
              <a:t>パスワード再発行画面</a:t>
            </a:r>
            <a:endParaRPr lang="ja-JP" altLang="en-US" sz="1600" b="1" dirty="0">
              <a:solidFill>
                <a:schemeClr val="bg1"/>
              </a:solidFill>
            </a:endParaRPr>
          </a:p>
        </p:txBody>
      </p:sp>
      <p:sp>
        <p:nvSpPr>
          <p:cNvPr id="8" name="Text Box 15"/>
          <p:cNvSpPr txBox="1">
            <a:spLocks noChangeArrowheads="1"/>
          </p:cNvSpPr>
          <p:nvPr/>
        </p:nvSpPr>
        <p:spPr bwMode="auto">
          <a:xfrm>
            <a:off x="3614718" y="3175033"/>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en-US" altLang="ja-JP" sz="1400" b="1" dirty="0">
                <a:solidFill>
                  <a:srgbClr val="FFC000"/>
                </a:solidFill>
              </a:rPr>
              <a:t>①</a:t>
            </a:r>
          </a:p>
        </p:txBody>
      </p:sp>
      <p:sp>
        <p:nvSpPr>
          <p:cNvPr id="9" name="正方形/長方形 8"/>
          <p:cNvSpPr/>
          <p:nvPr/>
        </p:nvSpPr>
        <p:spPr>
          <a:xfrm>
            <a:off x="2367777" y="3238077"/>
            <a:ext cx="1213624" cy="124247"/>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フローチャート: 端子 9"/>
          <p:cNvSpPr/>
          <p:nvPr/>
        </p:nvSpPr>
        <p:spPr>
          <a:xfrm>
            <a:off x="5620923" y="5312295"/>
            <a:ext cx="401370" cy="188311"/>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Text Box 15"/>
          <p:cNvSpPr txBox="1">
            <a:spLocks noChangeArrowheads="1"/>
          </p:cNvSpPr>
          <p:nvPr/>
        </p:nvSpPr>
        <p:spPr bwMode="auto">
          <a:xfrm>
            <a:off x="5489465" y="5110110"/>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rPr>
              <a:t>③</a:t>
            </a:r>
            <a:endParaRPr lang="en-US" altLang="ja-JP" sz="1400" b="1" dirty="0">
              <a:solidFill>
                <a:srgbClr val="FFC000"/>
              </a:solidFill>
            </a:endParaRPr>
          </a:p>
        </p:txBody>
      </p:sp>
      <p:sp>
        <p:nvSpPr>
          <p:cNvPr id="12" name="正方形/長方形 11"/>
          <p:cNvSpPr/>
          <p:nvPr/>
        </p:nvSpPr>
        <p:spPr>
          <a:xfrm>
            <a:off x="2367777" y="3390477"/>
            <a:ext cx="1770836" cy="124247"/>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Text Box 15"/>
          <p:cNvSpPr txBox="1">
            <a:spLocks noChangeArrowheads="1"/>
          </p:cNvSpPr>
          <p:nvPr/>
        </p:nvSpPr>
        <p:spPr bwMode="auto">
          <a:xfrm>
            <a:off x="4171930" y="3344878"/>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rPr>
              <a:t>②</a:t>
            </a:r>
            <a:endParaRPr lang="en-US" altLang="ja-JP" sz="1400" b="1" dirty="0">
              <a:solidFill>
                <a:srgbClr val="FFC000"/>
              </a:solidFill>
            </a:endParaRPr>
          </a:p>
        </p:txBody>
      </p:sp>
      <p:sp>
        <p:nvSpPr>
          <p:cNvPr id="14" name="フローチャート: 端子 13"/>
          <p:cNvSpPr/>
          <p:nvPr/>
        </p:nvSpPr>
        <p:spPr>
          <a:xfrm>
            <a:off x="6125749" y="5316430"/>
            <a:ext cx="401370" cy="188311"/>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Text Box 15"/>
          <p:cNvSpPr txBox="1">
            <a:spLocks noChangeArrowheads="1"/>
          </p:cNvSpPr>
          <p:nvPr/>
        </p:nvSpPr>
        <p:spPr bwMode="auto">
          <a:xfrm>
            <a:off x="6035981" y="5110110"/>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rPr>
              <a:t>④</a:t>
            </a:r>
            <a:endParaRPr lang="en-US" altLang="ja-JP" sz="1400" b="1" dirty="0">
              <a:solidFill>
                <a:srgbClr val="FFC000"/>
              </a:solidFill>
            </a:endParaRPr>
          </a:p>
        </p:txBody>
      </p:sp>
    </p:spTree>
    <p:extLst>
      <p:ext uri="{BB962C8B-B14F-4D97-AF65-F5344CB8AC3E}">
        <p14:creationId xmlns:p14="http://schemas.microsoft.com/office/powerpoint/2010/main" val="2691703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685800" y="2133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60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4800" b="1" dirty="0" smtClean="0">
                <a:solidFill>
                  <a:srgbClr val="000000"/>
                </a:solidFill>
                <a:effectLst>
                  <a:outerShdw blurRad="38100" dist="38100" dir="2700000" algn="tl">
                    <a:srgbClr val="C0C0C0"/>
                  </a:outerShdw>
                </a:effectLst>
                <a:latin typeface="Times New Roman"/>
                <a:ea typeface="ＭＳ Ｐゴシック"/>
              </a:rPr>
              <a:t>エリアメール配信</a:t>
            </a:r>
            <a:r>
              <a:rPr kumimoji="1" lang="ja-JP" altLang="en-US" sz="4800" b="1" i="0" u="none" strike="noStrike" kern="1200" cap="none" spc="0" normalizeH="0" baseline="0" noProof="0" dirty="0" smtClean="0">
                <a:ln>
                  <a:noFill/>
                </a:ln>
                <a:solidFill>
                  <a:srgbClr val="000000"/>
                </a:solidFill>
                <a:effectLst>
                  <a:outerShdw blurRad="38100" dist="38100" dir="2700000" algn="tl">
                    <a:srgbClr val="C0C0C0"/>
                  </a:outerShdw>
                </a:effectLst>
                <a:uLnTx/>
                <a:uFillTx/>
                <a:latin typeface="Times New Roman"/>
                <a:ea typeface="ＭＳ Ｐゴシック"/>
                <a:cs typeface="+mj-cs"/>
              </a:rPr>
              <a:t>サービス</a:t>
            </a:r>
            <a:br>
              <a:rPr kumimoji="1" lang="ja-JP" altLang="en-US" sz="4800" b="1" i="0" u="none" strike="noStrike" kern="1200" cap="none" spc="0" normalizeH="0" baseline="0" noProof="0" dirty="0" smtClean="0">
                <a:ln>
                  <a:noFill/>
                </a:ln>
                <a:solidFill>
                  <a:srgbClr val="000000"/>
                </a:solidFill>
                <a:effectLst>
                  <a:outerShdw blurRad="38100" dist="38100" dir="2700000" algn="tl">
                    <a:srgbClr val="C0C0C0"/>
                  </a:outerShdw>
                </a:effectLst>
                <a:uLnTx/>
                <a:uFillTx/>
                <a:latin typeface="Times New Roman"/>
                <a:ea typeface="ＭＳ Ｐゴシック"/>
                <a:cs typeface="+mj-cs"/>
              </a:rPr>
            </a:br>
            <a:r>
              <a:rPr kumimoji="1" lang="ja-JP" altLang="en-US" sz="4800" b="1" i="0" u="none" strike="noStrike" kern="1200" cap="none" spc="0" normalizeH="0" baseline="0" noProof="0" dirty="0" smtClean="0">
                <a:ln>
                  <a:noFill/>
                </a:ln>
                <a:solidFill>
                  <a:srgbClr val="000000"/>
                </a:solidFill>
                <a:effectLst>
                  <a:outerShdw blurRad="38100" dist="38100" dir="2700000" algn="tl">
                    <a:srgbClr val="C0C0C0"/>
                  </a:outerShdw>
                </a:effectLst>
                <a:uLnTx/>
                <a:uFillTx/>
                <a:latin typeface="Times New Roman"/>
                <a:ea typeface="ＭＳ Ｐゴシック"/>
                <a:cs typeface="+mj-cs"/>
              </a:rPr>
              <a:t>について</a:t>
            </a:r>
          </a:p>
        </p:txBody>
      </p:sp>
    </p:spTree>
    <p:extLst>
      <p:ext uri="{BB962C8B-B14F-4D97-AF65-F5344CB8AC3E}">
        <p14:creationId xmlns:p14="http://schemas.microsoft.com/office/powerpoint/2010/main" val="37920841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Rectangle 13"/>
          <p:cNvSpPr>
            <a:spLocks noGrp="1" noChangeArrowheads="1"/>
          </p:cNvSpPr>
          <p:nvPr>
            <p:ph type="title"/>
          </p:nvPr>
        </p:nvSpPr>
        <p:spPr>
          <a:xfrm>
            <a:off x="456888" y="228803"/>
            <a:ext cx="7772400" cy="304800"/>
          </a:xfrm>
        </p:spPr>
        <p:txBody>
          <a:bodyPr>
            <a:normAutofit fontScale="90000"/>
          </a:bodyPr>
          <a:lstStyle/>
          <a:p>
            <a:pPr algn="l" eaLnBrk="1" hangingPunct="1"/>
            <a:r>
              <a:rPr lang="ja-JP" altLang="en-US" sz="2400" b="1" dirty="0" smtClean="0">
                <a:solidFill>
                  <a:srgbClr val="3399FF"/>
                </a:solidFill>
              </a:rPr>
              <a:t>停電情報提供サービスの説明</a:t>
            </a:r>
          </a:p>
        </p:txBody>
      </p:sp>
      <p:sp>
        <p:nvSpPr>
          <p:cNvPr id="172" name="Rectangle 2"/>
          <p:cNvSpPr>
            <a:spLocks noChangeArrowheads="1"/>
          </p:cNvSpPr>
          <p:nvPr/>
        </p:nvSpPr>
        <p:spPr bwMode="auto">
          <a:xfrm>
            <a:off x="88900" y="836613"/>
            <a:ext cx="8964613" cy="4897437"/>
          </a:xfrm>
          <a:prstGeom prst="rect">
            <a:avLst/>
          </a:prstGeom>
          <a:solidFill>
            <a:schemeClr val="bg1"/>
          </a:solidFill>
          <a:ln w="28575">
            <a:solidFill>
              <a:srgbClr val="3399FF"/>
            </a:solidFill>
            <a:miter lim="800000"/>
            <a:headEnd/>
            <a:tailEnd/>
          </a:ln>
          <a:effec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grpSp>
        <p:nvGrpSpPr>
          <p:cNvPr id="173" name="Group 3"/>
          <p:cNvGrpSpPr>
            <a:grpSpLocks/>
          </p:cNvGrpSpPr>
          <p:nvPr/>
        </p:nvGrpSpPr>
        <p:grpSpPr bwMode="auto">
          <a:xfrm>
            <a:off x="323850" y="3789363"/>
            <a:ext cx="1800225" cy="1223962"/>
            <a:chOff x="202" y="1248"/>
            <a:chExt cx="2054" cy="1008"/>
          </a:xfrm>
          <a:effectLst/>
        </p:grpSpPr>
        <p:grpSp>
          <p:nvGrpSpPr>
            <p:cNvPr id="174" name="Group 4"/>
            <p:cNvGrpSpPr>
              <a:grpSpLocks/>
            </p:cNvGrpSpPr>
            <p:nvPr/>
          </p:nvGrpSpPr>
          <p:grpSpPr bwMode="auto">
            <a:xfrm>
              <a:off x="202" y="1248"/>
              <a:ext cx="2054" cy="594"/>
              <a:chOff x="2369" y="176"/>
              <a:chExt cx="4081" cy="1524"/>
            </a:xfrm>
          </p:grpSpPr>
          <p:pic>
            <p:nvPicPr>
              <p:cNvPr id="347" name="Picture 5" descr="J020-0042"/>
              <p:cNvPicPr>
                <a:picLocks noChangeAspect="1" noChangeArrowheads="1"/>
              </p:cNvPicPr>
              <p:nvPr/>
            </p:nvPicPr>
            <p:blipFill>
              <a:blip r:embed="rId2" cstate="print">
                <a:lum bright="22000" contrast="-20000"/>
                <a:extLst>
                  <a:ext uri="{28A0092B-C50C-407E-A947-70E740481C1C}">
                    <a14:useLocalDpi xmlns:a14="http://schemas.microsoft.com/office/drawing/2010/main" val="0"/>
                  </a:ext>
                </a:extLst>
              </a:blip>
              <a:srcRect/>
              <a:stretch>
                <a:fillRect/>
              </a:stretch>
            </p:blipFill>
            <p:spPr bwMode="auto">
              <a:xfrm>
                <a:off x="3408" y="192"/>
                <a:ext cx="2002" cy="1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 name="Picture 6" descr="J020-0041"/>
              <p:cNvPicPr>
                <a:picLocks noChangeAspect="1" noChangeArrowheads="1"/>
              </p:cNvPicPr>
              <p:nvPr/>
            </p:nvPicPr>
            <p:blipFill>
              <a:blip r:embed="rId3" cstate="print">
                <a:lum bright="22000" contrast="-20000"/>
                <a:extLst>
                  <a:ext uri="{28A0092B-C50C-407E-A947-70E740481C1C}">
                    <a14:useLocalDpi xmlns:a14="http://schemas.microsoft.com/office/drawing/2010/main" val="0"/>
                  </a:ext>
                </a:extLst>
              </a:blip>
              <a:srcRect/>
              <a:stretch>
                <a:fillRect/>
              </a:stretch>
            </p:blipFill>
            <p:spPr bwMode="auto">
              <a:xfrm>
                <a:off x="2369" y="176"/>
                <a:ext cx="1060" cy="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 name="Picture 7" descr="J020-0043"/>
              <p:cNvPicPr>
                <a:picLocks noChangeAspect="1" noChangeArrowheads="1"/>
              </p:cNvPicPr>
              <p:nvPr/>
            </p:nvPicPr>
            <p:blipFill>
              <a:blip r:embed="rId4" cstate="print">
                <a:lum bright="22000" contrast="-20000"/>
                <a:extLst>
                  <a:ext uri="{28A0092B-C50C-407E-A947-70E740481C1C}">
                    <a14:useLocalDpi xmlns:a14="http://schemas.microsoft.com/office/drawing/2010/main" val="0"/>
                  </a:ext>
                </a:extLst>
              </a:blip>
              <a:srcRect/>
              <a:stretch>
                <a:fillRect/>
              </a:stretch>
            </p:blipFill>
            <p:spPr bwMode="auto">
              <a:xfrm>
                <a:off x="5404" y="192"/>
                <a:ext cx="1046" cy="1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5" name="Group 8"/>
            <p:cNvGrpSpPr>
              <a:grpSpLocks/>
            </p:cNvGrpSpPr>
            <p:nvPr/>
          </p:nvGrpSpPr>
          <p:grpSpPr bwMode="auto">
            <a:xfrm>
              <a:off x="652" y="1762"/>
              <a:ext cx="1124" cy="494"/>
              <a:chOff x="2344" y="1570"/>
              <a:chExt cx="1124" cy="494"/>
            </a:xfrm>
          </p:grpSpPr>
          <p:pic>
            <p:nvPicPr>
              <p:cNvPr id="342" name="Picture 9" descr="J021-0010"/>
              <p:cNvPicPr>
                <a:picLocks noChangeAspect="1" noChangeArrowheads="1"/>
              </p:cNvPicPr>
              <p:nvPr/>
            </p:nvPicPr>
            <p:blipFill>
              <a:blip r:embed="rId5" cstate="print">
                <a:lum bright="22000" contrast="-20000"/>
                <a:extLst>
                  <a:ext uri="{28A0092B-C50C-407E-A947-70E740481C1C}">
                    <a14:useLocalDpi xmlns:a14="http://schemas.microsoft.com/office/drawing/2010/main" val="0"/>
                  </a:ext>
                </a:extLst>
              </a:blip>
              <a:srcRect/>
              <a:stretch>
                <a:fillRect/>
              </a:stretch>
            </p:blipFill>
            <p:spPr bwMode="auto">
              <a:xfrm>
                <a:off x="2344" y="1570"/>
                <a:ext cx="596"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6" name="Picture 10" descr="J021-0010"/>
              <p:cNvPicPr>
                <a:picLocks noChangeAspect="1" noChangeArrowheads="1"/>
              </p:cNvPicPr>
              <p:nvPr/>
            </p:nvPicPr>
            <p:blipFill>
              <a:blip r:embed="rId5" cstate="print">
                <a:lum bright="22000" contrast="-20000"/>
                <a:extLst>
                  <a:ext uri="{28A0092B-C50C-407E-A947-70E740481C1C}">
                    <a14:useLocalDpi xmlns:a14="http://schemas.microsoft.com/office/drawing/2010/main" val="0"/>
                  </a:ext>
                </a:extLst>
              </a:blip>
              <a:srcRect/>
              <a:stretch>
                <a:fillRect/>
              </a:stretch>
            </p:blipFill>
            <p:spPr bwMode="auto">
              <a:xfrm>
                <a:off x="2872" y="1570"/>
                <a:ext cx="596"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50" name="Text Box 11"/>
          <p:cNvSpPr txBox="1">
            <a:spLocks noChangeArrowheads="1"/>
          </p:cNvSpPr>
          <p:nvPr/>
        </p:nvSpPr>
        <p:spPr bwMode="auto">
          <a:xfrm>
            <a:off x="1690688" y="4757738"/>
            <a:ext cx="1646285" cy="624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eaLnBrk="1" hangingPunct="1">
              <a:lnSpc>
                <a:spcPct val="80000"/>
              </a:lnSpc>
              <a:defRPr/>
            </a:pPr>
            <a:r>
              <a:rPr lang="en-US" altLang="ja-JP" sz="1400" b="1">
                <a:solidFill>
                  <a:srgbClr val="FF0066"/>
                </a:solidFill>
                <a:latin typeface="MS UI Gothic" panose="020B0600070205080204" pitchFamily="50" charset="-128"/>
                <a:ea typeface="MS UI Gothic" panose="020B0600070205080204" pitchFamily="50" charset="-128"/>
              </a:rPr>
              <a:t>◆</a:t>
            </a:r>
            <a:r>
              <a:rPr lang="ja-JP" altLang="en-US" sz="1400" b="1">
                <a:solidFill>
                  <a:srgbClr val="FF0066"/>
                </a:solidFill>
                <a:latin typeface="MS UI Gothic" panose="020B0600070205080204" pitchFamily="50" charset="-128"/>
                <a:ea typeface="MS UI Gothic" panose="020B0600070205080204" pitchFamily="50" charset="-128"/>
              </a:rPr>
              <a:t>配信情報自動作成</a:t>
            </a:r>
          </a:p>
          <a:p>
            <a:pPr eaLnBrk="1" hangingPunct="1">
              <a:lnSpc>
                <a:spcPct val="110000"/>
              </a:lnSpc>
              <a:defRPr/>
            </a:pPr>
            <a:r>
              <a:rPr lang="ja-JP" altLang="en-US" sz="1400" b="1">
                <a:solidFill>
                  <a:srgbClr val="FF0066"/>
                </a:solidFill>
                <a:latin typeface="MS UI Gothic" panose="020B0600070205080204" pitchFamily="50" charset="-128"/>
                <a:ea typeface="MS UI Gothic" panose="020B0600070205080204" pitchFamily="50" charset="-128"/>
              </a:rPr>
              <a:t>　・停電情報</a:t>
            </a:r>
          </a:p>
          <a:p>
            <a:pPr eaLnBrk="1" hangingPunct="1">
              <a:defRPr/>
            </a:pPr>
            <a:r>
              <a:rPr lang="ja-JP" altLang="en-US" sz="1400" b="1">
                <a:solidFill>
                  <a:srgbClr val="FF0066"/>
                </a:solidFill>
                <a:latin typeface="MS UI Gothic" panose="020B0600070205080204" pitchFamily="50" charset="-128"/>
                <a:ea typeface="MS UI Gothic" panose="020B0600070205080204" pitchFamily="50" charset="-128"/>
              </a:rPr>
              <a:t>　・瞬時電圧低下情報</a:t>
            </a:r>
          </a:p>
        </p:txBody>
      </p:sp>
      <p:sp>
        <p:nvSpPr>
          <p:cNvPr id="351" name="AutoShape 12"/>
          <p:cNvSpPr>
            <a:spLocks noChangeArrowheads="1"/>
          </p:cNvSpPr>
          <p:nvPr/>
        </p:nvSpPr>
        <p:spPr bwMode="auto">
          <a:xfrm>
            <a:off x="250825" y="3429000"/>
            <a:ext cx="3168650" cy="2087563"/>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352" name="AutoShape 14"/>
          <p:cNvSpPr>
            <a:spLocks noChangeArrowheads="1"/>
          </p:cNvSpPr>
          <p:nvPr/>
        </p:nvSpPr>
        <p:spPr bwMode="auto">
          <a:xfrm>
            <a:off x="247650" y="692150"/>
            <a:ext cx="3100388" cy="344293"/>
          </a:xfrm>
          <a:prstGeom prst="roundRect">
            <a:avLst>
              <a:gd name="adj" fmla="val 16407"/>
            </a:avLst>
          </a:prstGeom>
          <a:solidFill>
            <a:srgbClr val="9999FF"/>
          </a:solidFill>
          <a:ln>
            <a:noFill/>
          </a:ln>
          <a:effectLst/>
          <a:extLst>
            <a:ext uri="{91240B29-F687-4F45-9708-019B960494DF}">
              <a14:hiddenLine xmlns:a14="http://schemas.microsoft.com/office/drawing/2010/main" w="38100" algn="ctr">
                <a:solidFill>
                  <a:schemeClr val="tx1"/>
                </a:solidFill>
                <a:round/>
                <a:headEnd/>
                <a:tailEnd/>
              </a14:hiddenLine>
            </a:ext>
          </a:extLst>
        </p:spPr>
        <p:txBody>
          <a:bodyPr>
            <a:spAutoFit/>
          </a:bodyPr>
          <a:lstStyle/>
          <a:p>
            <a:pPr algn="ctr" eaLnBrk="1" hangingPunct="1">
              <a:lnSpc>
                <a:spcPct val="80000"/>
              </a:lnSpc>
              <a:defRPr/>
            </a:pPr>
            <a:r>
              <a:rPr lang="ja-JP" altLang="en-US" sz="1800" b="1" dirty="0">
                <a:solidFill>
                  <a:schemeClr val="bg1"/>
                </a:solidFill>
              </a:rPr>
              <a:t>停電情報配信イメージ</a:t>
            </a:r>
          </a:p>
        </p:txBody>
      </p:sp>
      <p:grpSp>
        <p:nvGrpSpPr>
          <p:cNvPr id="353" name="Group 15"/>
          <p:cNvGrpSpPr>
            <a:grpSpLocks/>
          </p:cNvGrpSpPr>
          <p:nvPr/>
        </p:nvGrpSpPr>
        <p:grpSpPr bwMode="auto">
          <a:xfrm>
            <a:off x="539750" y="1125538"/>
            <a:ext cx="2087563" cy="2052637"/>
            <a:chOff x="3742" y="618"/>
            <a:chExt cx="1906" cy="2176"/>
          </a:xfrm>
          <a:effectLst/>
        </p:grpSpPr>
        <p:sp>
          <p:nvSpPr>
            <p:cNvPr id="354" name="Oval 16"/>
            <p:cNvSpPr>
              <a:spLocks noChangeArrowheads="1"/>
            </p:cNvSpPr>
            <p:nvPr/>
          </p:nvSpPr>
          <p:spPr bwMode="auto">
            <a:xfrm flipV="1">
              <a:off x="3742" y="1932"/>
              <a:ext cx="1906" cy="862"/>
            </a:xfrm>
            <a:prstGeom prst="ellipse">
              <a:avLst/>
            </a:prstGeom>
            <a:gradFill rotWithShape="1">
              <a:gsLst>
                <a:gs pos="0">
                  <a:srgbClr val="C7C7C7"/>
                </a:gs>
                <a:gs pos="100000">
                  <a:srgbClr val="FDFDFD">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355" name="Oval 17"/>
            <p:cNvSpPr>
              <a:spLocks noChangeArrowheads="1"/>
            </p:cNvSpPr>
            <p:nvPr/>
          </p:nvSpPr>
          <p:spPr bwMode="auto">
            <a:xfrm>
              <a:off x="3789" y="618"/>
              <a:ext cx="1814" cy="1813"/>
            </a:xfrm>
            <a:prstGeom prst="ellipse">
              <a:avLst/>
            </a:prstGeom>
            <a:gradFill rotWithShape="1">
              <a:gsLst>
                <a:gs pos="0">
                  <a:srgbClr val="789AA2">
                    <a:alpha val="60001"/>
                  </a:srgbClr>
                </a:gs>
                <a:gs pos="100000">
                  <a:srgbClr val="BDF2FF">
                    <a:alpha val="39998"/>
                  </a:srgbClr>
                </a:gs>
              </a:gsLst>
              <a:lin ang="5400000" scaled="1"/>
            </a:gradFill>
            <a:ln>
              <a:noFill/>
            </a:ln>
            <a:effectLst/>
            <a:extLst>
              <a:ext uri="{91240B29-F687-4F45-9708-019B960494DF}">
                <a14:hiddenLine xmlns:a14="http://schemas.microsoft.com/office/drawing/2010/main" w="9525" algn="ctr">
                  <a:solidFill>
                    <a:srgbClr val="CC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356" name="Oval 18"/>
            <p:cNvSpPr>
              <a:spLocks noChangeArrowheads="1"/>
            </p:cNvSpPr>
            <p:nvPr/>
          </p:nvSpPr>
          <p:spPr bwMode="auto">
            <a:xfrm>
              <a:off x="4150" y="647"/>
              <a:ext cx="1092" cy="651"/>
            </a:xfrm>
            <a:prstGeom prst="ellipse">
              <a:avLst/>
            </a:prstGeom>
            <a:gradFill rotWithShape="1">
              <a:gsLst>
                <a:gs pos="0">
                  <a:srgbClr val="EFFCFF"/>
                </a:gs>
                <a:gs pos="100000">
                  <a:srgbClr val="787E80">
                    <a:alpha val="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grpSp>
          <p:nvGrpSpPr>
            <p:cNvPr id="357" name="Group 19"/>
            <p:cNvGrpSpPr>
              <a:grpSpLocks/>
            </p:cNvGrpSpPr>
            <p:nvPr/>
          </p:nvGrpSpPr>
          <p:grpSpPr bwMode="auto">
            <a:xfrm>
              <a:off x="4105" y="708"/>
              <a:ext cx="1200" cy="418"/>
              <a:chOff x="4150" y="618"/>
              <a:chExt cx="1519" cy="529"/>
            </a:xfrm>
          </p:grpSpPr>
          <p:pic>
            <p:nvPicPr>
              <p:cNvPr id="461" name="Picture 20" descr="J011-00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58" y="618"/>
                <a:ext cx="635"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2" name="Picture 21" descr="J010-00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50" y="663"/>
                <a:ext cx="726" cy="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3" name="Picture 22" descr="MCj0226834000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12" y="799"/>
                <a:ext cx="657"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58" name="Picture 23" descr="J010-004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84" y="1428"/>
              <a:ext cx="27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9" name="Picture 24" descr="鉄塔_0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48" y="1109"/>
              <a:ext cx="159"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0" name="Picture 25" descr="鉄塔_0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66" y="1162"/>
              <a:ext cx="239"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1" name="Picture 26" descr="鉄塔_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78" y="1207"/>
              <a:ext cx="372"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2" name="WordArt 27"/>
            <p:cNvSpPr>
              <a:spLocks noChangeArrowheads="1" noChangeShapeType="1" noTextEdit="1"/>
            </p:cNvSpPr>
            <p:nvPr/>
          </p:nvSpPr>
          <p:spPr bwMode="auto">
            <a:xfrm>
              <a:off x="3866" y="1304"/>
              <a:ext cx="1645" cy="31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1559604"/>
                </a:avLst>
              </a:prstTxWarp>
            </a:bodyPr>
            <a:lstStyle/>
            <a:p>
              <a:pPr algn="ctr"/>
              <a:r>
                <a:rPr lang="ja-JP" altLang="en-US" sz="3600" kern="10">
                  <a:gradFill rotWithShape="1">
                    <a:gsLst>
                      <a:gs pos="0">
                        <a:srgbClr val="0000FF">
                          <a:alpha val="92000"/>
                        </a:srgbClr>
                      </a:gs>
                      <a:gs pos="100000">
                        <a:srgbClr val="CCCCFF"/>
                      </a:gs>
                    </a:gsLst>
                    <a:lin ang="5400000" scaled="1"/>
                  </a:gradFill>
                  <a:latin typeface="ＭＳ Ｐゴシック" panose="020B0600070205080204" pitchFamily="50" charset="-128"/>
                </a:rPr>
                <a:t>電力系統</a:t>
              </a:r>
            </a:p>
          </p:txBody>
        </p:sp>
        <p:pic>
          <p:nvPicPr>
            <p:cNvPr id="363" name="Picture 28" descr="J010-004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95" y="1525"/>
              <a:ext cx="545"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4" name="Group 29"/>
            <p:cNvGrpSpPr>
              <a:grpSpLocks/>
            </p:cNvGrpSpPr>
            <p:nvPr/>
          </p:nvGrpSpPr>
          <p:grpSpPr bwMode="auto">
            <a:xfrm>
              <a:off x="4649" y="1661"/>
              <a:ext cx="861" cy="727"/>
              <a:chOff x="68" y="391"/>
              <a:chExt cx="4189" cy="3493"/>
            </a:xfrm>
          </p:grpSpPr>
          <p:grpSp>
            <p:nvGrpSpPr>
              <p:cNvPr id="365" name="Group 30"/>
              <p:cNvGrpSpPr>
                <a:grpSpLocks/>
              </p:cNvGrpSpPr>
              <p:nvPr/>
            </p:nvGrpSpPr>
            <p:grpSpPr bwMode="auto">
              <a:xfrm>
                <a:off x="4014" y="391"/>
                <a:ext cx="243" cy="680"/>
                <a:chOff x="1202" y="618"/>
                <a:chExt cx="1134" cy="3175"/>
              </a:xfrm>
            </p:grpSpPr>
            <p:sp>
              <p:nvSpPr>
                <p:cNvPr id="441" name="Line 31"/>
                <p:cNvSpPr>
                  <a:spLocks noChangeShapeType="1"/>
                </p:cNvSpPr>
                <p:nvPr/>
              </p:nvSpPr>
              <p:spPr bwMode="auto">
                <a:xfrm flipH="1">
                  <a:off x="1429" y="1117"/>
                  <a:ext cx="771" cy="363"/>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2" name="Rectangle 32"/>
                <p:cNvSpPr>
                  <a:spLocks noChangeArrowheads="1"/>
                </p:cNvSpPr>
                <p:nvPr/>
              </p:nvSpPr>
              <p:spPr bwMode="auto">
                <a:xfrm>
                  <a:off x="1338" y="618"/>
                  <a:ext cx="91" cy="3175"/>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443" name="Rectangle 33"/>
                <p:cNvSpPr>
                  <a:spLocks noChangeArrowheads="1"/>
                </p:cNvSpPr>
                <p:nvPr/>
              </p:nvSpPr>
              <p:spPr bwMode="auto">
                <a:xfrm>
                  <a:off x="1202" y="1071"/>
                  <a:ext cx="1134" cy="46"/>
                </a:xfrm>
                <a:prstGeom prst="rect">
                  <a:avLst/>
                </a:prstGeom>
                <a:gradFill rotWithShape="1">
                  <a:gsLst>
                    <a:gs pos="0">
                      <a:srgbClr val="BABABA"/>
                    </a:gs>
                    <a:gs pos="50000">
                      <a:srgbClr val="FFFFFF"/>
                    </a:gs>
                    <a:gs pos="100000">
                      <a:srgbClr val="BABABA"/>
                    </a:gs>
                  </a:gsLst>
                  <a:lin ang="540000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444" name="Freeform 34"/>
                <p:cNvSpPr>
                  <a:spLocks/>
                </p:cNvSpPr>
                <p:nvPr/>
              </p:nvSpPr>
              <p:spPr bwMode="auto">
                <a:xfrm flipH="1">
                  <a:off x="2181"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445" name="Freeform 35"/>
                <p:cNvSpPr>
                  <a:spLocks/>
                </p:cNvSpPr>
                <p:nvPr/>
              </p:nvSpPr>
              <p:spPr bwMode="auto">
                <a:xfrm flipH="1">
                  <a:off x="1837"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446" name="Freeform 36"/>
                <p:cNvSpPr>
                  <a:spLocks/>
                </p:cNvSpPr>
                <p:nvPr/>
              </p:nvSpPr>
              <p:spPr bwMode="auto">
                <a:xfrm flipH="1">
                  <a:off x="1519"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447" name="Rectangle 37"/>
                <p:cNvSpPr>
                  <a:spLocks noChangeArrowheads="1"/>
                </p:cNvSpPr>
                <p:nvPr/>
              </p:nvSpPr>
              <p:spPr bwMode="auto">
                <a:xfrm>
                  <a:off x="1202" y="2024"/>
                  <a:ext cx="1134" cy="46"/>
                </a:xfrm>
                <a:prstGeom prst="rect">
                  <a:avLst/>
                </a:prstGeom>
                <a:gradFill rotWithShape="1">
                  <a:gsLst>
                    <a:gs pos="0">
                      <a:srgbClr val="BABABA"/>
                    </a:gs>
                    <a:gs pos="50000">
                      <a:srgbClr val="FFFFFF"/>
                    </a:gs>
                    <a:gs pos="100000">
                      <a:srgbClr val="BABABA"/>
                    </a:gs>
                  </a:gsLst>
                  <a:lin ang="540000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grpSp>
              <p:nvGrpSpPr>
                <p:cNvPr id="448" name="Group 38"/>
                <p:cNvGrpSpPr>
                  <a:grpSpLocks/>
                </p:cNvGrpSpPr>
                <p:nvPr/>
              </p:nvGrpSpPr>
              <p:grpSpPr bwMode="auto">
                <a:xfrm>
                  <a:off x="1519" y="1525"/>
                  <a:ext cx="386" cy="500"/>
                  <a:chOff x="2744" y="1207"/>
                  <a:chExt cx="1051" cy="1362"/>
                </a:xfrm>
              </p:grpSpPr>
              <p:sp>
                <p:nvSpPr>
                  <p:cNvPr id="450" name="Arc 39"/>
                  <p:cNvSpPr>
                    <a:spLocks/>
                  </p:cNvSpPr>
                  <p:nvPr/>
                </p:nvSpPr>
                <p:spPr bwMode="auto">
                  <a:xfrm rot="5400000" flipH="1">
                    <a:off x="3038" y="913"/>
                    <a:ext cx="273" cy="862"/>
                  </a:xfrm>
                  <a:custGeom>
                    <a:avLst/>
                    <a:gdLst>
                      <a:gd name="T0" fmla="*/ 0 w 39032"/>
                      <a:gd name="T1" fmla="*/ 4 h 43200"/>
                      <a:gd name="T2" fmla="*/ 0 w 39032"/>
                      <a:gd name="T3" fmla="*/ 14 h 43200"/>
                      <a:gd name="T4" fmla="*/ 1 w 39032"/>
                      <a:gd name="T5" fmla="*/ 9 h 43200"/>
                      <a:gd name="T6" fmla="*/ 0 60000 65536"/>
                      <a:gd name="T7" fmla="*/ 0 60000 65536"/>
                      <a:gd name="T8" fmla="*/ 0 60000 65536"/>
                    </a:gdLst>
                    <a:ahLst/>
                    <a:cxnLst>
                      <a:cxn ang="T6">
                        <a:pos x="T0" y="T1"/>
                      </a:cxn>
                      <a:cxn ang="T7">
                        <a:pos x="T2" y="T3"/>
                      </a:cxn>
                      <a:cxn ang="T8">
                        <a:pos x="T4" y="T5"/>
                      </a:cxn>
                    </a:cxnLst>
                    <a:rect l="0" t="0" r="r" b="b"/>
                    <a:pathLst>
                      <a:path w="39032" h="43200" fill="none" extrusionOk="0">
                        <a:moveTo>
                          <a:pt x="0" y="8845"/>
                        </a:moveTo>
                        <a:cubicBezTo>
                          <a:pt x="4067" y="3285"/>
                          <a:pt x="10543" y="0"/>
                          <a:pt x="17432" y="0"/>
                        </a:cubicBezTo>
                        <a:cubicBezTo>
                          <a:pt x="29361" y="0"/>
                          <a:pt x="39032" y="9670"/>
                          <a:pt x="39032" y="21600"/>
                        </a:cubicBezTo>
                        <a:cubicBezTo>
                          <a:pt x="39032" y="33529"/>
                          <a:pt x="29361" y="43200"/>
                          <a:pt x="17432" y="43200"/>
                        </a:cubicBezTo>
                        <a:cubicBezTo>
                          <a:pt x="11016" y="43200"/>
                          <a:pt x="4933" y="40348"/>
                          <a:pt x="830" y="35417"/>
                        </a:cubicBezTo>
                      </a:path>
                      <a:path w="39032" h="43200" stroke="0" extrusionOk="0">
                        <a:moveTo>
                          <a:pt x="0" y="8845"/>
                        </a:moveTo>
                        <a:cubicBezTo>
                          <a:pt x="4067" y="3285"/>
                          <a:pt x="10543" y="0"/>
                          <a:pt x="17432" y="0"/>
                        </a:cubicBezTo>
                        <a:cubicBezTo>
                          <a:pt x="29361" y="0"/>
                          <a:pt x="39032" y="9670"/>
                          <a:pt x="39032" y="21600"/>
                        </a:cubicBezTo>
                        <a:cubicBezTo>
                          <a:pt x="39032" y="33529"/>
                          <a:pt x="29361" y="43200"/>
                          <a:pt x="17432" y="43200"/>
                        </a:cubicBezTo>
                        <a:cubicBezTo>
                          <a:pt x="11016" y="43200"/>
                          <a:pt x="4933" y="40348"/>
                          <a:pt x="830" y="35417"/>
                        </a:cubicBezTo>
                        <a:lnTo>
                          <a:pt x="17432" y="21600"/>
                        </a:lnTo>
                        <a:lnTo>
                          <a:pt x="0" y="8845"/>
                        </a:lnTo>
                        <a:close/>
                      </a:path>
                    </a:pathLst>
                  </a:custGeom>
                  <a:gradFill rotWithShape="1">
                    <a:gsLst>
                      <a:gs pos="0">
                        <a:srgbClr val="BABABA"/>
                      </a:gs>
                      <a:gs pos="50000">
                        <a:srgbClr val="FFFFFF"/>
                      </a:gs>
                      <a:gs pos="100000">
                        <a:srgbClr val="BABABA"/>
                      </a:gs>
                    </a:gsLst>
                    <a:lin ang="5400000" scaled="1"/>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451" name="Rectangle 40"/>
                  <p:cNvSpPr>
                    <a:spLocks noChangeArrowheads="1"/>
                  </p:cNvSpPr>
                  <p:nvPr/>
                </p:nvSpPr>
                <p:spPr bwMode="auto">
                  <a:xfrm>
                    <a:off x="2744" y="1344"/>
                    <a:ext cx="862" cy="1224"/>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452" name="Freeform 41"/>
                  <p:cNvSpPr>
                    <a:spLocks/>
                  </p:cNvSpPr>
                  <p:nvPr/>
                </p:nvSpPr>
                <p:spPr bwMode="auto">
                  <a:xfrm>
                    <a:off x="3606" y="1531"/>
                    <a:ext cx="189" cy="472"/>
                  </a:xfrm>
                  <a:custGeom>
                    <a:avLst/>
                    <a:gdLst>
                      <a:gd name="T0" fmla="*/ 0 w 91"/>
                      <a:gd name="T1" fmla="*/ 0 h 227"/>
                      <a:gd name="T2" fmla="*/ 199 w 91"/>
                      <a:gd name="T3" fmla="*/ 0 h 227"/>
                      <a:gd name="T4" fmla="*/ 393 w 91"/>
                      <a:gd name="T5" fmla="*/ 786 h 227"/>
                      <a:gd name="T6" fmla="*/ 0 w 91"/>
                      <a:gd name="T7" fmla="*/ 981 h 227"/>
                      <a:gd name="T8" fmla="*/ 0 w 91"/>
                      <a:gd name="T9" fmla="*/ 0 h 2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227">
                        <a:moveTo>
                          <a:pt x="0" y="0"/>
                        </a:moveTo>
                        <a:lnTo>
                          <a:pt x="46" y="0"/>
                        </a:lnTo>
                        <a:lnTo>
                          <a:pt x="91" y="182"/>
                        </a:lnTo>
                        <a:lnTo>
                          <a:pt x="0" y="227"/>
                        </a:lnTo>
                        <a:lnTo>
                          <a:pt x="0" y="0"/>
                        </a:ln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453" name="Rectangle 42"/>
                  <p:cNvSpPr>
                    <a:spLocks noChangeArrowheads="1"/>
                  </p:cNvSpPr>
                  <p:nvPr/>
                </p:nvSpPr>
                <p:spPr bwMode="auto">
                  <a:xfrm>
                    <a:off x="3334"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454" name="Rectangle 43"/>
                  <p:cNvSpPr>
                    <a:spLocks noChangeArrowheads="1"/>
                  </p:cNvSpPr>
                  <p:nvPr/>
                </p:nvSpPr>
                <p:spPr bwMode="auto">
                  <a:xfrm>
                    <a:off x="3198"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455" name="Rectangle 44"/>
                  <p:cNvSpPr>
                    <a:spLocks noChangeArrowheads="1"/>
                  </p:cNvSpPr>
                  <p:nvPr/>
                </p:nvSpPr>
                <p:spPr bwMode="auto">
                  <a:xfrm>
                    <a:off x="3061"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456" name="Rectangle 45"/>
                  <p:cNvSpPr>
                    <a:spLocks noChangeArrowheads="1"/>
                  </p:cNvSpPr>
                  <p:nvPr/>
                </p:nvSpPr>
                <p:spPr bwMode="auto">
                  <a:xfrm>
                    <a:off x="2925"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457" name="Rectangle 46"/>
                  <p:cNvSpPr>
                    <a:spLocks noChangeArrowheads="1"/>
                  </p:cNvSpPr>
                  <p:nvPr/>
                </p:nvSpPr>
                <p:spPr bwMode="auto">
                  <a:xfrm>
                    <a:off x="3470"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458" name="Rectangle 47"/>
                  <p:cNvSpPr>
                    <a:spLocks noChangeArrowheads="1"/>
                  </p:cNvSpPr>
                  <p:nvPr/>
                </p:nvSpPr>
                <p:spPr bwMode="auto">
                  <a:xfrm>
                    <a:off x="2789"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459" name="Rectangle 48"/>
                  <p:cNvSpPr>
                    <a:spLocks noChangeArrowheads="1"/>
                  </p:cNvSpPr>
                  <p:nvPr/>
                </p:nvSpPr>
                <p:spPr bwMode="auto">
                  <a:xfrm>
                    <a:off x="2744" y="2523"/>
                    <a:ext cx="862" cy="46"/>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460" name="Rectangle 49"/>
                  <p:cNvSpPr>
                    <a:spLocks noChangeArrowheads="1"/>
                  </p:cNvSpPr>
                  <p:nvPr/>
                </p:nvSpPr>
                <p:spPr bwMode="auto">
                  <a:xfrm>
                    <a:off x="2744" y="1344"/>
                    <a:ext cx="862" cy="45"/>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grpSp>
            <p:sp>
              <p:nvSpPr>
                <p:cNvPr id="449" name="Line 50"/>
                <p:cNvSpPr>
                  <a:spLocks noChangeShapeType="1"/>
                </p:cNvSpPr>
                <p:nvPr/>
              </p:nvSpPr>
              <p:spPr bwMode="auto">
                <a:xfrm flipH="1">
                  <a:off x="1429" y="2069"/>
                  <a:ext cx="771" cy="363"/>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366" name="Freeform 51"/>
              <p:cNvSpPr>
                <a:spLocks/>
              </p:cNvSpPr>
              <p:nvPr/>
            </p:nvSpPr>
            <p:spPr bwMode="auto">
              <a:xfrm>
                <a:off x="3470" y="482"/>
                <a:ext cx="771" cy="204"/>
              </a:xfrm>
              <a:custGeom>
                <a:avLst/>
                <a:gdLst>
                  <a:gd name="T0" fmla="*/ 0 w 861"/>
                  <a:gd name="T1" fmla="*/ 136 h 204"/>
                  <a:gd name="T2" fmla="*/ 399 w 861"/>
                  <a:gd name="T3" fmla="*/ 181 h 204"/>
                  <a:gd name="T4" fmla="*/ 690 w 861"/>
                  <a:gd name="T5" fmla="*/ 0 h 204"/>
                  <a:gd name="T6" fmla="*/ 0 60000 65536"/>
                  <a:gd name="T7" fmla="*/ 0 60000 65536"/>
                  <a:gd name="T8" fmla="*/ 0 60000 65536"/>
                </a:gdLst>
                <a:ahLst/>
                <a:cxnLst>
                  <a:cxn ang="T6">
                    <a:pos x="T0" y="T1"/>
                  </a:cxn>
                  <a:cxn ang="T7">
                    <a:pos x="T2" y="T3"/>
                  </a:cxn>
                  <a:cxn ang="T8">
                    <a:pos x="T4" y="T5"/>
                  </a:cxn>
                </a:cxnLst>
                <a:rect l="0" t="0" r="r" b="b"/>
                <a:pathLst>
                  <a:path w="861" h="204">
                    <a:moveTo>
                      <a:pt x="0" y="136"/>
                    </a:moveTo>
                    <a:cubicBezTo>
                      <a:pt x="177" y="170"/>
                      <a:pt x="355" y="204"/>
                      <a:pt x="498" y="181"/>
                    </a:cubicBezTo>
                    <a:cubicBezTo>
                      <a:pt x="641" y="158"/>
                      <a:pt x="751" y="79"/>
                      <a:pt x="861"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7" name="Freeform 52"/>
              <p:cNvSpPr>
                <a:spLocks/>
              </p:cNvSpPr>
              <p:nvPr/>
            </p:nvSpPr>
            <p:spPr bwMode="auto">
              <a:xfrm>
                <a:off x="3334" y="482"/>
                <a:ext cx="816" cy="204"/>
              </a:xfrm>
              <a:custGeom>
                <a:avLst/>
                <a:gdLst>
                  <a:gd name="T0" fmla="*/ 0 w 861"/>
                  <a:gd name="T1" fmla="*/ 136 h 204"/>
                  <a:gd name="T2" fmla="*/ 447 w 861"/>
                  <a:gd name="T3" fmla="*/ 181 h 204"/>
                  <a:gd name="T4" fmla="*/ 773 w 861"/>
                  <a:gd name="T5" fmla="*/ 0 h 204"/>
                  <a:gd name="T6" fmla="*/ 0 60000 65536"/>
                  <a:gd name="T7" fmla="*/ 0 60000 65536"/>
                  <a:gd name="T8" fmla="*/ 0 60000 65536"/>
                </a:gdLst>
                <a:ahLst/>
                <a:cxnLst>
                  <a:cxn ang="T6">
                    <a:pos x="T0" y="T1"/>
                  </a:cxn>
                  <a:cxn ang="T7">
                    <a:pos x="T2" y="T3"/>
                  </a:cxn>
                  <a:cxn ang="T8">
                    <a:pos x="T4" y="T5"/>
                  </a:cxn>
                </a:cxnLst>
                <a:rect l="0" t="0" r="r" b="b"/>
                <a:pathLst>
                  <a:path w="861" h="204">
                    <a:moveTo>
                      <a:pt x="0" y="136"/>
                    </a:moveTo>
                    <a:cubicBezTo>
                      <a:pt x="177" y="170"/>
                      <a:pt x="355" y="204"/>
                      <a:pt x="498" y="181"/>
                    </a:cubicBezTo>
                    <a:cubicBezTo>
                      <a:pt x="641" y="158"/>
                      <a:pt x="751" y="79"/>
                      <a:pt x="861"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8" name="Freeform 53"/>
              <p:cNvSpPr>
                <a:spLocks/>
              </p:cNvSpPr>
              <p:nvPr/>
            </p:nvSpPr>
            <p:spPr bwMode="auto">
              <a:xfrm>
                <a:off x="3198" y="482"/>
                <a:ext cx="861" cy="204"/>
              </a:xfrm>
              <a:custGeom>
                <a:avLst/>
                <a:gdLst>
                  <a:gd name="T0" fmla="*/ 0 w 861"/>
                  <a:gd name="T1" fmla="*/ 136 h 204"/>
                  <a:gd name="T2" fmla="*/ 498 w 861"/>
                  <a:gd name="T3" fmla="*/ 181 h 204"/>
                  <a:gd name="T4" fmla="*/ 861 w 861"/>
                  <a:gd name="T5" fmla="*/ 0 h 204"/>
                  <a:gd name="T6" fmla="*/ 0 60000 65536"/>
                  <a:gd name="T7" fmla="*/ 0 60000 65536"/>
                  <a:gd name="T8" fmla="*/ 0 60000 65536"/>
                </a:gdLst>
                <a:ahLst/>
                <a:cxnLst>
                  <a:cxn ang="T6">
                    <a:pos x="T0" y="T1"/>
                  </a:cxn>
                  <a:cxn ang="T7">
                    <a:pos x="T2" y="T3"/>
                  </a:cxn>
                  <a:cxn ang="T8">
                    <a:pos x="T4" y="T5"/>
                  </a:cxn>
                </a:cxnLst>
                <a:rect l="0" t="0" r="r" b="b"/>
                <a:pathLst>
                  <a:path w="861" h="204">
                    <a:moveTo>
                      <a:pt x="0" y="136"/>
                    </a:moveTo>
                    <a:cubicBezTo>
                      <a:pt x="177" y="170"/>
                      <a:pt x="355" y="204"/>
                      <a:pt x="498" y="181"/>
                    </a:cubicBezTo>
                    <a:cubicBezTo>
                      <a:pt x="641" y="158"/>
                      <a:pt x="751" y="79"/>
                      <a:pt x="861"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369" name="Group 54"/>
              <p:cNvGrpSpPr>
                <a:grpSpLocks/>
              </p:cNvGrpSpPr>
              <p:nvPr/>
            </p:nvGrpSpPr>
            <p:grpSpPr bwMode="auto">
              <a:xfrm>
                <a:off x="3061" y="482"/>
                <a:ext cx="469" cy="1315"/>
                <a:chOff x="1202" y="618"/>
                <a:chExt cx="1134" cy="3175"/>
              </a:xfrm>
            </p:grpSpPr>
            <p:sp>
              <p:nvSpPr>
                <p:cNvPr id="421" name="Line 55"/>
                <p:cNvSpPr>
                  <a:spLocks noChangeShapeType="1"/>
                </p:cNvSpPr>
                <p:nvPr/>
              </p:nvSpPr>
              <p:spPr bwMode="auto">
                <a:xfrm flipH="1">
                  <a:off x="1429" y="1117"/>
                  <a:ext cx="771" cy="363"/>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2" name="Rectangle 56"/>
                <p:cNvSpPr>
                  <a:spLocks noChangeArrowheads="1"/>
                </p:cNvSpPr>
                <p:nvPr/>
              </p:nvSpPr>
              <p:spPr bwMode="auto">
                <a:xfrm>
                  <a:off x="1338" y="618"/>
                  <a:ext cx="91" cy="3175"/>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423" name="Rectangle 57"/>
                <p:cNvSpPr>
                  <a:spLocks noChangeArrowheads="1"/>
                </p:cNvSpPr>
                <p:nvPr/>
              </p:nvSpPr>
              <p:spPr bwMode="auto">
                <a:xfrm>
                  <a:off x="1202" y="1071"/>
                  <a:ext cx="1134" cy="46"/>
                </a:xfrm>
                <a:prstGeom prst="rect">
                  <a:avLst/>
                </a:prstGeom>
                <a:gradFill rotWithShape="1">
                  <a:gsLst>
                    <a:gs pos="0">
                      <a:srgbClr val="BABABA"/>
                    </a:gs>
                    <a:gs pos="50000">
                      <a:srgbClr val="FFFFFF"/>
                    </a:gs>
                    <a:gs pos="100000">
                      <a:srgbClr val="BABABA"/>
                    </a:gs>
                  </a:gsLst>
                  <a:lin ang="540000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424" name="Freeform 58"/>
                <p:cNvSpPr>
                  <a:spLocks/>
                </p:cNvSpPr>
                <p:nvPr/>
              </p:nvSpPr>
              <p:spPr bwMode="auto">
                <a:xfrm flipH="1">
                  <a:off x="2181"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425" name="Freeform 59"/>
                <p:cNvSpPr>
                  <a:spLocks/>
                </p:cNvSpPr>
                <p:nvPr/>
              </p:nvSpPr>
              <p:spPr bwMode="auto">
                <a:xfrm flipH="1">
                  <a:off x="1837"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426" name="Freeform 60"/>
                <p:cNvSpPr>
                  <a:spLocks/>
                </p:cNvSpPr>
                <p:nvPr/>
              </p:nvSpPr>
              <p:spPr bwMode="auto">
                <a:xfrm flipH="1">
                  <a:off x="1519"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427" name="Rectangle 61"/>
                <p:cNvSpPr>
                  <a:spLocks noChangeArrowheads="1"/>
                </p:cNvSpPr>
                <p:nvPr/>
              </p:nvSpPr>
              <p:spPr bwMode="auto">
                <a:xfrm>
                  <a:off x="1202" y="2024"/>
                  <a:ext cx="1134" cy="46"/>
                </a:xfrm>
                <a:prstGeom prst="rect">
                  <a:avLst/>
                </a:prstGeom>
                <a:gradFill rotWithShape="1">
                  <a:gsLst>
                    <a:gs pos="0">
                      <a:srgbClr val="BABABA"/>
                    </a:gs>
                    <a:gs pos="50000">
                      <a:srgbClr val="FFFFFF"/>
                    </a:gs>
                    <a:gs pos="100000">
                      <a:srgbClr val="BABABA"/>
                    </a:gs>
                  </a:gsLst>
                  <a:lin ang="540000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grpSp>
              <p:nvGrpSpPr>
                <p:cNvPr id="428" name="Group 62"/>
                <p:cNvGrpSpPr>
                  <a:grpSpLocks/>
                </p:cNvGrpSpPr>
                <p:nvPr/>
              </p:nvGrpSpPr>
              <p:grpSpPr bwMode="auto">
                <a:xfrm>
                  <a:off x="1519" y="1525"/>
                  <a:ext cx="386" cy="500"/>
                  <a:chOff x="2744" y="1207"/>
                  <a:chExt cx="1051" cy="1362"/>
                </a:xfrm>
              </p:grpSpPr>
              <p:sp>
                <p:nvSpPr>
                  <p:cNvPr id="430" name="Arc 63"/>
                  <p:cNvSpPr>
                    <a:spLocks/>
                  </p:cNvSpPr>
                  <p:nvPr/>
                </p:nvSpPr>
                <p:spPr bwMode="auto">
                  <a:xfrm rot="5400000" flipH="1">
                    <a:off x="3038" y="913"/>
                    <a:ext cx="273" cy="862"/>
                  </a:xfrm>
                  <a:custGeom>
                    <a:avLst/>
                    <a:gdLst>
                      <a:gd name="T0" fmla="*/ 0 w 39032"/>
                      <a:gd name="T1" fmla="*/ 4 h 43200"/>
                      <a:gd name="T2" fmla="*/ 0 w 39032"/>
                      <a:gd name="T3" fmla="*/ 14 h 43200"/>
                      <a:gd name="T4" fmla="*/ 1 w 39032"/>
                      <a:gd name="T5" fmla="*/ 9 h 43200"/>
                      <a:gd name="T6" fmla="*/ 0 60000 65536"/>
                      <a:gd name="T7" fmla="*/ 0 60000 65536"/>
                      <a:gd name="T8" fmla="*/ 0 60000 65536"/>
                    </a:gdLst>
                    <a:ahLst/>
                    <a:cxnLst>
                      <a:cxn ang="T6">
                        <a:pos x="T0" y="T1"/>
                      </a:cxn>
                      <a:cxn ang="T7">
                        <a:pos x="T2" y="T3"/>
                      </a:cxn>
                      <a:cxn ang="T8">
                        <a:pos x="T4" y="T5"/>
                      </a:cxn>
                    </a:cxnLst>
                    <a:rect l="0" t="0" r="r" b="b"/>
                    <a:pathLst>
                      <a:path w="39032" h="43200" fill="none" extrusionOk="0">
                        <a:moveTo>
                          <a:pt x="0" y="8845"/>
                        </a:moveTo>
                        <a:cubicBezTo>
                          <a:pt x="4067" y="3285"/>
                          <a:pt x="10543" y="0"/>
                          <a:pt x="17432" y="0"/>
                        </a:cubicBezTo>
                        <a:cubicBezTo>
                          <a:pt x="29361" y="0"/>
                          <a:pt x="39032" y="9670"/>
                          <a:pt x="39032" y="21600"/>
                        </a:cubicBezTo>
                        <a:cubicBezTo>
                          <a:pt x="39032" y="33529"/>
                          <a:pt x="29361" y="43200"/>
                          <a:pt x="17432" y="43200"/>
                        </a:cubicBezTo>
                        <a:cubicBezTo>
                          <a:pt x="11016" y="43200"/>
                          <a:pt x="4933" y="40348"/>
                          <a:pt x="830" y="35417"/>
                        </a:cubicBezTo>
                      </a:path>
                      <a:path w="39032" h="43200" stroke="0" extrusionOk="0">
                        <a:moveTo>
                          <a:pt x="0" y="8845"/>
                        </a:moveTo>
                        <a:cubicBezTo>
                          <a:pt x="4067" y="3285"/>
                          <a:pt x="10543" y="0"/>
                          <a:pt x="17432" y="0"/>
                        </a:cubicBezTo>
                        <a:cubicBezTo>
                          <a:pt x="29361" y="0"/>
                          <a:pt x="39032" y="9670"/>
                          <a:pt x="39032" y="21600"/>
                        </a:cubicBezTo>
                        <a:cubicBezTo>
                          <a:pt x="39032" y="33529"/>
                          <a:pt x="29361" y="43200"/>
                          <a:pt x="17432" y="43200"/>
                        </a:cubicBezTo>
                        <a:cubicBezTo>
                          <a:pt x="11016" y="43200"/>
                          <a:pt x="4933" y="40348"/>
                          <a:pt x="830" y="35417"/>
                        </a:cubicBezTo>
                        <a:lnTo>
                          <a:pt x="17432" y="21600"/>
                        </a:lnTo>
                        <a:lnTo>
                          <a:pt x="0" y="8845"/>
                        </a:lnTo>
                        <a:close/>
                      </a:path>
                    </a:pathLst>
                  </a:custGeom>
                  <a:gradFill rotWithShape="1">
                    <a:gsLst>
                      <a:gs pos="0">
                        <a:srgbClr val="BABABA"/>
                      </a:gs>
                      <a:gs pos="50000">
                        <a:srgbClr val="FFFFFF"/>
                      </a:gs>
                      <a:gs pos="100000">
                        <a:srgbClr val="BABABA"/>
                      </a:gs>
                    </a:gsLst>
                    <a:lin ang="5400000" scaled="1"/>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431" name="Rectangle 64"/>
                  <p:cNvSpPr>
                    <a:spLocks noChangeArrowheads="1"/>
                  </p:cNvSpPr>
                  <p:nvPr/>
                </p:nvSpPr>
                <p:spPr bwMode="auto">
                  <a:xfrm>
                    <a:off x="2744" y="1344"/>
                    <a:ext cx="862" cy="1224"/>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432" name="Freeform 65"/>
                  <p:cNvSpPr>
                    <a:spLocks/>
                  </p:cNvSpPr>
                  <p:nvPr/>
                </p:nvSpPr>
                <p:spPr bwMode="auto">
                  <a:xfrm>
                    <a:off x="3606" y="1531"/>
                    <a:ext cx="189" cy="472"/>
                  </a:xfrm>
                  <a:custGeom>
                    <a:avLst/>
                    <a:gdLst>
                      <a:gd name="T0" fmla="*/ 0 w 91"/>
                      <a:gd name="T1" fmla="*/ 0 h 227"/>
                      <a:gd name="T2" fmla="*/ 199 w 91"/>
                      <a:gd name="T3" fmla="*/ 0 h 227"/>
                      <a:gd name="T4" fmla="*/ 393 w 91"/>
                      <a:gd name="T5" fmla="*/ 786 h 227"/>
                      <a:gd name="T6" fmla="*/ 0 w 91"/>
                      <a:gd name="T7" fmla="*/ 981 h 227"/>
                      <a:gd name="T8" fmla="*/ 0 w 91"/>
                      <a:gd name="T9" fmla="*/ 0 h 2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227">
                        <a:moveTo>
                          <a:pt x="0" y="0"/>
                        </a:moveTo>
                        <a:lnTo>
                          <a:pt x="46" y="0"/>
                        </a:lnTo>
                        <a:lnTo>
                          <a:pt x="91" y="182"/>
                        </a:lnTo>
                        <a:lnTo>
                          <a:pt x="0" y="227"/>
                        </a:lnTo>
                        <a:lnTo>
                          <a:pt x="0" y="0"/>
                        </a:ln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433" name="Rectangle 66"/>
                  <p:cNvSpPr>
                    <a:spLocks noChangeArrowheads="1"/>
                  </p:cNvSpPr>
                  <p:nvPr/>
                </p:nvSpPr>
                <p:spPr bwMode="auto">
                  <a:xfrm>
                    <a:off x="3334"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434" name="Rectangle 67"/>
                  <p:cNvSpPr>
                    <a:spLocks noChangeArrowheads="1"/>
                  </p:cNvSpPr>
                  <p:nvPr/>
                </p:nvSpPr>
                <p:spPr bwMode="auto">
                  <a:xfrm>
                    <a:off x="3198"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435" name="Rectangle 68"/>
                  <p:cNvSpPr>
                    <a:spLocks noChangeArrowheads="1"/>
                  </p:cNvSpPr>
                  <p:nvPr/>
                </p:nvSpPr>
                <p:spPr bwMode="auto">
                  <a:xfrm>
                    <a:off x="3061"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436" name="Rectangle 69"/>
                  <p:cNvSpPr>
                    <a:spLocks noChangeArrowheads="1"/>
                  </p:cNvSpPr>
                  <p:nvPr/>
                </p:nvSpPr>
                <p:spPr bwMode="auto">
                  <a:xfrm>
                    <a:off x="2925"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437" name="Rectangle 70"/>
                  <p:cNvSpPr>
                    <a:spLocks noChangeArrowheads="1"/>
                  </p:cNvSpPr>
                  <p:nvPr/>
                </p:nvSpPr>
                <p:spPr bwMode="auto">
                  <a:xfrm>
                    <a:off x="3470"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438" name="Rectangle 71"/>
                  <p:cNvSpPr>
                    <a:spLocks noChangeArrowheads="1"/>
                  </p:cNvSpPr>
                  <p:nvPr/>
                </p:nvSpPr>
                <p:spPr bwMode="auto">
                  <a:xfrm>
                    <a:off x="2789"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439" name="Rectangle 72"/>
                  <p:cNvSpPr>
                    <a:spLocks noChangeArrowheads="1"/>
                  </p:cNvSpPr>
                  <p:nvPr/>
                </p:nvSpPr>
                <p:spPr bwMode="auto">
                  <a:xfrm>
                    <a:off x="2744" y="2523"/>
                    <a:ext cx="862" cy="46"/>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440" name="Rectangle 73"/>
                  <p:cNvSpPr>
                    <a:spLocks noChangeArrowheads="1"/>
                  </p:cNvSpPr>
                  <p:nvPr/>
                </p:nvSpPr>
                <p:spPr bwMode="auto">
                  <a:xfrm>
                    <a:off x="2744" y="1344"/>
                    <a:ext cx="862" cy="45"/>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grpSp>
            <p:sp>
              <p:nvSpPr>
                <p:cNvPr id="429" name="Line 74"/>
                <p:cNvSpPr>
                  <a:spLocks noChangeShapeType="1"/>
                </p:cNvSpPr>
                <p:nvPr/>
              </p:nvSpPr>
              <p:spPr bwMode="auto">
                <a:xfrm flipH="1">
                  <a:off x="1429" y="2069"/>
                  <a:ext cx="771" cy="363"/>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370" name="Freeform 75"/>
              <p:cNvSpPr>
                <a:spLocks/>
              </p:cNvSpPr>
              <p:nvPr/>
            </p:nvSpPr>
            <p:spPr bwMode="auto">
              <a:xfrm>
                <a:off x="2381" y="618"/>
                <a:ext cx="953" cy="257"/>
              </a:xfrm>
              <a:custGeom>
                <a:avLst/>
                <a:gdLst>
                  <a:gd name="T0" fmla="*/ 0 w 1044"/>
                  <a:gd name="T1" fmla="*/ 181 h 257"/>
                  <a:gd name="T2" fmla="*/ 529 w 1044"/>
                  <a:gd name="T3" fmla="*/ 227 h 257"/>
                  <a:gd name="T4" fmla="*/ 870 w 1044"/>
                  <a:gd name="T5" fmla="*/ 0 h 257"/>
                  <a:gd name="T6" fmla="*/ 0 60000 65536"/>
                  <a:gd name="T7" fmla="*/ 0 60000 65536"/>
                  <a:gd name="T8" fmla="*/ 0 60000 65536"/>
                </a:gdLst>
                <a:ahLst/>
                <a:cxnLst>
                  <a:cxn ang="T6">
                    <a:pos x="T0" y="T1"/>
                  </a:cxn>
                  <a:cxn ang="T7">
                    <a:pos x="T2" y="T3"/>
                  </a:cxn>
                  <a:cxn ang="T8">
                    <a:pos x="T4" y="T5"/>
                  </a:cxn>
                </a:cxnLst>
                <a:rect l="0" t="0" r="r" b="b"/>
                <a:pathLst>
                  <a:path w="1044" h="257">
                    <a:moveTo>
                      <a:pt x="0" y="181"/>
                    </a:moveTo>
                    <a:cubicBezTo>
                      <a:pt x="230" y="219"/>
                      <a:pt x="461" y="257"/>
                      <a:pt x="635" y="227"/>
                    </a:cubicBezTo>
                    <a:cubicBezTo>
                      <a:pt x="809" y="197"/>
                      <a:pt x="926" y="98"/>
                      <a:pt x="1044"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71" name="Freeform 76"/>
              <p:cNvSpPr>
                <a:spLocks/>
              </p:cNvSpPr>
              <p:nvPr/>
            </p:nvSpPr>
            <p:spPr bwMode="auto">
              <a:xfrm>
                <a:off x="2154" y="618"/>
                <a:ext cx="1044" cy="257"/>
              </a:xfrm>
              <a:custGeom>
                <a:avLst/>
                <a:gdLst>
                  <a:gd name="T0" fmla="*/ 0 w 1044"/>
                  <a:gd name="T1" fmla="*/ 181 h 257"/>
                  <a:gd name="T2" fmla="*/ 635 w 1044"/>
                  <a:gd name="T3" fmla="*/ 227 h 257"/>
                  <a:gd name="T4" fmla="*/ 1044 w 1044"/>
                  <a:gd name="T5" fmla="*/ 0 h 257"/>
                  <a:gd name="T6" fmla="*/ 0 60000 65536"/>
                  <a:gd name="T7" fmla="*/ 0 60000 65536"/>
                  <a:gd name="T8" fmla="*/ 0 60000 65536"/>
                </a:gdLst>
                <a:ahLst/>
                <a:cxnLst>
                  <a:cxn ang="T6">
                    <a:pos x="T0" y="T1"/>
                  </a:cxn>
                  <a:cxn ang="T7">
                    <a:pos x="T2" y="T3"/>
                  </a:cxn>
                  <a:cxn ang="T8">
                    <a:pos x="T4" y="T5"/>
                  </a:cxn>
                </a:cxnLst>
                <a:rect l="0" t="0" r="r" b="b"/>
                <a:pathLst>
                  <a:path w="1044" h="257">
                    <a:moveTo>
                      <a:pt x="0" y="181"/>
                    </a:moveTo>
                    <a:cubicBezTo>
                      <a:pt x="230" y="219"/>
                      <a:pt x="461" y="257"/>
                      <a:pt x="635" y="227"/>
                    </a:cubicBezTo>
                    <a:cubicBezTo>
                      <a:pt x="809" y="197"/>
                      <a:pt x="926" y="98"/>
                      <a:pt x="1044"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372" name="Group 77"/>
              <p:cNvGrpSpPr>
                <a:grpSpLocks/>
              </p:cNvGrpSpPr>
              <p:nvPr/>
            </p:nvGrpSpPr>
            <p:grpSpPr bwMode="auto">
              <a:xfrm>
                <a:off x="1927" y="572"/>
                <a:ext cx="761" cy="2132"/>
                <a:chOff x="1202" y="618"/>
                <a:chExt cx="1134" cy="3175"/>
              </a:xfrm>
            </p:grpSpPr>
            <p:sp>
              <p:nvSpPr>
                <p:cNvPr id="401" name="Line 78"/>
                <p:cNvSpPr>
                  <a:spLocks noChangeShapeType="1"/>
                </p:cNvSpPr>
                <p:nvPr/>
              </p:nvSpPr>
              <p:spPr bwMode="auto">
                <a:xfrm flipH="1">
                  <a:off x="1429" y="1117"/>
                  <a:ext cx="771" cy="363"/>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2" name="Rectangle 79"/>
                <p:cNvSpPr>
                  <a:spLocks noChangeArrowheads="1"/>
                </p:cNvSpPr>
                <p:nvPr/>
              </p:nvSpPr>
              <p:spPr bwMode="auto">
                <a:xfrm>
                  <a:off x="1338" y="618"/>
                  <a:ext cx="91" cy="3175"/>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403" name="Rectangle 80"/>
                <p:cNvSpPr>
                  <a:spLocks noChangeArrowheads="1"/>
                </p:cNvSpPr>
                <p:nvPr/>
              </p:nvSpPr>
              <p:spPr bwMode="auto">
                <a:xfrm>
                  <a:off x="1202" y="1071"/>
                  <a:ext cx="1134" cy="46"/>
                </a:xfrm>
                <a:prstGeom prst="rect">
                  <a:avLst/>
                </a:prstGeom>
                <a:gradFill rotWithShape="1">
                  <a:gsLst>
                    <a:gs pos="0">
                      <a:srgbClr val="BABABA"/>
                    </a:gs>
                    <a:gs pos="50000">
                      <a:srgbClr val="FFFFFF"/>
                    </a:gs>
                    <a:gs pos="100000">
                      <a:srgbClr val="BABABA"/>
                    </a:gs>
                  </a:gsLst>
                  <a:lin ang="540000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404" name="Freeform 81"/>
                <p:cNvSpPr>
                  <a:spLocks/>
                </p:cNvSpPr>
                <p:nvPr/>
              </p:nvSpPr>
              <p:spPr bwMode="auto">
                <a:xfrm flipH="1">
                  <a:off x="2181"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405" name="Freeform 82"/>
                <p:cNvSpPr>
                  <a:spLocks/>
                </p:cNvSpPr>
                <p:nvPr/>
              </p:nvSpPr>
              <p:spPr bwMode="auto">
                <a:xfrm flipH="1">
                  <a:off x="1837"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406" name="Freeform 83"/>
                <p:cNvSpPr>
                  <a:spLocks/>
                </p:cNvSpPr>
                <p:nvPr/>
              </p:nvSpPr>
              <p:spPr bwMode="auto">
                <a:xfrm flipH="1">
                  <a:off x="1519"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407" name="Rectangle 84"/>
                <p:cNvSpPr>
                  <a:spLocks noChangeArrowheads="1"/>
                </p:cNvSpPr>
                <p:nvPr/>
              </p:nvSpPr>
              <p:spPr bwMode="auto">
                <a:xfrm>
                  <a:off x="1202" y="2024"/>
                  <a:ext cx="1134" cy="46"/>
                </a:xfrm>
                <a:prstGeom prst="rect">
                  <a:avLst/>
                </a:prstGeom>
                <a:gradFill rotWithShape="1">
                  <a:gsLst>
                    <a:gs pos="0">
                      <a:srgbClr val="BABABA"/>
                    </a:gs>
                    <a:gs pos="50000">
                      <a:srgbClr val="FFFFFF"/>
                    </a:gs>
                    <a:gs pos="100000">
                      <a:srgbClr val="BABABA"/>
                    </a:gs>
                  </a:gsLst>
                  <a:lin ang="540000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grpSp>
              <p:nvGrpSpPr>
                <p:cNvPr id="408" name="Group 85"/>
                <p:cNvGrpSpPr>
                  <a:grpSpLocks/>
                </p:cNvGrpSpPr>
                <p:nvPr/>
              </p:nvGrpSpPr>
              <p:grpSpPr bwMode="auto">
                <a:xfrm>
                  <a:off x="1519" y="1525"/>
                  <a:ext cx="386" cy="500"/>
                  <a:chOff x="2744" y="1207"/>
                  <a:chExt cx="1051" cy="1362"/>
                </a:xfrm>
              </p:grpSpPr>
              <p:sp>
                <p:nvSpPr>
                  <p:cNvPr id="410" name="Arc 86"/>
                  <p:cNvSpPr>
                    <a:spLocks/>
                  </p:cNvSpPr>
                  <p:nvPr/>
                </p:nvSpPr>
                <p:spPr bwMode="auto">
                  <a:xfrm rot="5400000" flipH="1">
                    <a:off x="3038" y="913"/>
                    <a:ext cx="273" cy="862"/>
                  </a:xfrm>
                  <a:custGeom>
                    <a:avLst/>
                    <a:gdLst>
                      <a:gd name="T0" fmla="*/ 0 w 39032"/>
                      <a:gd name="T1" fmla="*/ 4 h 43200"/>
                      <a:gd name="T2" fmla="*/ 0 w 39032"/>
                      <a:gd name="T3" fmla="*/ 14 h 43200"/>
                      <a:gd name="T4" fmla="*/ 1 w 39032"/>
                      <a:gd name="T5" fmla="*/ 9 h 43200"/>
                      <a:gd name="T6" fmla="*/ 0 60000 65536"/>
                      <a:gd name="T7" fmla="*/ 0 60000 65536"/>
                      <a:gd name="T8" fmla="*/ 0 60000 65536"/>
                    </a:gdLst>
                    <a:ahLst/>
                    <a:cxnLst>
                      <a:cxn ang="T6">
                        <a:pos x="T0" y="T1"/>
                      </a:cxn>
                      <a:cxn ang="T7">
                        <a:pos x="T2" y="T3"/>
                      </a:cxn>
                      <a:cxn ang="T8">
                        <a:pos x="T4" y="T5"/>
                      </a:cxn>
                    </a:cxnLst>
                    <a:rect l="0" t="0" r="r" b="b"/>
                    <a:pathLst>
                      <a:path w="39032" h="43200" fill="none" extrusionOk="0">
                        <a:moveTo>
                          <a:pt x="0" y="8845"/>
                        </a:moveTo>
                        <a:cubicBezTo>
                          <a:pt x="4067" y="3285"/>
                          <a:pt x="10543" y="0"/>
                          <a:pt x="17432" y="0"/>
                        </a:cubicBezTo>
                        <a:cubicBezTo>
                          <a:pt x="29361" y="0"/>
                          <a:pt x="39032" y="9670"/>
                          <a:pt x="39032" y="21600"/>
                        </a:cubicBezTo>
                        <a:cubicBezTo>
                          <a:pt x="39032" y="33529"/>
                          <a:pt x="29361" y="43200"/>
                          <a:pt x="17432" y="43200"/>
                        </a:cubicBezTo>
                        <a:cubicBezTo>
                          <a:pt x="11016" y="43200"/>
                          <a:pt x="4933" y="40348"/>
                          <a:pt x="830" y="35417"/>
                        </a:cubicBezTo>
                      </a:path>
                      <a:path w="39032" h="43200" stroke="0" extrusionOk="0">
                        <a:moveTo>
                          <a:pt x="0" y="8845"/>
                        </a:moveTo>
                        <a:cubicBezTo>
                          <a:pt x="4067" y="3285"/>
                          <a:pt x="10543" y="0"/>
                          <a:pt x="17432" y="0"/>
                        </a:cubicBezTo>
                        <a:cubicBezTo>
                          <a:pt x="29361" y="0"/>
                          <a:pt x="39032" y="9670"/>
                          <a:pt x="39032" y="21600"/>
                        </a:cubicBezTo>
                        <a:cubicBezTo>
                          <a:pt x="39032" y="33529"/>
                          <a:pt x="29361" y="43200"/>
                          <a:pt x="17432" y="43200"/>
                        </a:cubicBezTo>
                        <a:cubicBezTo>
                          <a:pt x="11016" y="43200"/>
                          <a:pt x="4933" y="40348"/>
                          <a:pt x="830" y="35417"/>
                        </a:cubicBezTo>
                        <a:lnTo>
                          <a:pt x="17432" y="21600"/>
                        </a:lnTo>
                        <a:lnTo>
                          <a:pt x="0" y="8845"/>
                        </a:lnTo>
                        <a:close/>
                      </a:path>
                    </a:pathLst>
                  </a:custGeom>
                  <a:gradFill rotWithShape="1">
                    <a:gsLst>
                      <a:gs pos="0">
                        <a:srgbClr val="BABABA"/>
                      </a:gs>
                      <a:gs pos="50000">
                        <a:srgbClr val="FFFFFF"/>
                      </a:gs>
                      <a:gs pos="100000">
                        <a:srgbClr val="BABABA"/>
                      </a:gs>
                    </a:gsLst>
                    <a:lin ang="5400000" scaled="1"/>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411" name="Rectangle 87"/>
                  <p:cNvSpPr>
                    <a:spLocks noChangeArrowheads="1"/>
                  </p:cNvSpPr>
                  <p:nvPr/>
                </p:nvSpPr>
                <p:spPr bwMode="auto">
                  <a:xfrm>
                    <a:off x="2744" y="1344"/>
                    <a:ext cx="862" cy="1224"/>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412" name="Freeform 88"/>
                  <p:cNvSpPr>
                    <a:spLocks/>
                  </p:cNvSpPr>
                  <p:nvPr/>
                </p:nvSpPr>
                <p:spPr bwMode="auto">
                  <a:xfrm>
                    <a:off x="3606" y="1531"/>
                    <a:ext cx="189" cy="472"/>
                  </a:xfrm>
                  <a:custGeom>
                    <a:avLst/>
                    <a:gdLst>
                      <a:gd name="T0" fmla="*/ 0 w 91"/>
                      <a:gd name="T1" fmla="*/ 0 h 227"/>
                      <a:gd name="T2" fmla="*/ 199 w 91"/>
                      <a:gd name="T3" fmla="*/ 0 h 227"/>
                      <a:gd name="T4" fmla="*/ 393 w 91"/>
                      <a:gd name="T5" fmla="*/ 786 h 227"/>
                      <a:gd name="T6" fmla="*/ 0 w 91"/>
                      <a:gd name="T7" fmla="*/ 981 h 227"/>
                      <a:gd name="T8" fmla="*/ 0 w 91"/>
                      <a:gd name="T9" fmla="*/ 0 h 2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227">
                        <a:moveTo>
                          <a:pt x="0" y="0"/>
                        </a:moveTo>
                        <a:lnTo>
                          <a:pt x="46" y="0"/>
                        </a:lnTo>
                        <a:lnTo>
                          <a:pt x="91" y="182"/>
                        </a:lnTo>
                        <a:lnTo>
                          <a:pt x="0" y="227"/>
                        </a:lnTo>
                        <a:lnTo>
                          <a:pt x="0" y="0"/>
                        </a:ln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413" name="Rectangle 89"/>
                  <p:cNvSpPr>
                    <a:spLocks noChangeArrowheads="1"/>
                  </p:cNvSpPr>
                  <p:nvPr/>
                </p:nvSpPr>
                <p:spPr bwMode="auto">
                  <a:xfrm>
                    <a:off x="3334"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414" name="Rectangle 90"/>
                  <p:cNvSpPr>
                    <a:spLocks noChangeArrowheads="1"/>
                  </p:cNvSpPr>
                  <p:nvPr/>
                </p:nvSpPr>
                <p:spPr bwMode="auto">
                  <a:xfrm>
                    <a:off x="3198"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415" name="Rectangle 91"/>
                  <p:cNvSpPr>
                    <a:spLocks noChangeArrowheads="1"/>
                  </p:cNvSpPr>
                  <p:nvPr/>
                </p:nvSpPr>
                <p:spPr bwMode="auto">
                  <a:xfrm>
                    <a:off x="3061"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416" name="Rectangle 92"/>
                  <p:cNvSpPr>
                    <a:spLocks noChangeArrowheads="1"/>
                  </p:cNvSpPr>
                  <p:nvPr/>
                </p:nvSpPr>
                <p:spPr bwMode="auto">
                  <a:xfrm>
                    <a:off x="2925"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417" name="Rectangle 93"/>
                  <p:cNvSpPr>
                    <a:spLocks noChangeArrowheads="1"/>
                  </p:cNvSpPr>
                  <p:nvPr/>
                </p:nvSpPr>
                <p:spPr bwMode="auto">
                  <a:xfrm>
                    <a:off x="3470"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418" name="Rectangle 94"/>
                  <p:cNvSpPr>
                    <a:spLocks noChangeArrowheads="1"/>
                  </p:cNvSpPr>
                  <p:nvPr/>
                </p:nvSpPr>
                <p:spPr bwMode="auto">
                  <a:xfrm>
                    <a:off x="2789"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419" name="Rectangle 95"/>
                  <p:cNvSpPr>
                    <a:spLocks noChangeArrowheads="1"/>
                  </p:cNvSpPr>
                  <p:nvPr/>
                </p:nvSpPr>
                <p:spPr bwMode="auto">
                  <a:xfrm>
                    <a:off x="2744" y="2523"/>
                    <a:ext cx="862" cy="46"/>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420" name="Rectangle 96"/>
                  <p:cNvSpPr>
                    <a:spLocks noChangeArrowheads="1"/>
                  </p:cNvSpPr>
                  <p:nvPr/>
                </p:nvSpPr>
                <p:spPr bwMode="auto">
                  <a:xfrm>
                    <a:off x="2744" y="1344"/>
                    <a:ext cx="862" cy="45"/>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grpSp>
            <p:sp>
              <p:nvSpPr>
                <p:cNvPr id="409" name="Line 97"/>
                <p:cNvSpPr>
                  <a:spLocks noChangeShapeType="1"/>
                </p:cNvSpPr>
                <p:nvPr/>
              </p:nvSpPr>
              <p:spPr bwMode="auto">
                <a:xfrm flipH="1">
                  <a:off x="1429" y="2069"/>
                  <a:ext cx="771" cy="363"/>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373" name="Freeform 98"/>
              <p:cNvSpPr>
                <a:spLocks/>
              </p:cNvSpPr>
              <p:nvPr/>
            </p:nvSpPr>
            <p:spPr bwMode="auto">
              <a:xfrm>
                <a:off x="793" y="799"/>
                <a:ext cx="1361" cy="310"/>
              </a:xfrm>
              <a:custGeom>
                <a:avLst/>
                <a:gdLst>
                  <a:gd name="T0" fmla="*/ 0 w 1361"/>
                  <a:gd name="T1" fmla="*/ 227 h 310"/>
                  <a:gd name="T2" fmla="*/ 772 w 1361"/>
                  <a:gd name="T3" fmla="*/ 272 h 310"/>
                  <a:gd name="T4" fmla="*/ 1361 w 1361"/>
                  <a:gd name="T5" fmla="*/ 0 h 310"/>
                  <a:gd name="T6" fmla="*/ 0 60000 65536"/>
                  <a:gd name="T7" fmla="*/ 0 60000 65536"/>
                  <a:gd name="T8" fmla="*/ 0 60000 65536"/>
                </a:gdLst>
                <a:ahLst/>
                <a:cxnLst>
                  <a:cxn ang="T6">
                    <a:pos x="T0" y="T1"/>
                  </a:cxn>
                  <a:cxn ang="T7">
                    <a:pos x="T2" y="T3"/>
                  </a:cxn>
                  <a:cxn ang="T8">
                    <a:pos x="T4" y="T5"/>
                  </a:cxn>
                </a:cxnLst>
                <a:rect l="0" t="0" r="r" b="b"/>
                <a:pathLst>
                  <a:path w="1361" h="310">
                    <a:moveTo>
                      <a:pt x="0" y="227"/>
                    </a:moveTo>
                    <a:cubicBezTo>
                      <a:pt x="272" y="268"/>
                      <a:pt x="545" y="310"/>
                      <a:pt x="772" y="272"/>
                    </a:cubicBezTo>
                    <a:cubicBezTo>
                      <a:pt x="999" y="234"/>
                      <a:pt x="1180" y="117"/>
                      <a:pt x="1361"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74" name="Freeform 99"/>
              <p:cNvSpPr>
                <a:spLocks/>
              </p:cNvSpPr>
              <p:nvPr/>
            </p:nvSpPr>
            <p:spPr bwMode="auto">
              <a:xfrm>
                <a:off x="1111" y="799"/>
                <a:ext cx="1270" cy="318"/>
              </a:xfrm>
              <a:custGeom>
                <a:avLst/>
                <a:gdLst>
                  <a:gd name="T0" fmla="*/ 0 w 1361"/>
                  <a:gd name="T1" fmla="*/ 239 h 310"/>
                  <a:gd name="T2" fmla="*/ 672 w 1361"/>
                  <a:gd name="T3" fmla="*/ 286 h 310"/>
                  <a:gd name="T4" fmla="*/ 1185 w 1361"/>
                  <a:gd name="T5" fmla="*/ 0 h 310"/>
                  <a:gd name="T6" fmla="*/ 0 60000 65536"/>
                  <a:gd name="T7" fmla="*/ 0 60000 65536"/>
                  <a:gd name="T8" fmla="*/ 0 60000 65536"/>
                </a:gdLst>
                <a:ahLst/>
                <a:cxnLst>
                  <a:cxn ang="T6">
                    <a:pos x="T0" y="T1"/>
                  </a:cxn>
                  <a:cxn ang="T7">
                    <a:pos x="T2" y="T3"/>
                  </a:cxn>
                  <a:cxn ang="T8">
                    <a:pos x="T4" y="T5"/>
                  </a:cxn>
                </a:cxnLst>
                <a:rect l="0" t="0" r="r" b="b"/>
                <a:pathLst>
                  <a:path w="1361" h="310">
                    <a:moveTo>
                      <a:pt x="0" y="227"/>
                    </a:moveTo>
                    <a:cubicBezTo>
                      <a:pt x="272" y="268"/>
                      <a:pt x="545" y="310"/>
                      <a:pt x="772" y="272"/>
                    </a:cubicBezTo>
                    <a:cubicBezTo>
                      <a:pt x="999" y="234"/>
                      <a:pt x="1180" y="117"/>
                      <a:pt x="1361"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75" name="Freeform 100"/>
              <p:cNvSpPr>
                <a:spLocks/>
              </p:cNvSpPr>
              <p:nvPr/>
            </p:nvSpPr>
            <p:spPr bwMode="auto">
              <a:xfrm>
                <a:off x="1474" y="799"/>
                <a:ext cx="1134" cy="318"/>
              </a:xfrm>
              <a:custGeom>
                <a:avLst/>
                <a:gdLst>
                  <a:gd name="T0" fmla="*/ 0 w 1361"/>
                  <a:gd name="T1" fmla="*/ 239 h 310"/>
                  <a:gd name="T2" fmla="*/ 536 w 1361"/>
                  <a:gd name="T3" fmla="*/ 286 h 310"/>
                  <a:gd name="T4" fmla="*/ 945 w 1361"/>
                  <a:gd name="T5" fmla="*/ 0 h 310"/>
                  <a:gd name="T6" fmla="*/ 0 60000 65536"/>
                  <a:gd name="T7" fmla="*/ 0 60000 65536"/>
                  <a:gd name="T8" fmla="*/ 0 60000 65536"/>
                </a:gdLst>
                <a:ahLst/>
                <a:cxnLst>
                  <a:cxn ang="T6">
                    <a:pos x="T0" y="T1"/>
                  </a:cxn>
                  <a:cxn ang="T7">
                    <a:pos x="T2" y="T3"/>
                  </a:cxn>
                  <a:cxn ang="T8">
                    <a:pos x="T4" y="T5"/>
                  </a:cxn>
                </a:cxnLst>
                <a:rect l="0" t="0" r="r" b="b"/>
                <a:pathLst>
                  <a:path w="1361" h="310">
                    <a:moveTo>
                      <a:pt x="0" y="227"/>
                    </a:moveTo>
                    <a:cubicBezTo>
                      <a:pt x="272" y="268"/>
                      <a:pt x="545" y="310"/>
                      <a:pt x="772" y="272"/>
                    </a:cubicBezTo>
                    <a:cubicBezTo>
                      <a:pt x="999" y="234"/>
                      <a:pt x="1180" y="117"/>
                      <a:pt x="1361"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76" name="Freeform 101"/>
              <p:cNvSpPr>
                <a:spLocks/>
              </p:cNvSpPr>
              <p:nvPr/>
            </p:nvSpPr>
            <p:spPr bwMode="auto">
              <a:xfrm>
                <a:off x="2608" y="618"/>
                <a:ext cx="862" cy="257"/>
              </a:xfrm>
              <a:custGeom>
                <a:avLst/>
                <a:gdLst>
                  <a:gd name="T0" fmla="*/ 0 w 1044"/>
                  <a:gd name="T1" fmla="*/ 181 h 257"/>
                  <a:gd name="T2" fmla="*/ 433 w 1044"/>
                  <a:gd name="T3" fmla="*/ 227 h 257"/>
                  <a:gd name="T4" fmla="*/ 712 w 1044"/>
                  <a:gd name="T5" fmla="*/ 0 h 257"/>
                  <a:gd name="T6" fmla="*/ 0 60000 65536"/>
                  <a:gd name="T7" fmla="*/ 0 60000 65536"/>
                  <a:gd name="T8" fmla="*/ 0 60000 65536"/>
                </a:gdLst>
                <a:ahLst/>
                <a:cxnLst>
                  <a:cxn ang="T6">
                    <a:pos x="T0" y="T1"/>
                  </a:cxn>
                  <a:cxn ang="T7">
                    <a:pos x="T2" y="T3"/>
                  </a:cxn>
                  <a:cxn ang="T8">
                    <a:pos x="T4" y="T5"/>
                  </a:cxn>
                </a:cxnLst>
                <a:rect l="0" t="0" r="r" b="b"/>
                <a:pathLst>
                  <a:path w="1044" h="257">
                    <a:moveTo>
                      <a:pt x="0" y="181"/>
                    </a:moveTo>
                    <a:cubicBezTo>
                      <a:pt x="230" y="219"/>
                      <a:pt x="461" y="257"/>
                      <a:pt x="635" y="227"/>
                    </a:cubicBezTo>
                    <a:cubicBezTo>
                      <a:pt x="809" y="197"/>
                      <a:pt x="926" y="98"/>
                      <a:pt x="1044"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377" name="Group 102"/>
              <p:cNvGrpSpPr>
                <a:grpSpLocks/>
              </p:cNvGrpSpPr>
              <p:nvPr/>
            </p:nvGrpSpPr>
            <p:grpSpPr bwMode="auto">
              <a:xfrm>
                <a:off x="431" y="709"/>
                <a:ext cx="1134" cy="3175"/>
                <a:chOff x="1202" y="618"/>
                <a:chExt cx="1134" cy="3175"/>
              </a:xfrm>
            </p:grpSpPr>
            <p:sp>
              <p:nvSpPr>
                <p:cNvPr id="381" name="Line 103"/>
                <p:cNvSpPr>
                  <a:spLocks noChangeShapeType="1"/>
                </p:cNvSpPr>
                <p:nvPr/>
              </p:nvSpPr>
              <p:spPr bwMode="auto">
                <a:xfrm flipH="1">
                  <a:off x="1429" y="1117"/>
                  <a:ext cx="771" cy="363"/>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2" name="Rectangle 104"/>
                <p:cNvSpPr>
                  <a:spLocks noChangeArrowheads="1"/>
                </p:cNvSpPr>
                <p:nvPr/>
              </p:nvSpPr>
              <p:spPr bwMode="auto">
                <a:xfrm>
                  <a:off x="1338" y="618"/>
                  <a:ext cx="91" cy="3175"/>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383" name="Rectangle 105"/>
                <p:cNvSpPr>
                  <a:spLocks noChangeArrowheads="1"/>
                </p:cNvSpPr>
                <p:nvPr/>
              </p:nvSpPr>
              <p:spPr bwMode="auto">
                <a:xfrm>
                  <a:off x="1202" y="1071"/>
                  <a:ext cx="1134" cy="46"/>
                </a:xfrm>
                <a:prstGeom prst="rect">
                  <a:avLst/>
                </a:prstGeom>
                <a:gradFill rotWithShape="1">
                  <a:gsLst>
                    <a:gs pos="0">
                      <a:srgbClr val="BABABA"/>
                    </a:gs>
                    <a:gs pos="50000">
                      <a:srgbClr val="FFFFFF"/>
                    </a:gs>
                    <a:gs pos="100000">
                      <a:srgbClr val="BABABA"/>
                    </a:gs>
                  </a:gsLst>
                  <a:lin ang="540000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384" name="Freeform 106"/>
                <p:cNvSpPr>
                  <a:spLocks/>
                </p:cNvSpPr>
                <p:nvPr/>
              </p:nvSpPr>
              <p:spPr bwMode="auto">
                <a:xfrm flipH="1">
                  <a:off x="2181"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385" name="Freeform 107"/>
                <p:cNvSpPr>
                  <a:spLocks/>
                </p:cNvSpPr>
                <p:nvPr/>
              </p:nvSpPr>
              <p:spPr bwMode="auto">
                <a:xfrm flipH="1">
                  <a:off x="1837"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386" name="Freeform 108"/>
                <p:cNvSpPr>
                  <a:spLocks/>
                </p:cNvSpPr>
                <p:nvPr/>
              </p:nvSpPr>
              <p:spPr bwMode="auto">
                <a:xfrm flipH="1">
                  <a:off x="1519"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387" name="Rectangle 109"/>
                <p:cNvSpPr>
                  <a:spLocks noChangeArrowheads="1"/>
                </p:cNvSpPr>
                <p:nvPr/>
              </p:nvSpPr>
              <p:spPr bwMode="auto">
                <a:xfrm>
                  <a:off x="1202" y="2024"/>
                  <a:ext cx="1134" cy="46"/>
                </a:xfrm>
                <a:prstGeom prst="rect">
                  <a:avLst/>
                </a:prstGeom>
                <a:gradFill rotWithShape="1">
                  <a:gsLst>
                    <a:gs pos="0">
                      <a:srgbClr val="BABABA"/>
                    </a:gs>
                    <a:gs pos="50000">
                      <a:srgbClr val="FFFFFF"/>
                    </a:gs>
                    <a:gs pos="100000">
                      <a:srgbClr val="BABABA"/>
                    </a:gs>
                  </a:gsLst>
                  <a:lin ang="540000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grpSp>
              <p:nvGrpSpPr>
                <p:cNvPr id="388" name="Group 110"/>
                <p:cNvGrpSpPr>
                  <a:grpSpLocks/>
                </p:cNvGrpSpPr>
                <p:nvPr/>
              </p:nvGrpSpPr>
              <p:grpSpPr bwMode="auto">
                <a:xfrm>
                  <a:off x="1519" y="1525"/>
                  <a:ext cx="386" cy="500"/>
                  <a:chOff x="2744" y="1207"/>
                  <a:chExt cx="1051" cy="1362"/>
                </a:xfrm>
              </p:grpSpPr>
              <p:sp>
                <p:nvSpPr>
                  <p:cNvPr id="390" name="Arc 111"/>
                  <p:cNvSpPr>
                    <a:spLocks/>
                  </p:cNvSpPr>
                  <p:nvPr/>
                </p:nvSpPr>
                <p:spPr bwMode="auto">
                  <a:xfrm rot="5400000" flipH="1">
                    <a:off x="3038" y="913"/>
                    <a:ext cx="273" cy="862"/>
                  </a:xfrm>
                  <a:custGeom>
                    <a:avLst/>
                    <a:gdLst>
                      <a:gd name="T0" fmla="*/ 0 w 39032"/>
                      <a:gd name="T1" fmla="*/ 4 h 43200"/>
                      <a:gd name="T2" fmla="*/ 0 w 39032"/>
                      <a:gd name="T3" fmla="*/ 14 h 43200"/>
                      <a:gd name="T4" fmla="*/ 1 w 39032"/>
                      <a:gd name="T5" fmla="*/ 9 h 43200"/>
                      <a:gd name="T6" fmla="*/ 0 60000 65536"/>
                      <a:gd name="T7" fmla="*/ 0 60000 65536"/>
                      <a:gd name="T8" fmla="*/ 0 60000 65536"/>
                    </a:gdLst>
                    <a:ahLst/>
                    <a:cxnLst>
                      <a:cxn ang="T6">
                        <a:pos x="T0" y="T1"/>
                      </a:cxn>
                      <a:cxn ang="T7">
                        <a:pos x="T2" y="T3"/>
                      </a:cxn>
                      <a:cxn ang="T8">
                        <a:pos x="T4" y="T5"/>
                      </a:cxn>
                    </a:cxnLst>
                    <a:rect l="0" t="0" r="r" b="b"/>
                    <a:pathLst>
                      <a:path w="39032" h="43200" fill="none" extrusionOk="0">
                        <a:moveTo>
                          <a:pt x="0" y="8845"/>
                        </a:moveTo>
                        <a:cubicBezTo>
                          <a:pt x="4067" y="3285"/>
                          <a:pt x="10543" y="0"/>
                          <a:pt x="17432" y="0"/>
                        </a:cubicBezTo>
                        <a:cubicBezTo>
                          <a:pt x="29361" y="0"/>
                          <a:pt x="39032" y="9670"/>
                          <a:pt x="39032" y="21600"/>
                        </a:cubicBezTo>
                        <a:cubicBezTo>
                          <a:pt x="39032" y="33529"/>
                          <a:pt x="29361" y="43200"/>
                          <a:pt x="17432" y="43200"/>
                        </a:cubicBezTo>
                        <a:cubicBezTo>
                          <a:pt x="11016" y="43200"/>
                          <a:pt x="4933" y="40348"/>
                          <a:pt x="830" y="35417"/>
                        </a:cubicBezTo>
                      </a:path>
                      <a:path w="39032" h="43200" stroke="0" extrusionOk="0">
                        <a:moveTo>
                          <a:pt x="0" y="8845"/>
                        </a:moveTo>
                        <a:cubicBezTo>
                          <a:pt x="4067" y="3285"/>
                          <a:pt x="10543" y="0"/>
                          <a:pt x="17432" y="0"/>
                        </a:cubicBezTo>
                        <a:cubicBezTo>
                          <a:pt x="29361" y="0"/>
                          <a:pt x="39032" y="9670"/>
                          <a:pt x="39032" y="21600"/>
                        </a:cubicBezTo>
                        <a:cubicBezTo>
                          <a:pt x="39032" y="33529"/>
                          <a:pt x="29361" y="43200"/>
                          <a:pt x="17432" y="43200"/>
                        </a:cubicBezTo>
                        <a:cubicBezTo>
                          <a:pt x="11016" y="43200"/>
                          <a:pt x="4933" y="40348"/>
                          <a:pt x="830" y="35417"/>
                        </a:cubicBezTo>
                        <a:lnTo>
                          <a:pt x="17432" y="21600"/>
                        </a:lnTo>
                        <a:lnTo>
                          <a:pt x="0" y="8845"/>
                        </a:lnTo>
                        <a:close/>
                      </a:path>
                    </a:pathLst>
                  </a:custGeom>
                  <a:gradFill rotWithShape="1">
                    <a:gsLst>
                      <a:gs pos="0">
                        <a:srgbClr val="BABABA"/>
                      </a:gs>
                      <a:gs pos="50000">
                        <a:srgbClr val="FFFFFF"/>
                      </a:gs>
                      <a:gs pos="100000">
                        <a:srgbClr val="BABABA"/>
                      </a:gs>
                    </a:gsLst>
                    <a:lin ang="5400000" scaled="1"/>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391" name="Rectangle 112"/>
                  <p:cNvSpPr>
                    <a:spLocks noChangeArrowheads="1"/>
                  </p:cNvSpPr>
                  <p:nvPr/>
                </p:nvSpPr>
                <p:spPr bwMode="auto">
                  <a:xfrm>
                    <a:off x="2744" y="1344"/>
                    <a:ext cx="862" cy="1224"/>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392" name="Freeform 113"/>
                  <p:cNvSpPr>
                    <a:spLocks/>
                  </p:cNvSpPr>
                  <p:nvPr/>
                </p:nvSpPr>
                <p:spPr bwMode="auto">
                  <a:xfrm>
                    <a:off x="3606" y="1531"/>
                    <a:ext cx="189" cy="472"/>
                  </a:xfrm>
                  <a:custGeom>
                    <a:avLst/>
                    <a:gdLst>
                      <a:gd name="T0" fmla="*/ 0 w 91"/>
                      <a:gd name="T1" fmla="*/ 0 h 227"/>
                      <a:gd name="T2" fmla="*/ 199 w 91"/>
                      <a:gd name="T3" fmla="*/ 0 h 227"/>
                      <a:gd name="T4" fmla="*/ 393 w 91"/>
                      <a:gd name="T5" fmla="*/ 786 h 227"/>
                      <a:gd name="T6" fmla="*/ 0 w 91"/>
                      <a:gd name="T7" fmla="*/ 981 h 227"/>
                      <a:gd name="T8" fmla="*/ 0 w 91"/>
                      <a:gd name="T9" fmla="*/ 0 h 2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227">
                        <a:moveTo>
                          <a:pt x="0" y="0"/>
                        </a:moveTo>
                        <a:lnTo>
                          <a:pt x="46" y="0"/>
                        </a:lnTo>
                        <a:lnTo>
                          <a:pt x="91" y="182"/>
                        </a:lnTo>
                        <a:lnTo>
                          <a:pt x="0" y="227"/>
                        </a:lnTo>
                        <a:lnTo>
                          <a:pt x="0" y="0"/>
                        </a:ln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393" name="Rectangle 114"/>
                  <p:cNvSpPr>
                    <a:spLocks noChangeArrowheads="1"/>
                  </p:cNvSpPr>
                  <p:nvPr/>
                </p:nvSpPr>
                <p:spPr bwMode="auto">
                  <a:xfrm>
                    <a:off x="3334"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394" name="Rectangle 115"/>
                  <p:cNvSpPr>
                    <a:spLocks noChangeArrowheads="1"/>
                  </p:cNvSpPr>
                  <p:nvPr/>
                </p:nvSpPr>
                <p:spPr bwMode="auto">
                  <a:xfrm>
                    <a:off x="3198"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395" name="Rectangle 116"/>
                  <p:cNvSpPr>
                    <a:spLocks noChangeArrowheads="1"/>
                  </p:cNvSpPr>
                  <p:nvPr/>
                </p:nvSpPr>
                <p:spPr bwMode="auto">
                  <a:xfrm>
                    <a:off x="3061"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396" name="Rectangle 117"/>
                  <p:cNvSpPr>
                    <a:spLocks noChangeArrowheads="1"/>
                  </p:cNvSpPr>
                  <p:nvPr/>
                </p:nvSpPr>
                <p:spPr bwMode="auto">
                  <a:xfrm>
                    <a:off x="2925"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397" name="Rectangle 118"/>
                  <p:cNvSpPr>
                    <a:spLocks noChangeArrowheads="1"/>
                  </p:cNvSpPr>
                  <p:nvPr/>
                </p:nvSpPr>
                <p:spPr bwMode="auto">
                  <a:xfrm>
                    <a:off x="3470"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398" name="Rectangle 119"/>
                  <p:cNvSpPr>
                    <a:spLocks noChangeArrowheads="1"/>
                  </p:cNvSpPr>
                  <p:nvPr/>
                </p:nvSpPr>
                <p:spPr bwMode="auto">
                  <a:xfrm>
                    <a:off x="2789"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399" name="Rectangle 120"/>
                  <p:cNvSpPr>
                    <a:spLocks noChangeArrowheads="1"/>
                  </p:cNvSpPr>
                  <p:nvPr/>
                </p:nvSpPr>
                <p:spPr bwMode="auto">
                  <a:xfrm>
                    <a:off x="2744" y="2523"/>
                    <a:ext cx="862" cy="46"/>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400" name="Rectangle 121"/>
                  <p:cNvSpPr>
                    <a:spLocks noChangeArrowheads="1"/>
                  </p:cNvSpPr>
                  <p:nvPr/>
                </p:nvSpPr>
                <p:spPr bwMode="auto">
                  <a:xfrm>
                    <a:off x="2744" y="1344"/>
                    <a:ext cx="862" cy="45"/>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grpSp>
            <p:sp>
              <p:nvSpPr>
                <p:cNvPr id="389" name="Line 122"/>
                <p:cNvSpPr>
                  <a:spLocks noChangeShapeType="1"/>
                </p:cNvSpPr>
                <p:nvPr/>
              </p:nvSpPr>
              <p:spPr bwMode="auto">
                <a:xfrm flipH="1">
                  <a:off x="1429" y="2069"/>
                  <a:ext cx="771" cy="363"/>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378" name="Freeform 123"/>
              <p:cNvSpPr>
                <a:spLocks/>
              </p:cNvSpPr>
              <p:nvPr/>
            </p:nvSpPr>
            <p:spPr bwMode="auto">
              <a:xfrm>
                <a:off x="68" y="1026"/>
                <a:ext cx="725" cy="272"/>
              </a:xfrm>
              <a:custGeom>
                <a:avLst/>
                <a:gdLst>
                  <a:gd name="T0" fmla="*/ 0 w 725"/>
                  <a:gd name="T1" fmla="*/ 233 h 318"/>
                  <a:gd name="T2" fmla="*/ 408 w 725"/>
                  <a:gd name="T3" fmla="*/ 166 h 318"/>
                  <a:gd name="T4" fmla="*/ 725 w 725"/>
                  <a:gd name="T5" fmla="*/ 0 h 318"/>
                  <a:gd name="T6" fmla="*/ 0 60000 65536"/>
                  <a:gd name="T7" fmla="*/ 0 60000 65536"/>
                  <a:gd name="T8" fmla="*/ 0 60000 65536"/>
                </a:gdLst>
                <a:ahLst/>
                <a:cxnLst>
                  <a:cxn ang="T6">
                    <a:pos x="T0" y="T1"/>
                  </a:cxn>
                  <a:cxn ang="T7">
                    <a:pos x="T2" y="T3"/>
                  </a:cxn>
                  <a:cxn ang="T8">
                    <a:pos x="T4" y="T5"/>
                  </a:cxn>
                </a:cxnLst>
                <a:rect l="0" t="0" r="r" b="b"/>
                <a:pathLst>
                  <a:path w="725" h="318">
                    <a:moveTo>
                      <a:pt x="0" y="318"/>
                    </a:moveTo>
                    <a:cubicBezTo>
                      <a:pt x="143" y="299"/>
                      <a:pt x="287" y="280"/>
                      <a:pt x="408" y="227"/>
                    </a:cubicBezTo>
                    <a:cubicBezTo>
                      <a:pt x="529" y="174"/>
                      <a:pt x="627" y="87"/>
                      <a:pt x="725"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79" name="Freeform 124"/>
              <p:cNvSpPr>
                <a:spLocks/>
              </p:cNvSpPr>
              <p:nvPr/>
            </p:nvSpPr>
            <p:spPr bwMode="auto">
              <a:xfrm>
                <a:off x="269" y="1026"/>
                <a:ext cx="842" cy="408"/>
              </a:xfrm>
              <a:custGeom>
                <a:avLst/>
                <a:gdLst>
                  <a:gd name="T0" fmla="*/ 0 w 842"/>
                  <a:gd name="T1" fmla="*/ 332 h 502"/>
                  <a:gd name="T2" fmla="*/ 384 w 842"/>
                  <a:gd name="T3" fmla="*/ 245 h 502"/>
                  <a:gd name="T4" fmla="*/ 842 w 842"/>
                  <a:gd name="T5" fmla="*/ 0 h 502"/>
                  <a:gd name="T6" fmla="*/ 0 60000 65536"/>
                  <a:gd name="T7" fmla="*/ 0 60000 65536"/>
                  <a:gd name="T8" fmla="*/ 0 60000 65536"/>
                </a:gdLst>
                <a:ahLst/>
                <a:cxnLst>
                  <a:cxn ang="T6">
                    <a:pos x="T0" y="T1"/>
                  </a:cxn>
                  <a:cxn ang="T7">
                    <a:pos x="T2" y="T3"/>
                  </a:cxn>
                  <a:cxn ang="T8">
                    <a:pos x="T4" y="T5"/>
                  </a:cxn>
                </a:cxnLst>
                <a:rect l="0" t="0" r="r" b="b"/>
                <a:pathLst>
                  <a:path w="842" h="502">
                    <a:moveTo>
                      <a:pt x="0" y="502"/>
                    </a:moveTo>
                    <a:cubicBezTo>
                      <a:pt x="65" y="480"/>
                      <a:pt x="244" y="456"/>
                      <a:pt x="384" y="372"/>
                    </a:cubicBezTo>
                    <a:cubicBezTo>
                      <a:pt x="524" y="288"/>
                      <a:pt x="747" y="77"/>
                      <a:pt x="842"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0" name="Freeform 125"/>
              <p:cNvSpPr>
                <a:spLocks/>
              </p:cNvSpPr>
              <p:nvPr/>
            </p:nvSpPr>
            <p:spPr bwMode="auto">
              <a:xfrm>
                <a:off x="515" y="1026"/>
                <a:ext cx="939" cy="544"/>
              </a:xfrm>
              <a:custGeom>
                <a:avLst/>
                <a:gdLst>
                  <a:gd name="T0" fmla="*/ 0 w 939"/>
                  <a:gd name="T1" fmla="*/ 413 h 717"/>
                  <a:gd name="T2" fmla="*/ 437 w 939"/>
                  <a:gd name="T3" fmla="*/ 272 h 717"/>
                  <a:gd name="T4" fmla="*/ 939 w 939"/>
                  <a:gd name="T5" fmla="*/ 0 h 717"/>
                  <a:gd name="T6" fmla="*/ 0 60000 65536"/>
                  <a:gd name="T7" fmla="*/ 0 60000 65536"/>
                  <a:gd name="T8" fmla="*/ 0 60000 65536"/>
                </a:gdLst>
                <a:ahLst/>
                <a:cxnLst>
                  <a:cxn ang="T6">
                    <a:pos x="T0" y="T1"/>
                  </a:cxn>
                  <a:cxn ang="T7">
                    <a:pos x="T2" y="T3"/>
                  </a:cxn>
                  <a:cxn ang="T8">
                    <a:pos x="T4" y="T5"/>
                  </a:cxn>
                </a:cxnLst>
                <a:rect l="0" t="0" r="r" b="b"/>
                <a:pathLst>
                  <a:path w="939" h="717">
                    <a:moveTo>
                      <a:pt x="0" y="717"/>
                    </a:moveTo>
                    <a:cubicBezTo>
                      <a:pt x="72" y="676"/>
                      <a:pt x="281" y="591"/>
                      <a:pt x="437" y="472"/>
                    </a:cubicBezTo>
                    <a:cubicBezTo>
                      <a:pt x="593" y="353"/>
                      <a:pt x="835" y="98"/>
                      <a:pt x="939"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
        <p:nvSpPr>
          <p:cNvPr id="464" name="AutoShape 126"/>
          <p:cNvSpPr>
            <a:spLocks noChangeArrowheads="1"/>
          </p:cNvSpPr>
          <p:nvPr/>
        </p:nvSpPr>
        <p:spPr bwMode="auto">
          <a:xfrm>
            <a:off x="1692275" y="1744663"/>
            <a:ext cx="504825" cy="608012"/>
          </a:xfrm>
          <a:prstGeom prst="star32">
            <a:avLst>
              <a:gd name="adj" fmla="val 17630"/>
            </a:avLst>
          </a:prstGeom>
          <a:gradFill rotWithShape="1">
            <a:gsLst>
              <a:gs pos="0">
                <a:srgbClr val="FF0000"/>
              </a:gs>
              <a:gs pos="100000">
                <a:srgbClr val="FF9999">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465" name="AutoShape 127"/>
          <p:cNvSpPr>
            <a:spLocks noChangeArrowheads="1"/>
          </p:cNvSpPr>
          <p:nvPr/>
        </p:nvSpPr>
        <p:spPr bwMode="auto">
          <a:xfrm flipV="1">
            <a:off x="1044575" y="2808288"/>
            <a:ext cx="935038" cy="476250"/>
          </a:xfrm>
          <a:prstGeom prst="upArrow">
            <a:avLst>
              <a:gd name="adj1" fmla="val 70241"/>
              <a:gd name="adj2" fmla="val 37778"/>
            </a:avLst>
          </a:prstGeom>
          <a:gradFill rotWithShape="1">
            <a:gsLst>
              <a:gs pos="0">
                <a:srgbClr val="B2B2B2">
                  <a:gamma/>
                  <a:tint val="21176"/>
                  <a:invGamma/>
                </a:srgbClr>
              </a:gs>
              <a:gs pos="100000">
                <a:srgbClr val="B2B2B2"/>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Lst>
        </p:spPr>
        <p:txBody>
          <a:bodyPr rot="10800000" wrap="none" anchor="ctr"/>
          <a:lstStyle/>
          <a:p>
            <a:pPr algn="ctr" eaLnBrk="1" hangingPunct="1">
              <a:lnSpc>
                <a:spcPct val="90000"/>
              </a:lnSpc>
              <a:defRPr/>
            </a:pPr>
            <a:r>
              <a:rPr lang="ja-JP" altLang="en-US" sz="1400" b="1" dirty="0">
                <a:solidFill>
                  <a:srgbClr val="FF0000"/>
                </a:solidFill>
              </a:rPr>
              <a:t>停電発生</a:t>
            </a:r>
          </a:p>
        </p:txBody>
      </p:sp>
      <p:grpSp>
        <p:nvGrpSpPr>
          <p:cNvPr id="466" name="Group 128"/>
          <p:cNvGrpSpPr>
            <a:grpSpLocks/>
          </p:cNvGrpSpPr>
          <p:nvPr/>
        </p:nvGrpSpPr>
        <p:grpSpPr bwMode="auto">
          <a:xfrm>
            <a:off x="1887538" y="1301750"/>
            <a:ext cx="596900" cy="682625"/>
            <a:chOff x="1462" y="957"/>
            <a:chExt cx="778" cy="867"/>
          </a:xfrm>
          <a:effectLst/>
        </p:grpSpPr>
        <p:sp>
          <p:nvSpPr>
            <p:cNvPr id="467" name="Freeform 129"/>
            <p:cNvSpPr>
              <a:spLocks/>
            </p:cNvSpPr>
            <p:nvPr/>
          </p:nvSpPr>
          <p:spPr bwMode="auto">
            <a:xfrm>
              <a:off x="1462" y="957"/>
              <a:ext cx="778" cy="434"/>
            </a:xfrm>
            <a:custGeom>
              <a:avLst/>
              <a:gdLst>
                <a:gd name="T0" fmla="*/ 210 w 2334"/>
                <a:gd name="T1" fmla="*/ 121 h 1300"/>
                <a:gd name="T2" fmla="*/ 200 w 2334"/>
                <a:gd name="T3" fmla="*/ 119 h 1300"/>
                <a:gd name="T4" fmla="*/ 192 w 2334"/>
                <a:gd name="T5" fmla="*/ 122 h 1300"/>
                <a:gd name="T6" fmla="*/ 181 w 2334"/>
                <a:gd name="T7" fmla="*/ 132 h 1300"/>
                <a:gd name="T8" fmla="*/ 168 w 2334"/>
                <a:gd name="T9" fmla="*/ 140 h 1300"/>
                <a:gd name="T10" fmla="*/ 151 w 2334"/>
                <a:gd name="T11" fmla="*/ 144 h 1300"/>
                <a:gd name="T12" fmla="*/ 134 w 2334"/>
                <a:gd name="T13" fmla="*/ 145 h 1300"/>
                <a:gd name="T14" fmla="*/ 120 w 2334"/>
                <a:gd name="T15" fmla="*/ 143 h 1300"/>
                <a:gd name="T16" fmla="*/ 107 w 2334"/>
                <a:gd name="T17" fmla="*/ 139 h 1300"/>
                <a:gd name="T18" fmla="*/ 95 w 2334"/>
                <a:gd name="T19" fmla="*/ 132 h 1300"/>
                <a:gd name="T20" fmla="*/ 86 w 2334"/>
                <a:gd name="T21" fmla="*/ 124 h 1300"/>
                <a:gd name="T22" fmla="*/ 80 w 2334"/>
                <a:gd name="T23" fmla="*/ 126 h 1300"/>
                <a:gd name="T24" fmla="*/ 74 w 2334"/>
                <a:gd name="T25" fmla="*/ 127 h 1300"/>
                <a:gd name="T26" fmla="*/ 66 w 2334"/>
                <a:gd name="T27" fmla="*/ 126 h 1300"/>
                <a:gd name="T28" fmla="*/ 58 w 2334"/>
                <a:gd name="T29" fmla="*/ 124 h 1300"/>
                <a:gd name="T30" fmla="*/ 51 w 2334"/>
                <a:gd name="T31" fmla="*/ 121 h 1300"/>
                <a:gd name="T32" fmla="*/ 45 w 2334"/>
                <a:gd name="T33" fmla="*/ 116 h 1300"/>
                <a:gd name="T34" fmla="*/ 38 w 2334"/>
                <a:gd name="T35" fmla="*/ 114 h 1300"/>
                <a:gd name="T36" fmla="*/ 32 w 2334"/>
                <a:gd name="T37" fmla="*/ 116 h 1300"/>
                <a:gd name="T38" fmla="*/ 24 w 2334"/>
                <a:gd name="T39" fmla="*/ 116 h 1300"/>
                <a:gd name="T40" fmla="*/ 14 w 2334"/>
                <a:gd name="T41" fmla="*/ 113 h 1300"/>
                <a:gd name="T42" fmla="*/ 6 w 2334"/>
                <a:gd name="T43" fmla="*/ 106 h 1300"/>
                <a:gd name="T44" fmla="*/ 1 w 2334"/>
                <a:gd name="T45" fmla="*/ 98 h 1300"/>
                <a:gd name="T46" fmla="*/ 0 w 2334"/>
                <a:gd name="T47" fmla="*/ 88 h 1300"/>
                <a:gd name="T48" fmla="*/ 3 w 2334"/>
                <a:gd name="T49" fmla="*/ 80 h 1300"/>
                <a:gd name="T50" fmla="*/ 8 w 2334"/>
                <a:gd name="T51" fmla="*/ 73 h 1300"/>
                <a:gd name="T52" fmla="*/ 16 w 2334"/>
                <a:gd name="T53" fmla="*/ 68 h 1300"/>
                <a:gd name="T54" fmla="*/ 25 w 2334"/>
                <a:gd name="T55" fmla="*/ 66 h 1300"/>
                <a:gd name="T56" fmla="*/ 29 w 2334"/>
                <a:gd name="T57" fmla="*/ 53 h 1300"/>
                <a:gd name="T58" fmla="*/ 38 w 2334"/>
                <a:gd name="T59" fmla="*/ 43 h 1300"/>
                <a:gd name="T60" fmla="*/ 51 w 2334"/>
                <a:gd name="T61" fmla="*/ 35 h 1300"/>
                <a:gd name="T62" fmla="*/ 66 w 2334"/>
                <a:gd name="T63" fmla="*/ 32 h 1300"/>
                <a:gd name="T64" fmla="*/ 76 w 2334"/>
                <a:gd name="T65" fmla="*/ 31 h 1300"/>
                <a:gd name="T66" fmla="*/ 79 w 2334"/>
                <a:gd name="T67" fmla="*/ 23 h 1300"/>
                <a:gd name="T68" fmla="*/ 89 w 2334"/>
                <a:gd name="T69" fmla="*/ 12 h 1300"/>
                <a:gd name="T70" fmla="*/ 101 w 2334"/>
                <a:gd name="T71" fmla="*/ 5 h 1300"/>
                <a:gd name="T72" fmla="*/ 115 w 2334"/>
                <a:gd name="T73" fmla="*/ 1 h 1300"/>
                <a:gd name="T74" fmla="*/ 129 w 2334"/>
                <a:gd name="T75" fmla="*/ 0 h 1300"/>
                <a:gd name="T76" fmla="*/ 142 w 2334"/>
                <a:gd name="T77" fmla="*/ 4 h 1300"/>
                <a:gd name="T78" fmla="*/ 154 w 2334"/>
                <a:gd name="T79" fmla="*/ 11 h 1300"/>
                <a:gd name="T80" fmla="*/ 163 w 2334"/>
                <a:gd name="T81" fmla="*/ 21 h 1300"/>
                <a:gd name="T82" fmla="*/ 171 w 2334"/>
                <a:gd name="T83" fmla="*/ 29 h 1300"/>
                <a:gd name="T84" fmla="*/ 182 w 2334"/>
                <a:gd name="T85" fmla="*/ 25 h 1300"/>
                <a:gd name="T86" fmla="*/ 193 w 2334"/>
                <a:gd name="T87" fmla="*/ 24 h 1300"/>
                <a:gd name="T88" fmla="*/ 210 w 2334"/>
                <a:gd name="T89" fmla="*/ 27 h 1300"/>
                <a:gd name="T90" fmla="*/ 224 w 2334"/>
                <a:gd name="T91" fmla="*/ 36 h 1300"/>
                <a:gd name="T92" fmla="*/ 234 w 2334"/>
                <a:gd name="T93" fmla="*/ 48 h 1300"/>
                <a:gd name="T94" fmla="*/ 239 w 2334"/>
                <a:gd name="T95" fmla="*/ 63 h 1300"/>
                <a:gd name="T96" fmla="*/ 249 w 2334"/>
                <a:gd name="T97" fmla="*/ 71 h 1300"/>
                <a:gd name="T98" fmla="*/ 258 w 2334"/>
                <a:gd name="T99" fmla="*/ 84 h 1300"/>
                <a:gd name="T100" fmla="*/ 259 w 2334"/>
                <a:gd name="T101" fmla="*/ 97 h 1300"/>
                <a:gd name="T102" fmla="*/ 252 w 2334"/>
                <a:gd name="T103" fmla="*/ 108 h 1300"/>
                <a:gd name="T104" fmla="*/ 241 w 2334"/>
                <a:gd name="T105" fmla="*/ 117 h 1300"/>
                <a:gd name="T106" fmla="*/ 227 w 2334"/>
                <a:gd name="T107" fmla="*/ 121 h 13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34" h="1300">
                  <a:moveTo>
                    <a:pt x="1964" y="1093"/>
                  </a:moveTo>
                  <a:lnTo>
                    <a:pt x="1941" y="1093"/>
                  </a:lnTo>
                  <a:lnTo>
                    <a:pt x="1917" y="1091"/>
                  </a:lnTo>
                  <a:lnTo>
                    <a:pt x="1893" y="1088"/>
                  </a:lnTo>
                  <a:lnTo>
                    <a:pt x="1869" y="1084"/>
                  </a:lnTo>
                  <a:lnTo>
                    <a:pt x="1846" y="1079"/>
                  </a:lnTo>
                  <a:lnTo>
                    <a:pt x="1824" y="1073"/>
                  </a:lnTo>
                  <a:lnTo>
                    <a:pt x="1802" y="1066"/>
                  </a:lnTo>
                  <a:lnTo>
                    <a:pt x="1781" y="1058"/>
                  </a:lnTo>
                  <a:lnTo>
                    <a:pt x="1757" y="1048"/>
                  </a:lnTo>
                  <a:lnTo>
                    <a:pt x="1743" y="1069"/>
                  </a:lnTo>
                  <a:lnTo>
                    <a:pt x="1725" y="1096"/>
                  </a:lnTo>
                  <a:lnTo>
                    <a:pt x="1705" y="1120"/>
                  </a:lnTo>
                  <a:lnTo>
                    <a:pt x="1683" y="1142"/>
                  </a:lnTo>
                  <a:lnTo>
                    <a:pt x="1657" y="1165"/>
                  </a:lnTo>
                  <a:lnTo>
                    <a:pt x="1631" y="1185"/>
                  </a:lnTo>
                  <a:lnTo>
                    <a:pt x="1603" y="1204"/>
                  </a:lnTo>
                  <a:lnTo>
                    <a:pt x="1573" y="1222"/>
                  </a:lnTo>
                  <a:lnTo>
                    <a:pt x="1540" y="1237"/>
                  </a:lnTo>
                  <a:lnTo>
                    <a:pt x="1508" y="1252"/>
                  </a:lnTo>
                  <a:lnTo>
                    <a:pt x="1472" y="1265"/>
                  </a:lnTo>
                  <a:lnTo>
                    <a:pt x="1437" y="1275"/>
                  </a:lnTo>
                  <a:lnTo>
                    <a:pt x="1400" y="1284"/>
                  </a:lnTo>
                  <a:lnTo>
                    <a:pt x="1362" y="1291"/>
                  </a:lnTo>
                  <a:lnTo>
                    <a:pt x="1323" y="1296"/>
                  </a:lnTo>
                  <a:lnTo>
                    <a:pt x="1284" y="1299"/>
                  </a:lnTo>
                  <a:lnTo>
                    <a:pt x="1243" y="1300"/>
                  </a:lnTo>
                  <a:lnTo>
                    <a:pt x="1210" y="1299"/>
                  </a:lnTo>
                  <a:lnTo>
                    <a:pt x="1177" y="1297"/>
                  </a:lnTo>
                  <a:lnTo>
                    <a:pt x="1143" y="1294"/>
                  </a:lnTo>
                  <a:lnTo>
                    <a:pt x="1110" y="1289"/>
                  </a:lnTo>
                  <a:lnTo>
                    <a:pt x="1079" y="1282"/>
                  </a:lnTo>
                  <a:lnTo>
                    <a:pt x="1047" y="1275"/>
                  </a:lnTo>
                  <a:lnTo>
                    <a:pt x="1017" y="1265"/>
                  </a:lnTo>
                  <a:lnTo>
                    <a:pt x="987" y="1255"/>
                  </a:lnTo>
                  <a:lnTo>
                    <a:pt x="959" y="1243"/>
                  </a:lnTo>
                  <a:lnTo>
                    <a:pt x="931" y="1231"/>
                  </a:lnTo>
                  <a:lnTo>
                    <a:pt x="904" y="1217"/>
                  </a:lnTo>
                  <a:lnTo>
                    <a:pt x="879" y="1202"/>
                  </a:lnTo>
                  <a:lnTo>
                    <a:pt x="855" y="1184"/>
                  </a:lnTo>
                  <a:lnTo>
                    <a:pt x="832" y="1168"/>
                  </a:lnTo>
                  <a:lnTo>
                    <a:pt x="811" y="1149"/>
                  </a:lnTo>
                  <a:lnTo>
                    <a:pt x="791" y="1129"/>
                  </a:lnTo>
                  <a:lnTo>
                    <a:pt x="777" y="1115"/>
                  </a:lnTo>
                  <a:lnTo>
                    <a:pt x="759" y="1121"/>
                  </a:lnTo>
                  <a:lnTo>
                    <a:pt x="745" y="1125"/>
                  </a:lnTo>
                  <a:lnTo>
                    <a:pt x="733" y="1127"/>
                  </a:lnTo>
                  <a:lnTo>
                    <a:pt x="719" y="1131"/>
                  </a:lnTo>
                  <a:lnTo>
                    <a:pt x="705" y="1132"/>
                  </a:lnTo>
                  <a:lnTo>
                    <a:pt x="692" y="1135"/>
                  </a:lnTo>
                  <a:lnTo>
                    <a:pt x="679" y="1136"/>
                  </a:lnTo>
                  <a:lnTo>
                    <a:pt x="665" y="1137"/>
                  </a:lnTo>
                  <a:lnTo>
                    <a:pt x="651" y="1137"/>
                  </a:lnTo>
                  <a:lnTo>
                    <a:pt x="632" y="1137"/>
                  </a:lnTo>
                  <a:lnTo>
                    <a:pt x="613" y="1135"/>
                  </a:lnTo>
                  <a:lnTo>
                    <a:pt x="594" y="1132"/>
                  </a:lnTo>
                  <a:lnTo>
                    <a:pt x="575" y="1130"/>
                  </a:lnTo>
                  <a:lnTo>
                    <a:pt x="558" y="1125"/>
                  </a:lnTo>
                  <a:lnTo>
                    <a:pt x="540" y="1120"/>
                  </a:lnTo>
                  <a:lnTo>
                    <a:pt x="523" y="1113"/>
                  </a:lnTo>
                  <a:lnTo>
                    <a:pt x="506" y="1107"/>
                  </a:lnTo>
                  <a:lnTo>
                    <a:pt x="490" y="1100"/>
                  </a:lnTo>
                  <a:lnTo>
                    <a:pt x="475" y="1091"/>
                  </a:lnTo>
                  <a:lnTo>
                    <a:pt x="460" y="1082"/>
                  </a:lnTo>
                  <a:lnTo>
                    <a:pt x="446" y="1072"/>
                  </a:lnTo>
                  <a:lnTo>
                    <a:pt x="432" y="1061"/>
                  </a:lnTo>
                  <a:lnTo>
                    <a:pt x="419" y="1049"/>
                  </a:lnTo>
                  <a:lnTo>
                    <a:pt x="408" y="1037"/>
                  </a:lnTo>
                  <a:lnTo>
                    <a:pt x="397" y="1024"/>
                  </a:lnTo>
                  <a:lnTo>
                    <a:pt x="380" y="1005"/>
                  </a:lnTo>
                  <a:lnTo>
                    <a:pt x="359" y="1016"/>
                  </a:lnTo>
                  <a:lnTo>
                    <a:pt x="345" y="1023"/>
                  </a:lnTo>
                  <a:lnTo>
                    <a:pt x="331" y="1028"/>
                  </a:lnTo>
                  <a:lnTo>
                    <a:pt x="317" y="1033"/>
                  </a:lnTo>
                  <a:lnTo>
                    <a:pt x="304" y="1037"/>
                  </a:lnTo>
                  <a:lnTo>
                    <a:pt x="289" y="1039"/>
                  </a:lnTo>
                  <a:lnTo>
                    <a:pt x="273" y="1042"/>
                  </a:lnTo>
                  <a:lnTo>
                    <a:pt x="258" y="1043"/>
                  </a:lnTo>
                  <a:lnTo>
                    <a:pt x="243" y="1043"/>
                  </a:lnTo>
                  <a:lnTo>
                    <a:pt x="218" y="1042"/>
                  </a:lnTo>
                  <a:lnTo>
                    <a:pt x="193" y="1038"/>
                  </a:lnTo>
                  <a:lnTo>
                    <a:pt x="169" y="1033"/>
                  </a:lnTo>
                  <a:lnTo>
                    <a:pt x="146" y="1024"/>
                  </a:lnTo>
                  <a:lnTo>
                    <a:pt x="125" y="1014"/>
                  </a:lnTo>
                  <a:lnTo>
                    <a:pt x="104" y="1003"/>
                  </a:lnTo>
                  <a:lnTo>
                    <a:pt x="83" y="987"/>
                  </a:lnTo>
                  <a:lnTo>
                    <a:pt x="66" y="971"/>
                  </a:lnTo>
                  <a:lnTo>
                    <a:pt x="51" y="955"/>
                  </a:lnTo>
                  <a:lnTo>
                    <a:pt x="38" y="937"/>
                  </a:lnTo>
                  <a:lnTo>
                    <a:pt x="27" y="919"/>
                  </a:lnTo>
                  <a:lnTo>
                    <a:pt x="18" y="899"/>
                  </a:lnTo>
                  <a:lnTo>
                    <a:pt x="10" y="879"/>
                  </a:lnTo>
                  <a:lnTo>
                    <a:pt x="4" y="859"/>
                  </a:lnTo>
                  <a:lnTo>
                    <a:pt x="2" y="838"/>
                  </a:lnTo>
                  <a:lnTo>
                    <a:pt x="0" y="816"/>
                  </a:lnTo>
                  <a:lnTo>
                    <a:pt x="2" y="795"/>
                  </a:lnTo>
                  <a:lnTo>
                    <a:pt x="4" y="775"/>
                  </a:lnTo>
                  <a:lnTo>
                    <a:pt x="9" y="756"/>
                  </a:lnTo>
                  <a:lnTo>
                    <a:pt x="16" y="737"/>
                  </a:lnTo>
                  <a:lnTo>
                    <a:pt x="24" y="718"/>
                  </a:lnTo>
                  <a:lnTo>
                    <a:pt x="34" y="700"/>
                  </a:lnTo>
                  <a:lnTo>
                    <a:pt x="46" y="684"/>
                  </a:lnTo>
                  <a:lnTo>
                    <a:pt x="58" y="669"/>
                  </a:lnTo>
                  <a:lnTo>
                    <a:pt x="73" y="654"/>
                  </a:lnTo>
                  <a:lnTo>
                    <a:pt x="88" y="641"/>
                  </a:lnTo>
                  <a:lnTo>
                    <a:pt x="106" y="630"/>
                  </a:lnTo>
                  <a:lnTo>
                    <a:pt x="124" y="618"/>
                  </a:lnTo>
                  <a:lnTo>
                    <a:pt x="143" y="610"/>
                  </a:lnTo>
                  <a:lnTo>
                    <a:pt x="163" y="602"/>
                  </a:lnTo>
                  <a:lnTo>
                    <a:pt x="184" y="596"/>
                  </a:lnTo>
                  <a:lnTo>
                    <a:pt x="206" y="592"/>
                  </a:lnTo>
                  <a:lnTo>
                    <a:pt x="227" y="589"/>
                  </a:lnTo>
                  <a:lnTo>
                    <a:pt x="231" y="568"/>
                  </a:lnTo>
                  <a:lnTo>
                    <a:pt x="239" y="538"/>
                  </a:lnTo>
                  <a:lnTo>
                    <a:pt x="251" y="509"/>
                  </a:lnTo>
                  <a:lnTo>
                    <a:pt x="265" y="480"/>
                  </a:lnTo>
                  <a:lnTo>
                    <a:pt x="281" y="453"/>
                  </a:lnTo>
                  <a:lnTo>
                    <a:pt x="300" y="429"/>
                  </a:lnTo>
                  <a:lnTo>
                    <a:pt x="321" y="405"/>
                  </a:lnTo>
                  <a:lnTo>
                    <a:pt x="344" y="384"/>
                  </a:lnTo>
                  <a:lnTo>
                    <a:pt x="370" y="364"/>
                  </a:lnTo>
                  <a:lnTo>
                    <a:pt x="397" y="346"/>
                  </a:lnTo>
                  <a:lnTo>
                    <a:pt x="426" y="330"/>
                  </a:lnTo>
                  <a:lnTo>
                    <a:pt x="456" y="316"/>
                  </a:lnTo>
                  <a:lnTo>
                    <a:pt x="487" y="305"/>
                  </a:lnTo>
                  <a:lnTo>
                    <a:pt x="521" y="296"/>
                  </a:lnTo>
                  <a:lnTo>
                    <a:pt x="555" y="288"/>
                  </a:lnTo>
                  <a:lnTo>
                    <a:pt x="591" y="285"/>
                  </a:lnTo>
                  <a:lnTo>
                    <a:pt x="626" y="283"/>
                  </a:lnTo>
                  <a:lnTo>
                    <a:pt x="676" y="286"/>
                  </a:lnTo>
                  <a:lnTo>
                    <a:pt x="677" y="283"/>
                  </a:lnTo>
                  <a:lnTo>
                    <a:pt x="680" y="276"/>
                  </a:lnTo>
                  <a:lnTo>
                    <a:pt x="682" y="269"/>
                  </a:lnTo>
                  <a:lnTo>
                    <a:pt x="684" y="267"/>
                  </a:lnTo>
                  <a:lnTo>
                    <a:pt x="699" y="237"/>
                  </a:lnTo>
                  <a:lnTo>
                    <a:pt x="715" y="209"/>
                  </a:lnTo>
                  <a:lnTo>
                    <a:pt x="734" y="182"/>
                  </a:lnTo>
                  <a:lnTo>
                    <a:pt x="754" y="156"/>
                  </a:lnTo>
                  <a:lnTo>
                    <a:pt x="777" y="133"/>
                  </a:lnTo>
                  <a:lnTo>
                    <a:pt x="799" y="111"/>
                  </a:lnTo>
                  <a:lnTo>
                    <a:pt x="825" y="91"/>
                  </a:lnTo>
                  <a:lnTo>
                    <a:pt x="852" y="73"/>
                  </a:lnTo>
                  <a:lnTo>
                    <a:pt x="880" y="57"/>
                  </a:lnTo>
                  <a:lnTo>
                    <a:pt x="908" y="41"/>
                  </a:lnTo>
                  <a:lnTo>
                    <a:pt x="938" y="29"/>
                  </a:lnTo>
                  <a:lnTo>
                    <a:pt x="969" y="19"/>
                  </a:lnTo>
                  <a:lnTo>
                    <a:pt x="1001" y="11"/>
                  </a:lnTo>
                  <a:lnTo>
                    <a:pt x="1032" y="5"/>
                  </a:lnTo>
                  <a:lnTo>
                    <a:pt x="1066" y="1"/>
                  </a:lnTo>
                  <a:lnTo>
                    <a:pt x="1099" y="0"/>
                  </a:lnTo>
                  <a:lnTo>
                    <a:pt x="1130" y="1"/>
                  </a:lnTo>
                  <a:lnTo>
                    <a:pt x="1162" y="4"/>
                  </a:lnTo>
                  <a:lnTo>
                    <a:pt x="1193" y="10"/>
                  </a:lnTo>
                  <a:lnTo>
                    <a:pt x="1223" y="17"/>
                  </a:lnTo>
                  <a:lnTo>
                    <a:pt x="1252" y="26"/>
                  </a:lnTo>
                  <a:lnTo>
                    <a:pt x="1281" y="38"/>
                  </a:lnTo>
                  <a:lnTo>
                    <a:pt x="1309" y="51"/>
                  </a:lnTo>
                  <a:lnTo>
                    <a:pt x="1335" y="67"/>
                  </a:lnTo>
                  <a:lnTo>
                    <a:pt x="1362" y="83"/>
                  </a:lnTo>
                  <a:lnTo>
                    <a:pt x="1386" y="102"/>
                  </a:lnTo>
                  <a:lnTo>
                    <a:pt x="1408" y="122"/>
                  </a:lnTo>
                  <a:lnTo>
                    <a:pt x="1431" y="143"/>
                  </a:lnTo>
                  <a:lnTo>
                    <a:pt x="1451" y="167"/>
                  </a:lnTo>
                  <a:lnTo>
                    <a:pt x="1470" y="193"/>
                  </a:lnTo>
                  <a:lnTo>
                    <a:pt x="1488" y="219"/>
                  </a:lnTo>
                  <a:lnTo>
                    <a:pt x="1503" y="247"/>
                  </a:lnTo>
                  <a:lnTo>
                    <a:pt x="1517" y="273"/>
                  </a:lnTo>
                  <a:lnTo>
                    <a:pt x="1543" y="261"/>
                  </a:lnTo>
                  <a:lnTo>
                    <a:pt x="1566" y="251"/>
                  </a:lnTo>
                  <a:lnTo>
                    <a:pt x="1589" y="243"/>
                  </a:lnTo>
                  <a:lnTo>
                    <a:pt x="1612" y="235"/>
                  </a:lnTo>
                  <a:lnTo>
                    <a:pt x="1636" y="229"/>
                  </a:lnTo>
                  <a:lnTo>
                    <a:pt x="1660" y="225"/>
                  </a:lnTo>
                  <a:lnTo>
                    <a:pt x="1685" y="222"/>
                  </a:lnTo>
                  <a:lnTo>
                    <a:pt x="1709" y="220"/>
                  </a:lnTo>
                  <a:lnTo>
                    <a:pt x="1734" y="219"/>
                  </a:lnTo>
                  <a:lnTo>
                    <a:pt x="1774" y="220"/>
                  </a:lnTo>
                  <a:lnTo>
                    <a:pt x="1815" y="227"/>
                  </a:lnTo>
                  <a:lnTo>
                    <a:pt x="1854" y="234"/>
                  </a:lnTo>
                  <a:lnTo>
                    <a:pt x="1890" y="245"/>
                  </a:lnTo>
                  <a:lnTo>
                    <a:pt x="1925" y="261"/>
                  </a:lnTo>
                  <a:lnTo>
                    <a:pt x="1959" y="277"/>
                  </a:lnTo>
                  <a:lnTo>
                    <a:pt x="1991" y="297"/>
                  </a:lnTo>
                  <a:lnTo>
                    <a:pt x="2020" y="320"/>
                  </a:lnTo>
                  <a:lnTo>
                    <a:pt x="2046" y="344"/>
                  </a:lnTo>
                  <a:lnTo>
                    <a:pt x="2071" y="371"/>
                  </a:lnTo>
                  <a:lnTo>
                    <a:pt x="2093" y="399"/>
                  </a:lnTo>
                  <a:lnTo>
                    <a:pt x="2110" y="429"/>
                  </a:lnTo>
                  <a:lnTo>
                    <a:pt x="2125" y="462"/>
                  </a:lnTo>
                  <a:lnTo>
                    <a:pt x="2138" y="496"/>
                  </a:lnTo>
                  <a:lnTo>
                    <a:pt x="2146" y="530"/>
                  </a:lnTo>
                  <a:lnTo>
                    <a:pt x="2151" y="567"/>
                  </a:lnTo>
                  <a:lnTo>
                    <a:pt x="2152" y="584"/>
                  </a:lnTo>
                  <a:lnTo>
                    <a:pt x="2167" y="592"/>
                  </a:lnTo>
                  <a:lnTo>
                    <a:pt x="2205" y="613"/>
                  </a:lnTo>
                  <a:lnTo>
                    <a:pt x="2237" y="636"/>
                  </a:lnTo>
                  <a:lnTo>
                    <a:pt x="2266" y="662"/>
                  </a:lnTo>
                  <a:lnTo>
                    <a:pt x="2290" y="690"/>
                  </a:lnTo>
                  <a:lnTo>
                    <a:pt x="2309" y="720"/>
                  </a:lnTo>
                  <a:lnTo>
                    <a:pt x="2323" y="753"/>
                  </a:lnTo>
                  <a:lnTo>
                    <a:pt x="2332" y="786"/>
                  </a:lnTo>
                  <a:lnTo>
                    <a:pt x="2334" y="820"/>
                  </a:lnTo>
                  <a:lnTo>
                    <a:pt x="2332" y="848"/>
                  </a:lnTo>
                  <a:lnTo>
                    <a:pt x="2327" y="875"/>
                  </a:lnTo>
                  <a:lnTo>
                    <a:pt x="2318" y="902"/>
                  </a:lnTo>
                  <a:lnTo>
                    <a:pt x="2305" y="927"/>
                  </a:lnTo>
                  <a:lnTo>
                    <a:pt x="2289" y="951"/>
                  </a:lnTo>
                  <a:lnTo>
                    <a:pt x="2271" y="972"/>
                  </a:lnTo>
                  <a:lnTo>
                    <a:pt x="2250" y="994"/>
                  </a:lnTo>
                  <a:lnTo>
                    <a:pt x="2226" y="1013"/>
                  </a:lnTo>
                  <a:lnTo>
                    <a:pt x="2200" y="1030"/>
                  </a:lnTo>
                  <a:lnTo>
                    <a:pt x="2171" y="1047"/>
                  </a:lnTo>
                  <a:lnTo>
                    <a:pt x="2141" y="1061"/>
                  </a:lnTo>
                  <a:lnTo>
                    <a:pt x="2108" y="1072"/>
                  </a:lnTo>
                  <a:lnTo>
                    <a:pt x="2074" y="1081"/>
                  </a:lnTo>
                  <a:lnTo>
                    <a:pt x="2039" y="1088"/>
                  </a:lnTo>
                  <a:lnTo>
                    <a:pt x="2002" y="1092"/>
                  </a:lnTo>
                  <a:lnTo>
                    <a:pt x="1964" y="1093"/>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68" name="Freeform 130"/>
            <p:cNvSpPr>
              <a:spLocks/>
            </p:cNvSpPr>
            <p:nvPr/>
          </p:nvSpPr>
          <p:spPr bwMode="auto">
            <a:xfrm>
              <a:off x="1970" y="1030"/>
              <a:ext cx="186" cy="57"/>
            </a:xfrm>
            <a:custGeom>
              <a:avLst/>
              <a:gdLst>
                <a:gd name="T0" fmla="*/ 1 w 559"/>
                <a:gd name="T1" fmla="*/ 7 h 169"/>
                <a:gd name="T2" fmla="*/ 2 w 559"/>
                <a:gd name="T3" fmla="*/ 10 h 169"/>
                <a:gd name="T4" fmla="*/ 5 w 559"/>
                <a:gd name="T5" fmla="*/ 9 h 169"/>
                <a:gd name="T6" fmla="*/ 8 w 559"/>
                <a:gd name="T7" fmla="*/ 8 h 169"/>
                <a:gd name="T8" fmla="*/ 10 w 559"/>
                <a:gd name="T9" fmla="*/ 7 h 169"/>
                <a:gd name="T10" fmla="*/ 13 w 559"/>
                <a:gd name="T11" fmla="*/ 6 h 169"/>
                <a:gd name="T12" fmla="*/ 16 w 559"/>
                <a:gd name="T13" fmla="*/ 5 h 169"/>
                <a:gd name="T14" fmla="*/ 18 w 559"/>
                <a:gd name="T15" fmla="*/ 5 h 169"/>
                <a:gd name="T16" fmla="*/ 21 w 559"/>
                <a:gd name="T17" fmla="*/ 4 h 169"/>
                <a:gd name="T18" fmla="*/ 24 w 559"/>
                <a:gd name="T19" fmla="*/ 4 h 169"/>
                <a:gd name="T20" fmla="*/ 27 w 559"/>
                <a:gd name="T21" fmla="*/ 4 h 169"/>
                <a:gd name="T22" fmla="*/ 29 w 559"/>
                <a:gd name="T23" fmla="*/ 4 h 169"/>
                <a:gd name="T24" fmla="*/ 32 w 559"/>
                <a:gd name="T25" fmla="*/ 4 h 169"/>
                <a:gd name="T26" fmla="*/ 34 w 559"/>
                <a:gd name="T27" fmla="*/ 4 h 169"/>
                <a:gd name="T28" fmla="*/ 37 w 559"/>
                <a:gd name="T29" fmla="*/ 5 h 169"/>
                <a:gd name="T30" fmla="*/ 39 w 559"/>
                <a:gd name="T31" fmla="*/ 6 h 169"/>
                <a:gd name="T32" fmla="*/ 42 w 559"/>
                <a:gd name="T33" fmla="*/ 6 h 169"/>
                <a:gd name="T34" fmla="*/ 44 w 559"/>
                <a:gd name="T35" fmla="*/ 7 h 169"/>
                <a:gd name="T36" fmla="*/ 46 w 559"/>
                <a:gd name="T37" fmla="*/ 8 h 169"/>
                <a:gd name="T38" fmla="*/ 49 w 559"/>
                <a:gd name="T39" fmla="*/ 9 h 169"/>
                <a:gd name="T40" fmla="*/ 51 w 559"/>
                <a:gd name="T41" fmla="*/ 10 h 169"/>
                <a:gd name="T42" fmla="*/ 53 w 559"/>
                <a:gd name="T43" fmla="*/ 11 h 169"/>
                <a:gd name="T44" fmla="*/ 55 w 559"/>
                <a:gd name="T45" fmla="*/ 13 h 169"/>
                <a:gd name="T46" fmla="*/ 57 w 559"/>
                <a:gd name="T47" fmla="*/ 14 h 169"/>
                <a:gd name="T48" fmla="*/ 59 w 559"/>
                <a:gd name="T49" fmla="*/ 16 h 169"/>
                <a:gd name="T50" fmla="*/ 60 w 559"/>
                <a:gd name="T51" fmla="*/ 18 h 169"/>
                <a:gd name="T52" fmla="*/ 62 w 559"/>
                <a:gd name="T53" fmla="*/ 19 h 169"/>
                <a:gd name="T54" fmla="*/ 60 w 559"/>
                <a:gd name="T55" fmla="*/ 17 h 169"/>
                <a:gd name="T56" fmla="*/ 59 w 559"/>
                <a:gd name="T57" fmla="*/ 15 h 169"/>
                <a:gd name="T58" fmla="*/ 57 w 559"/>
                <a:gd name="T59" fmla="*/ 13 h 169"/>
                <a:gd name="T60" fmla="*/ 55 w 559"/>
                <a:gd name="T61" fmla="*/ 11 h 169"/>
                <a:gd name="T62" fmla="*/ 53 w 559"/>
                <a:gd name="T63" fmla="*/ 9 h 169"/>
                <a:gd name="T64" fmla="*/ 50 w 559"/>
                <a:gd name="T65" fmla="*/ 8 h 169"/>
                <a:gd name="T66" fmla="*/ 48 w 559"/>
                <a:gd name="T67" fmla="*/ 7 h 169"/>
                <a:gd name="T68" fmla="*/ 46 w 559"/>
                <a:gd name="T69" fmla="*/ 5 h 169"/>
                <a:gd name="T70" fmla="*/ 43 w 559"/>
                <a:gd name="T71" fmla="*/ 4 h 169"/>
                <a:gd name="T72" fmla="*/ 40 w 559"/>
                <a:gd name="T73" fmla="*/ 3 h 169"/>
                <a:gd name="T74" fmla="*/ 38 w 559"/>
                <a:gd name="T75" fmla="*/ 2 h 169"/>
                <a:gd name="T76" fmla="*/ 35 w 559"/>
                <a:gd name="T77" fmla="*/ 1 h 169"/>
                <a:gd name="T78" fmla="*/ 32 w 559"/>
                <a:gd name="T79" fmla="*/ 1 h 169"/>
                <a:gd name="T80" fmla="*/ 29 w 559"/>
                <a:gd name="T81" fmla="*/ 0 h 169"/>
                <a:gd name="T82" fmla="*/ 26 w 559"/>
                <a:gd name="T83" fmla="*/ 0 h 169"/>
                <a:gd name="T84" fmla="*/ 23 w 559"/>
                <a:gd name="T85" fmla="*/ 0 h 169"/>
                <a:gd name="T86" fmla="*/ 21 w 559"/>
                <a:gd name="T87" fmla="*/ 0 h 169"/>
                <a:gd name="T88" fmla="*/ 18 w 559"/>
                <a:gd name="T89" fmla="*/ 0 h 169"/>
                <a:gd name="T90" fmla="*/ 15 w 559"/>
                <a:gd name="T91" fmla="*/ 1 h 169"/>
                <a:gd name="T92" fmla="*/ 12 w 559"/>
                <a:gd name="T93" fmla="*/ 1 h 169"/>
                <a:gd name="T94" fmla="*/ 10 w 559"/>
                <a:gd name="T95" fmla="*/ 2 h 169"/>
                <a:gd name="T96" fmla="*/ 7 w 559"/>
                <a:gd name="T97" fmla="*/ 3 h 169"/>
                <a:gd name="T98" fmla="*/ 5 w 559"/>
                <a:gd name="T99" fmla="*/ 4 h 169"/>
                <a:gd name="T100" fmla="*/ 2 w 559"/>
                <a:gd name="T101" fmla="*/ 5 h 169"/>
                <a:gd name="T102" fmla="*/ 0 w 559"/>
                <a:gd name="T103" fmla="*/ 6 h 169"/>
                <a:gd name="T104" fmla="*/ 0 w 559"/>
                <a:gd name="T105" fmla="*/ 6 h 169"/>
                <a:gd name="T106" fmla="*/ 0 w 559"/>
                <a:gd name="T107" fmla="*/ 6 h 169"/>
                <a:gd name="T108" fmla="*/ 1 w 559"/>
                <a:gd name="T109" fmla="*/ 7 h 169"/>
                <a:gd name="T110" fmla="*/ 1 w 559"/>
                <a:gd name="T111" fmla="*/ 7 h 16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59" h="169">
                  <a:moveTo>
                    <a:pt x="8" y="63"/>
                  </a:moveTo>
                  <a:lnTo>
                    <a:pt x="21" y="89"/>
                  </a:lnTo>
                  <a:lnTo>
                    <a:pt x="48" y="77"/>
                  </a:lnTo>
                  <a:lnTo>
                    <a:pt x="71" y="67"/>
                  </a:lnTo>
                  <a:lnTo>
                    <a:pt x="94" y="59"/>
                  </a:lnTo>
                  <a:lnTo>
                    <a:pt x="117" y="52"/>
                  </a:lnTo>
                  <a:lnTo>
                    <a:pt x="141" y="45"/>
                  </a:lnTo>
                  <a:lnTo>
                    <a:pt x="165" y="42"/>
                  </a:lnTo>
                  <a:lnTo>
                    <a:pt x="190" y="38"/>
                  </a:lnTo>
                  <a:lnTo>
                    <a:pt x="214" y="37"/>
                  </a:lnTo>
                  <a:lnTo>
                    <a:pt x="239" y="35"/>
                  </a:lnTo>
                  <a:lnTo>
                    <a:pt x="263" y="35"/>
                  </a:lnTo>
                  <a:lnTo>
                    <a:pt x="287" y="38"/>
                  </a:lnTo>
                  <a:lnTo>
                    <a:pt x="310" y="40"/>
                  </a:lnTo>
                  <a:lnTo>
                    <a:pt x="332" y="44"/>
                  </a:lnTo>
                  <a:lnTo>
                    <a:pt x="355" y="49"/>
                  </a:lnTo>
                  <a:lnTo>
                    <a:pt x="376" y="55"/>
                  </a:lnTo>
                  <a:lnTo>
                    <a:pt x="398" y="63"/>
                  </a:lnTo>
                  <a:lnTo>
                    <a:pt x="418" y="72"/>
                  </a:lnTo>
                  <a:lnTo>
                    <a:pt x="438" y="81"/>
                  </a:lnTo>
                  <a:lnTo>
                    <a:pt x="458" y="91"/>
                  </a:lnTo>
                  <a:lnTo>
                    <a:pt x="477" y="102"/>
                  </a:lnTo>
                  <a:lnTo>
                    <a:pt x="495" y="113"/>
                  </a:lnTo>
                  <a:lnTo>
                    <a:pt x="512" y="126"/>
                  </a:lnTo>
                  <a:lnTo>
                    <a:pt x="528" y="140"/>
                  </a:lnTo>
                  <a:lnTo>
                    <a:pt x="544" y="154"/>
                  </a:lnTo>
                  <a:lnTo>
                    <a:pt x="559" y="169"/>
                  </a:lnTo>
                  <a:lnTo>
                    <a:pt x="544" y="150"/>
                  </a:lnTo>
                  <a:lnTo>
                    <a:pt x="528" y="132"/>
                  </a:lnTo>
                  <a:lnTo>
                    <a:pt x="511" y="116"/>
                  </a:lnTo>
                  <a:lnTo>
                    <a:pt x="493" y="100"/>
                  </a:lnTo>
                  <a:lnTo>
                    <a:pt x="474" y="84"/>
                  </a:lnTo>
                  <a:lnTo>
                    <a:pt x="454" y="71"/>
                  </a:lnTo>
                  <a:lnTo>
                    <a:pt x="433" y="58"/>
                  </a:lnTo>
                  <a:lnTo>
                    <a:pt x="411" y="47"/>
                  </a:lnTo>
                  <a:lnTo>
                    <a:pt x="389" y="35"/>
                  </a:lnTo>
                  <a:lnTo>
                    <a:pt x="365" y="26"/>
                  </a:lnTo>
                  <a:lnTo>
                    <a:pt x="341" y="19"/>
                  </a:lnTo>
                  <a:lnTo>
                    <a:pt x="316" y="13"/>
                  </a:lnTo>
                  <a:lnTo>
                    <a:pt x="291" y="6"/>
                  </a:lnTo>
                  <a:lnTo>
                    <a:pt x="264" y="3"/>
                  </a:lnTo>
                  <a:lnTo>
                    <a:pt x="238" y="1"/>
                  </a:lnTo>
                  <a:lnTo>
                    <a:pt x="210" y="0"/>
                  </a:lnTo>
                  <a:lnTo>
                    <a:pt x="185" y="1"/>
                  </a:lnTo>
                  <a:lnTo>
                    <a:pt x="161" y="3"/>
                  </a:lnTo>
                  <a:lnTo>
                    <a:pt x="136" y="6"/>
                  </a:lnTo>
                  <a:lnTo>
                    <a:pt x="112" y="10"/>
                  </a:lnTo>
                  <a:lnTo>
                    <a:pt x="88" y="16"/>
                  </a:lnTo>
                  <a:lnTo>
                    <a:pt x="65" y="24"/>
                  </a:lnTo>
                  <a:lnTo>
                    <a:pt x="42" y="32"/>
                  </a:lnTo>
                  <a:lnTo>
                    <a:pt x="19" y="42"/>
                  </a:lnTo>
                  <a:lnTo>
                    <a:pt x="0" y="50"/>
                  </a:lnTo>
                  <a:lnTo>
                    <a:pt x="3" y="53"/>
                  </a:lnTo>
                  <a:lnTo>
                    <a:pt x="4" y="57"/>
                  </a:lnTo>
                  <a:lnTo>
                    <a:pt x="6" y="59"/>
                  </a:lnTo>
                  <a:lnTo>
                    <a:pt x="8"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69" name="Freeform 131"/>
            <p:cNvSpPr>
              <a:spLocks/>
            </p:cNvSpPr>
            <p:nvPr/>
          </p:nvSpPr>
          <p:spPr bwMode="auto">
            <a:xfrm>
              <a:off x="1462" y="957"/>
              <a:ext cx="486" cy="324"/>
            </a:xfrm>
            <a:custGeom>
              <a:avLst/>
              <a:gdLst>
                <a:gd name="T0" fmla="*/ 4 w 1460"/>
                <a:gd name="T1" fmla="*/ 90 h 972"/>
                <a:gd name="T2" fmla="*/ 6 w 1460"/>
                <a:gd name="T3" fmla="*/ 84 h 972"/>
                <a:gd name="T4" fmla="*/ 10 w 1460"/>
                <a:gd name="T5" fmla="*/ 78 h 972"/>
                <a:gd name="T6" fmla="*/ 15 w 1460"/>
                <a:gd name="T7" fmla="*/ 74 h 972"/>
                <a:gd name="T8" fmla="*/ 21 w 1460"/>
                <a:gd name="T9" fmla="*/ 71 h 972"/>
                <a:gd name="T10" fmla="*/ 28 w 1460"/>
                <a:gd name="T11" fmla="*/ 69 h 972"/>
                <a:gd name="T12" fmla="*/ 31 w 1460"/>
                <a:gd name="T13" fmla="*/ 60 h 972"/>
                <a:gd name="T14" fmla="*/ 37 w 1460"/>
                <a:gd name="T15" fmla="*/ 52 h 972"/>
                <a:gd name="T16" fmla="*/ 44 w 1460"/>
                <a:gd name="T17" fmla="*/ 44 h 972"/>
                <a:gd name="T18" fmla="*/ 54 w 1460"/>
                <a:gd name="T19" fmla="*/ 39 h 972"/>
                <a:gd name="T20" fmla="*/ 65 w 1460"/>
                <a:gd name="T21" fmla="*/ 36 h 972"/>
                <a:gd name="T22" fmla="*/ 78 w 1460"/>
                <a:gd name="T23" fmla="*/ 36 h 972"/>
                <a:gd name="T24" fmla="*/ 79 w 1460"/>
                <a:gd name="T25" fmla="*/ 34 h 972"/>
                <a:gd name="T26" fmla="*/ 83 w 1460"/>
                <a:gd name="T27" fmla="*/ 27 h 972"/>
                <a:gd name="T28" fmla="*/ 89 w 1460"/>
                <a:gd name="T29" fmla="*/ 19 h 972"/>
                <a:gd name="T30" fmla="*/ 98 w 1460"/>
                <a:gd name="T31" fmla="*/ 12 h 972"/>
                <a:gd name="T32" fmla="*/ 107 w 1460"/>
                <a:gd name="T33" fmla="*/ 7 h 972"/>
                <a:gd name="T34" fmla="*/ 118 w 1460"/>
                <a:gd name="T35" fmla="*/ 4 h 972"/>
                <a:gd name="T36" fmla="*/ 127 w 1460"/>
                <a:gd name="T37" fmla="*/ 4 h 972"/>
                <a:gd name="T38" fmla="*/ 135 w 1460"/>
                <a:gd name="T39" fmla="*/ 5 h 972"/>
                <a:gd name="T40" fmla="*/ 143 w 1460"/>
                <a:gd name="T41" fmla="*/ 7 h 972"/>
                <a:gd name="T42" fmla="*/ 149 w 1460"/>
                <a:gd name="T43" fmla="*/ 10 h 972"/>
                <a:gd name="T44" fmla="*/ 156 w 1460"/>
                <a:gd name="T45" fmla="*/ 15 h 972"/>
                <a:gd name="T46" fmla="*/ 162 w 1460"/>
                <a:gd name="T47" fmla="*/ 20 h 972"/>
                <a:gd name="T48" fmla="*/ 156 w 1460"/>
                <a:gd name="T49" fmla="*/ 13 h 972"/>
                <a:gd name="T50" fmla="*/ 149 w 1460"/>
                <a:gd name="T51" fmla="*/ 8 h 972"/>
                <a:gd name="T52" fmla="*/ 141 w 1460"/>
                <a:gd name="T53" fmla="*/ 4 h 972"/>
                <a:gd name="T54" fmla="*/ 133 w 1460"/>
                <a:gd name="T55" fmla="*/ 1 h 972"/>
                <a:gd name="T56" fmla="*/ 124 w 1460"/>
                <a:gd name="T57" fmla="*/ 0 h 972"/>
                <a:gd name="T58" fmla="*/ 115 w 1460"/>
                <a:gd name="T59" fmla="*/ 1 h 972"/>
                <a:gd name="T60" fmla="*/ 104 w 1460"/>
                <a:gd name="T61" fmla="*/ 3 h 972"/>
                <a:gd name="T62" fmla="*/ 95 w 1460"/>
                <a:gd name="T63" fmla="*/ 8 h 972"/>
                <a:gd name="T64" fmla="*/ 86 w 1460"/>
                <a:gd name="T65" fmla="*/ 15 h 972"/>
                <a:gd name="T66" fmla="*/ 79 w 1460"/>
                <a:gd name="T67" fmla="*/ 23 h 972"/>
                <a:gd name="T68" fmla="*/ 76 w 1460"/>
                <a:gd name="T69" fmla="*/ 30 h 972"/>
                <a:gd name="T70" fmla="*/ 75 w 1460"/>
                <a:gd name="T71" fmla="*/ 32 h 972"/>
                <a:gd name="T72" fmla="*/ 62 w 1460"/>
                <a:gd name="T73" fmla="*/ 32 h 972"/>
                <a:gd name="T74" fmla="*/ 51 w 1460"/>
                <a:gd name="T75" fmla="*/ 35 h 972"/>
                <a:gd name="T76" fmla="*/ 41 w 1460"/>
                <a:gd name="T77" fmla="*/ 40 h 972"/>
                <a:gd name="T78" fmla="*/ 33 w 1460"/>
                <a:gd name="T79" fmla="*/ 48 h 972"/>
                <a:gd name="T80" fmla="*/ 28 w 1460"/>
                <a:gd name="T81" fmla="*/ 57 h 972"/>
                <a:gd name="T82" fmla="*/ 25 w 1460"/>
                <a:gd name="T83" fmla="*/ 65 h 972"/>
                <a:gd name="T84" fmla="*/ 18 w 1460"/>
                <a:gd name="T85" fmla="*/ 67 h 972"/>
                <a:gd name="T86" fmla="*/ 12 w 1460"/>
                <a:gd name="T87" fmla="*/ 70 h 972"/>
                <a:gd name="T88" fmla="*/ 6 w 1460"/>
                <a:gd name="T89" fmla="*/ 74 h 972"/>
                <a:gd name="T90" fmla="*/ 3 w 1460"/>
                <a:gd name="T91" fmla="*/ 80 h 972"/>
                <a:gd name="T92" fmla="*/ 0 w 1460"/>
                <a:gd name="T93" fmla="*/ 86 h 972"/>
                <a:gd name="T94" fmla="*/ 0 w 1460"/>
                <a:gd name="T95" fmla="*/ 93 h 972"/>
                <a:gd name="T96" fmla="*/ 2 w 1460"/>
                <a:gd name="T97" fmla="*/ 100 h 972"/>
                <a:gd name="T98" fmla="*/ 6 w 1460"/>
                <a:gd name="T99" fmla="*/ 106 h 972"/>
                <a:gd name="T100" fmla="*/ 7 w 1460"/>
                <a:gd name="T101" fmla="*/ 108 h 972"/>
                <a:gd name="T102" fmla="*/ 6 w 1460"/>
                <a:gd name="T103" fmla="*/ 105 h 972"/>
                <a:gd name="T104" fmla="*/ 3 w 1460"/>
                <a:gd name="T105" fmla="*/ 95 h 9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460" h="972">
                  <a:moveTo>
                    <a:pt x="31" y="851"/>
                  </a:moveTo>
                  <a:lnTo>
                    <a:pt x="32" y="830"/>
                  </a:lnTo>
                  <a:lnTo>
                    <a:pt x="34" y="810"/>
                  </a:lnTo>
                  <a:lnTo>
                    <a:pt x="39" y="791"/>
                  </a:lnTo>
                  <a:lnTo>
                    <a:pt x="46" y="772"/>
                  </a:lnTo>
                  <a:lnTo>
                    <a:pt x="55" y="753"/>
                  </a:lnTo>
                  <a:lnTo>
                    <a:pt x="63" y="736"/>
                  </a:lnTo>
                  <a:lnTo>
                    <a:pt x="76" y="719"/>
                  </a:lnTo>
                  <a:lnTo>
                    <a:pt x="88" y="704"/>
                  </a:lnTo>
                  <a:lnTo>
                    <a:pt x="102" y="689"/>
                  </a:lnTo>
                  <a:lnTo>
                    <a:pt x="117" y="676"/>
                  </a:lnTo>
                  <a:lnTo>
                    <a:pt x="135" y="665"/>
                  </a:lnTo>
                  <a:lnTo>
                    <a:pt x="153" y="654"/>
                  </a:lnTo>
                  <a:lnTo>
                    <a:pt x="172" y="645"/>
                  </a:lnTo>
                  <a:lnTo>
                    <a:pt x="192" y="637"/>
                  </a:lnTo>
                  <a:lnTo>
                    <a:pt x="213" y="631"/>
                  </a:lnTo>
                  <a:lnTo>
                    <a:pt x="234" y="627"/>
                  </a:lnTo>
                  <a:lnTo>
                    <a:pt x="256" y="625"/>
                  </a:lnTo>
                  <a:lnTo>
                    <a:pt x="260" y="603"/>
                  </a:lnTo>
                  <a:lnTo>
                    <a:pt x="268" y="573"/>
                  </a:lnTo>
                  <a:lnTo>
                    <a:pt x="280" y="544"/>
                  </a:lnTo>
                  <a:lnTo>
                    <a:pt x="294" y="515"/>
                  </a:lnTo>
                  <a:lnTo>
                    <a:pt x="310" y="489"/>
                  </a:lnTo>
                  <a:lnTo>
                    <a:pt x="329" y="465"/>
                  </a:lnTo>
                  <a:lnTo>
                    <a:pt x="350" y="441"/>
                  </a:lnTo>
                  <a:lnTo>
                    <a:pt x="373" y="419"/>
                  </a:lnTo>
                  <a:lnTo>
                    <a:pt x="399" y="399"/>
                  </a:lnTo>
                  <a:lnTo>
                    <a:pt x="426" y="382"/>
                  </a:lnTo>
                  <a:lnTo>
                    <a:pt x="455" y="365"/>
                  </a:lnTo>
                  <a:lnTo>
                    <a:pt x="485" y="351"/>
                  </a:lnTo>
                  <a:lnTo>
                    <a:pt x="516" y="340"/>
                  </a:lnTo>
                  <a:lnTo>
                    <a:pt x="550" y="331"/>
                  </a:lnTo>
                  <a:lnTo>
                    <a:pt x="584" y="324"/>
                  </a:lnTo>
                  <a:lnTo>
                    <a:pt x="619" y="320"/>
                  </a:lnTo>
                  <a:lnTo>
                    <a:pt x="655" y="319"/>
                  </a:lnTo>
                  <a:lnTo>
                    <a:pt x="705" y="321"/>
                  </a:lnTo>
                  <a:lnTo>
                    <a:pt x="706" y="317"/>
                  </a:lnTo>
                  <a:lnTo>
                    <a:pt x="710" y="311"/>
                  </a:lnTo>
                  <a:lnTo>
                    <a:pt x="713" y="303"/>
                  </a:lnTo>
                  <a:lnTo>
                    <a:pt x="714" y="301"/>
                  </a:lnTo>
                  <a:lnTo>
                    <a:pt x="729" y="272"/>
                  </a:lnTo>
                  <a:lnTo>
                    <a:pt x="745" y="243"/>
                  </a:lnTo>
                  <a:lnTo>
                    <a:pt x="763" y="217"/>
                  </a:lnTo>
                  <a:lnTo>
                    <a:pt x="783" y="191"/>
                  </a:lnTo>
                  <a:lnTo>
                    <a:pt x="806" y="167"/>
                  </a:lnTo>
                  <a:lnTo>
                    <a:pt x="830" y="146"/>
                  </a:lnTo>
                  <a:lnTo>
                    <a:pt x="855" y="126"/>
                  </a:lnTo>
                  <a:lnTo>
                    <a:pt x="881" y="107"/>
                  </a:lnTo>
                  <a:lnTo>
                    <a:pt x="909" y="91"/>
                  </a:lnTo>
                  <a:lnTo>
                    <a:pt x="938" y="75"/>
                  </a:lnTo>
                  <a:lnTo>
                    <a:pt x="967" y="63"/>
                  </a:lnTo>
                  <a:lnTo>
                    <a:pt x="998" y="53"/>
                  </a:lnTo>
                  <a:lnTo>
                    <a:pt x="1030" y="45"/>
                  </a:lnTo>
                  <a:lnTo>
                    <a:pt x="1061" y="39"/>
                  </a:lnTo>
                  <a:lnTo>
                    <a:pt x="1095" y="35"/>
                  </a:lnTo>
                  <a:lnTo>
                    <a:pt x="1128" y="34"/>
                  </a:lnTo>
                  <a:lnTo>
                    <a:pt x="1152" y="35"/>
                  </a:lnTo>
                  <a:lnTo>
                    <a:pt x="1176" y="36"/>
                  </a:lnTo>
                  <a:lnTo>
                    <a:pt x="1198" y="39"/>
                  </a:lnTo>
                  <a:lnTo>
                    <a:pt x="1222" y="44"/>
                  </a:lnTo>
                  <a:lnTo>
                    <a:pt x="1245" y="49"/>
                  </a:lnTo>
                  <a:lnTo>
                    <a:pt x="1266" y="55"/>
                  </a:lnTo>
                  <a:lnTo>
                    <a:pt x="1289" y="64"/>
                  </a:lnTo>
                  <a:lnTo>
                    <a:pt x="1310" y="72"/>
                  </a:lnTo>
                  <a:lnTo>
                    <a:pt x="1330" y="82"/>
                  </a:lnTo>
                  <a:lnTo>
                    <a:pt x="1350" y="93"/>
                  </a:lnTo>
                  <a:lnTo>
                    <a:pt x="1371" y="104"/>
                  </a:lnTo>
                  <a:lnTo>
                    <a:pt x="1389" y="118"/>
                  </a:lnTo>
                  <a:lnTo>
                    <a:pt x="1408" y="132"/>
                  </a:lnTo>
                  <a:lnTo>
                    <a:pt x="1426" y="146"/>
                  </a:lnTo>
                  <a:lnTo>
                    <a:pt x="1444" y="162"/>
                  </a:lnTo>
                  <a:lnTo>
                    <a:pt x="1460" y="179"/>
                  </a:lnTo>
                  <a:lnTo>
                    <a:pt x="1444" y="159"/>
                  </a:lnTo>
                  <a:lnTo>
                    <a:pt x="1426" y="138"/>
                  </a:lnTo>
                  <a:lnTo>
                    <a:pt x="1407" y="121"/>
                  </a:lnTo>
                  <a:lnTo>
                    <a:pt x="1388" y="103"/>
                  </a:lnTo>
                  <a:lnTo>
                    <a:pt x="1367" y="88"/>
                  </a:lnTo>
                  <a:lnTo>
                    <a:pt x="1345" y="73"/>
                  </a:lnTo>
                  <a:lnTo>
                    <a:pt x="1324" y="59"/>
                  </a:lnTo>
                  <a:lnTo>
                    <a:pt x="1301" y="48"/>
                  </a:lnTo>
                  <a:lnTo>
                    <a:pt x="1277" y="36"/>
                  </a:lnTo>
                  <a:lnTo>
                    <a:pt x="1254" y="26"/>
                  </a:lnTo>
                  <a:lnTo>
                    <a:pt x="1228" y="19"/>
                  </a:lnTo>
                  <a:lnTo>
                    <a:pt x="1203" y="12"/>
                  </a:lnTo>
                  <a:lnTo>
                    <a:pt x="1178" y="6"/>
                  </a:lnTo>
                  <a:lnTo>
                    <a:pt x="1152" y="2"/>
                  </a:lnTo>
                  <a:lnTo>
                    <a:pt x="1125" y="1"/>
                  </a:lnTo>
                  <a:lnTo>
                    <a:pt x="1099" y="0"/>
                  </a:lnTo>
                  <a:lnTo>
                    <a:pt x="1066" y="1"/>
                  </a:lnTo>
                  <a:lnTo>
                    <a:pt x="1032" y="5"/>
                  </a:lnTo>
                  <a:lnTo>
                    <a:pt x="1001" y="11"/>
                  </a:lnTo>
                  <a:lnTo>
                    <a:pt x="969" y="19"/>
                  </a:lnTo>
                  <a:lnTo>
                    <a:pt x="938" y="29"/>
                  </a:lnTo>
                  <a:lnTo>
                    <a:pt x="908" y="41"/>
                  </a:lnTo>
                  <a:lnTo>
                    <a:pt x="880" y="57"/>
                  </a:lnTo>
                  <a:lnTo>
                    <a:pt x="852" y="73"/>
                  </a:lnTo>
                  <a:lnTo>
                    <a:pt x="825" y="91"/>
                  </a:lnTo>
                  <a:lnTo>
                    <a:pt x="799" y="111"/>
                  </a:lnTo>
                  <a:lnTo>
                    <a:pt x="777" y="133"/>
                  </a:lnTo>
                  <a:lnTo>
                    <a:pt x="754" y="156"/>
                  </a:lnTo>
                  <a:lnTo>
                    <a:pt x="734" y="182"/>
                  </a:lnTo>
                  <a:lnTo>
                    <a:pt x="715" y="209"/>
                  </a:lnTo>
                  <a:lnTo>
                    <a:pt x="699" y="237"/>
                  </a:lnTo>
                  <a:lnTo>
                    <a:pt x="684" y="267"/>
                  </a:lnTo>
                  <a:lnTo>
                    <a:pt x="682" y="269"/>
                  </a:lnTo>
                  <a:lnTo>
                    <a:pt x="680" y="276"/>
                  </a:lnTo>
                  <a:lnTo>
                    <a:pt x="677" y="283"/>
                  </a:lnTo>
                  <a:lnTo>
                    <a:pt x="676" y="286"/>
                  </a:lnTo>
                  <a:lnTo>
                    <a:pt x="626" y="283"/>
                  </a:lnTo>
                  <a:lnTo>
                    <a:pt x="591" y="285"/>
                  </a:lnTo>
                  <a:lnTo>
                    <a:pt x="555" y="288"/>
                  </a:lnTo>
                  <a:lnTo>
                    <a:pt x="521" y="296"/>
                  </a:lnTo>
                  <a:lnTo>
                    <a:pt x="487" y="305"/>
                  </a:lnTo>
                  <a:lnTo>
                    <a:pt x="456" y="316"/>
                  </a:lnTo>
                  <a:lnTo>
                    <a:pt x="426" y="330"/>
                  </a:lnTo>
                  <a:lnTo>
                    <a:pt x="397" y="346"/>
                  </a:lnTo>
                  <a:lnTo>
                    <a:pt x="370" y="364"/>
                  </a:lnTo>
                  <a:lnTo>
                    <a:pt x="344" y="384"/>
                  </a:lnTo>
                  <a:lnTo>
                    <a:pt x="321" y="405"/>
                  </a:lnTo>
                  <a:lnTo>
                    <a:pt x="300" y="429"/>
                  </a:lnTo>
                  <a:lnTo>
                    <a:pt x="281" y="453"/>
                  </a:lnTo>
                  <a:lnTo>
                    <a:pt x="265" y="480"/>
                  </a:lnTo>
                  <a:lnTo>
                    <a:pt x="251" y="509"/>
                  </a:lnTo>
                  <a:lnTo>
                    <a:pt x="239" y="538"/>
                  </a:lnTo>
                  <a:lnTo>
                    <a:pt x="231" y="568"/>
                  </a:lnTo>
                  <a:lnTo>
                    <a:pt x="227" y="589"/>
                  </a:lnTo>
                  <a:lnTo>
                    <a:pt x="206" y="592"/>
                  </a:lnTo>
                  <a:lnTo>
                    <a:pt x="184" y="596"/>
                  </a:lnTo>
                  <a:lnTo>
                    <a:pt x="163" y="602"/>
                  </a:lnTo>
                  <a:lnTo>
                    <a:pt x="143" y="610"/>
                  </a:lnTo>
                  <a:lnTo>
                    <a:pt x="124" y="618"/>
                  </a:lnTo>
                  <a:lnTo>
                    <a:pt x="106" y="630"/>
                  </a:lnTo>
                  <a:lnTo>
                    <a:pt x="88" y="641"/>
                  </a:lnTo>
                  <a:lnTo>
                    <a:pt x="73" y="654"/>
                  </a:lnTo>
                  <a:lnTo>
                    <a:pt x="58" y="669"/>
                  </a:lnTo>
                  <a:lnTo>
                    <a:pt x="46" y="684"/>
                  </a:lnTo>
                  <a:lnTo>
                    <a:pt x="34" y="700"/>
                  </a:lnTo>
                  <a:lnTo>
                    <a:pt x="24" y="718"/>
                  </a:lnTo>
                  <a:lnTo>
                    <a:pt x="16" y="737"/>
                  </a:lnTo>
                  <a:lnTo>
                    <a:pt x="9" y="756"/>
                  </a:lnTo>
                  <a:lnTo>
                    <a:pt x="4" y="775"/>
                  </a:lnTo>
                  <a:lnTo>
                    <a:pt x="2" y="795"/>
                  </a:lnTo>
                  <a:lnTo>
                    <a:pt x="0" y="816"/>
                  </a:lnTo>
                  <a:lnTo>
                    <a:pt x="2" y="838"/>
                  </a:lnTo>
                  <a:lnTo>
                    <a:pt x="4" y="859"/>
                  </a:lnTo>
                  <a:lnTo>
                    <a:pt x="10" y="879"/>
                  </a:lnTo>
                  <a:lnTo>
                    <a:pt x="18" y="899"/>
                  </a:lnTo>
                  <a:lnTo>
                    <a:pt x="27" y="919"/>
                  </a:lnTo>
                  <a:lnTo>
                    <a:pt x="38" y="937"/>
                  </a:lnTo>
                  <a:lnTo>
                    <a:pt x="51" y="955"/>
                  </a:lnTo>
                  <a:lnTo>
                    <a:pt x="66" y="971"/>
                  </a:lnTo>
                  <a:lnTo>
                    <a:pt x="67" y="972"/>
                  </a:lnTo>
                  <a:lnTo>
                    <a:pt x="51" y="945"/>
                  </a:lnTo>
                  <a:lnTo>
                    <a:pt x="39" y="914"/>
                  </a:lnTo>
                  <a:lnTo>
                    <a:pt x="33" y="883"/>
                  </a:lnTo>
                  <a:lnTo>
                    <a:pt x="31" y="8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70" name="Freeform 132"/>
            <p:cNvSpPr>
              <a:spLocks/>
            </p:cNvSpPr>
            <p:nvPr/>
          </p:nvSpPr>
          <p:spPr bwMode="auto">
            <a:xfrm>
              <a:off x="1729" y="1206"/>
              <a:ext cx="503" cy="164"/>
            </a:xfrm>
            <a:custGeom>
              <a:avLst/>
              <a:gdLst>
                <a:gd name="T0" fmla="*/ 121 w 1508"/>
                <a:gd name="T1" fmla="*/ 28 h 491"/>
                <a:gd name="T2" fmla="*/ 116 w 1508"/>
                <a:gd name="T3" fmla="*/ 27 h 491"/>
                <a:gd name="T4" fmla="*/ 111 w 1508"/>
                <a:gd name="T5" fmla="*/ 26 h 491"/>
                <a:gd name="T6" fmla="*/ 106 w 1508"/>
                <a:gd name="T7" fmla="*/ 24 h 491"/>
                <a:gd name="T8" fmla="*/ 101 w 1508"/>
                <a:gd name="T9" fmla="*/ 22 h 491"/>
                <a:gd name="T10" fmla="*/ 98 w 1508"/>
                <a:gd name="T11" fmla="*/ 28 h 491"/>
                <a:gd name="T12" fmla="*/ 93 w 1508"/>
                <a:gd name="T13" fmla="*/ 33 h 491"/>
                <a:gd name="T14" fmla="*/ 88 w 1508"/>
                <a:gd name="T15" fmla="*/ 38 h 491"/>
                <a:gd name="T16" fmla="*/ 82 w 1508"/>
                <a:gd name="T17" fmla="*/ 42 h 491"/>
                <a:gd name="T18" fmla="*/ 74 w 1508"/>
                <a:gd name="T19" fmla="*/ 45 h 491"/>
                <a:gd name="T20" fmla="*/ 67 w 1508"/>
                <a:gd name="T21" fmla="*/ 48 h 491"/>
                <a:gd name="T22" fmla="*/ 59 w 1508"/>
                <a:gd name="T23" fmla="*/ 50 h 491"/>
                <a:gd name="T24" fmla="*/ 50 w 1508"/>
                <a:gd name="T25" fmla="*/ 50 h 491"/>
                <a:gd name="T26" fmla="*/ 43 w 1508"/>
                <a:gd name="T27" fmla="*/ 50 h 491"/>
                <a:gd name="T28" fmla="*/ 36 w 1508"/>
                <a:gd name="T29" fmla="*/ 50 h 491"/>
                <a:gd name="T30" fmla="*/ 30 w 1508"/>
                <a:gd name="T31" fmla="*/ 49 h 491"/>
                <a:gd name="T32" fmla="*/ 23 w 1508"/>
                <a:gd name="T33" fmla="*/ 47 h 491"/>
                <a:gd name="T34" fmla="*/ 18 w 1508"/>
                <a:gd name="T35" fmla="*/ 45 h 491"/>
                <a:gd name="T36" fmla="*/ 12 w 1508"/>
                <a:gd name="T37" fmla="*/ 43 h 491"/>
                <a:gd name="T38" fmla="*/ 7 w 1508"/>
                <a:gd name="T39" fmla="*/ 39 h 491"/>
                <a:gd name="T40" fmla="*/ 2 w 1508"/>
                <a:gd name="T41" fmla="*/ 36 h 491"/>
                <a:gd name="T42" fmla="*/ 1 w 1508"/>
                <a:gd name="T43" fmla="*/ 36 h 491"/>
                <a:gd name="T44" fmla="*/ 6 w 1508"/>
                <a:gd name="T45" fmla="*/ 40 h 491"/>
                <a:gd name="T46" fmla="*/ 11 w 1508"/>
                <a:gd name="T47" fmla="*/ 44 h 491"/>
                <a:gd name="T48" fmla="*/ 16 w 1508"/>
                <a:gd name="T49" fmla="*/ 47 h 491"/>
                <a:gd name="T50" fmla="*/ 23 w 1508"/>
                <a:gd name="T51" fmla="*/ 50 h 491"/>
                <a:gd name="T52" fmla="*/ 29 w 1508"/>
                <a:gd name="T53" fmla="*/ 52 h 491"/>
                <a:gd name="T54" fmla="*/ 36 w 1508"/>
                <a:gd name="T55" fmla="*/ 53 h 491"/>
                <a:gd name="T56" fmla="*/ 43 w 1508"/>
                <a:gd name="T57" fmla="*/ 54 h 491"/>
                <a:gd name="T58" fmla="*/ 50 w 1508"/>
                <a:gd name="T59" fmla="*/ 55 h 491"/>
                <a:gd name="T60" fmla="*/ 59 w 1508"/>
                <a:gd name="T61" fmla="*/ 54 h 491"/>
                <a:gd name="T62" fmla="*/ 67 w 1508"/>
                <a:gd name="T63" fmla="*/ 53 h 491"/>
                <a:gd name="T64" fmla="*/ 75 w 1508"/>
                <a:gd name="T65" fmla="*/ 51 h 491"/>
                <a:gd name="T66" fmla="*/ 82 w 1508"/>
                <a:gd name="T67" fmla="*/ 48 h 491"/>
                <a:gd name="T68" fmla="*/ 89 w 1508"/>
                <a:gd name="T69" fmla="*/ 44 h 491"/>
                <a:gd name="T70" fmla="*/ 95 w 1508"/>
                <a:gd name="T71" fmla="*/ 40 h 491"/>
                <a:gd name="T72" fmla="*/ 100 w 1508"/>
                <a:gd name="T73" fmla="*/ 35 h 491"/>
                <a:gd name="T74" fmla="*/ 104 w 1508"/>
                <a:gd name="T75" fmla="*/ 29 h 491"/>
                <a:gd name="T76" fmla="*/ 108 w 1508"/>
                <a:gd name="T77" fmla="*/ 28 h 491"/>
                <a:gd name="T78" fmla="*/ 113 w 1508"/>
                <a:gd name="T79" fmla="*/ 29 h 491"/>
                <a:gd name="T80" fmla="*/ 118 w 1508"/>
                <a:gd name="T81" fmla="*/ 31 h 491"/>
                <a:gd name="T82" fmla="*/ 123 w 1508"/>
                <a:gd name="T83" fmla="*/ 31 h 491"/>
                <a:gd name="T84" fmla="*/ 128 w 1508"/>
                <a:gd name="T85" fmla="*/ 32 h 491"/>
                <a:gd name="T86" fmla="*/ 136 w 1508"/>
                <a:gd name="T87" fmla="*/ 31 h 491"/>
                <a:gd name="T88" fmla="*/ 143 w 1508"/>
                <a:gd name="T89" fmla="*/ 29 h 491"/>
                <a:gd name="T90" fmla="*/ 150 w 1508"/>
                <a:gd name="T91" fmla="*/ 26 h 491"/>
                <a:gd name="T92" fmla="*/ 156 w 1508"/>
                <a:gd name="T93" fmla="*/ 23 h 491"/>
                <a:gd name="T94" fmla="*/ 161 w 1508"/>
                <a:gd name="T95" fmla="*/ 18 h 491"/>
                <a:gd name="T96" fmla="*/ 165 w 1508"/>
                <a:gd name="T97" fmla="*/ 13 h 491"/>
                <a:gd name="T98" fmla="*/ 167 w 1508"/>
                <a:gd name="T99" fmla="*/ 7 h 491"/>
                <a:gd name="T100" fmla="*/ 168 w 1508"/>
                <a:gd name="T101" fmla="*/ 1 h 491"/>
                <a:gd name="T102" fmla="*/ 168 w 1508"/>
                <a:gd name="T103" fmla="*/ 0 h 491"/>
                <a:gd name="T104" fmla="*/ 167 w 1508"/>
                <a:gd name="T105" fmla="*/ 2 h 491"/>
                <a:gd name="T106" fmla="*/ 166 w 1508"/>
                <a:gd name="T107" fmla="*/ 5 h 491"/>
                <a:gd name="T108" fmla="*/ 163 w 1508"/>
                <a:gd name="T109" fmla="*/ 10 h 491"/>
                <a:gd name="T110" fmla="*/ 158 w 1508"/>
                <a:gd name="T111" fmla="*/ 15 h 491"/>
                <a:gd name="T112" fmla="*/ 150 w 1508"/>
                <a:gd name="T113" fmla="*/ 21 h 491"/>
                <a:gd name="T114" fmla="*/ 139 w 1508"/>
                <a:gd name="T115" fmla="*/ 25 h 491"/>
                <a:gd name="T116" fmla="*/ 124 w 1508"/>
                <a:gd name="T117" fmla="*/ 27 h 4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508" h="491">
                  <a:moveTo>
                    <a:pt x="1112" y="246"/>
                  </a:moveTo>
                  <a:lnTo>
                    <a:pt x="1089" y="247"/>
                  </a:lnTo>
                  <a:lnTo>
                    <a:pt x="1066" y="246"/>
                  </a:lnTo>
                  <a:lnTo>
                    <a:pt x="1043" y="243"/>
                  </a:lnTo>
                  <a:lnTo>
                    <a:pt x="1020" y="238"/>
                  </a:lnTo>
                  <a:lnTo>
                    <a:pt x="999" y="233"/>
                  </a:lnTo>
                  <a:lnTo>
                    <a:pt x="976" y="227"/>
                  </a:lnTo>
                  <a:lnTo>
                    <a:pt x="955" y="219"/>
                  </a:lnTo>
                  <a:lnTo>
                    <a:pt x="935" y="210"/>
                  </a:lnTo>
                  <a:lnTo>
                    <a:pt x="912" y="200"/>
                  </a:lnTo>
                  <a:lnTo>
                    <a:pt x="898" y="222"/>
                  </a:lnTo>
                  <a:lnTo>
                    <a:pt x="881" y="248"/>
                  </a:lnTo>
                  <a:lnTo>
                    <a:pt x="862" y="272"/>
                  </a:lnTo>
                  <a:lnTo>
                    <a:pt x="840" y="296"/>
                  </a:lnTo>
                  <a:lnTo>
                    <a:pt x="816" y="317"/>
                  </a:lnTo>
                  <a:lnTo>
                    <a:pt x="791" y="337"/>
                  </a:lnTo>
                  <a:lnTo>
                    <a:pt x="764" y="356"/>
                  </a:lnTo>
                  <a:lnTo>
                    <a:pt x="735" y="374"/>
                  </a:lnTo>
                  <a:lnTo>
                    <a:pt x="703" y="390"/>
                  </a:lnTo>
                  <a:lnTo>
                    <a:pt x="670" y="404"/>
                  </a:lnTo>
                  <a:lnTo>
                    <a:pt x="638" y="417"/>
                  </a:lnTo>
                  <a:lnTo>
                    <a:pt x="603" y="428"/>
                  </a:lnTo>
                  <a:lnTo>
                    <a:pt x="567" y="437"/>
                  </a:lnTo>
                  <a:lnTo>
                    <a:pt x="530" y="445"/>
                  </a:lnTo>
                  <a:lnTo>
                    <a:pt x="492" y="450"/>
                  </a:lnTo>
                  <a:lnTo>
                    <a:pt x="454" y="452"/>
                  </a:lnTo>
                  <a:lnTo>
                    <a:pt x="415" y="453"/>
                  </a:lnTo>
                  <a:lnTo>
                    <a:pt x="385" y="452"/>
                  </a:lnTo>
                  <a:lnTo>
                    <a:pt x="355" y="451"/>
                  </a:lnTo>
                  <a:lnTo>
                    <a:pt x="324" y="448"/>
                  </a:lnTo>
                  <a:lnTo>
                    <a:pt x="296" y="443"/>
                  </a:lnTo>
                  <a:lnTo>
                    <a:pt x="267" y="438"/>
                  </a:lnTo>
                  <a:lnTo>
                    <a:pt x="239" y="431"/>
                  </a:lnTo>
                  <a:lnTo>
                    <a:pt x="211" y="423"/>
                  </a:lnTo>
                  <a:lnTo>
                    <a:pt x="185" y="414"/>
                  </a:lnTo>
                  <a:lnTo>
                    <a:pt x="158" y="404"/>
                  </a:lnTo>
                  <a:lnTo>
                    <a:pt x="133" y="393"/>
                  </a:lnTo>
                  <a:lnTo>
                    <a:pt x="108" y="382"/>
                  </a:lnTo>
                  <a:lnTo>
                    <a:pt x="84" y="368"/>
                  </a:lnTo>
                  <a:lnTo>
                    <a:pt x="62" y="354"/>
                  </a:lnTo>
                  <a:lnTo>
                    <a:pt x="40" y="339"/>
                  </a:lnTo>
                  <a:lnTo>
                    <a:pt x="19" y="322"/>
                  </a:lnTo>
                  <a:lnTo>
                    <a:pt x="0" y="305"/>
                  </a:lnTo>
                  <a:lnTo>
                    <a:pt x="12" y="319"/>
                  </a:lnTo>
                  <a:lnTo>
                    <a:pt x="31" y="339"/>
                  </a:lnTo>
                  <a:lnTo>
                    <a:pt x="53" y="358"/>
                  </a:lnTo>
                  <a:lnTo>
                    <a:pt x="75" y="375"/>
                  </a:lnTo>
                  <a:lnTo>
                    <a:pt x="98" y="392"/>
                  </a:lnTo>
                  <a:lnTo>
                    <a:pt x="123" y="407"/>
                  </a:lnTo>
                  <a:lnTo>
                    <a:pt x="148" y="421"/>
                  </a:lnTo>
                  <a:lnTo>
                    <a:pt x="176" y="433"/>
                  </a:lnTo>
                  <a:lnTo>
                    <a:pt x="204" y="446"/>
                  </a:lnTo>
                  <a:lnTo>
                    <a:pt x="231" y="456"/>
                  </a:lnTo>
                  <a:lnTo>
                    <a:pt x="262" y="465"/>
                  </a:lnTo>
                  <a:lnTo>
                    <a:pt x="292" y="474"/>
                  </a:lnTo>
                  <a:lnTo>
                    <a:pt x="323" y="480"/>
                  </a:lnTo>
                  <a:lnTo>
                    <a:pt x="355" y="485"/>
                  </a:lnTo>
                  <a:lnTo>
                    <a:pt x="386" y="489"/>
                  </a:lnTo>
                  <a:lnTo>
                    <a:pt x="419" y="490"/>
                  </a:lnTo>
                  <a:lnTo>
                    <a:pt x="452" y="491"/>
                  </a:lnTo>
                  <a:lnTo>
                    <a:pt x="491" y="490"/>
                  </a:lnTo>
                  <a:lnTo>
                    <a:pt x="528" y="487"/>
                  </a:lnTo>
                  <a:lnTo>
                    <a:pt x="566" y="482"/>
                  </a:lnTo>
                  <a:lnTo>
                    <a:pt x="604" y="475"/>
                  </a:lnTo>
                  <a:lnTo>
                    <a:pt x="639" y="466"/>
                  </a:lnTo>
                  <a:lnTo>
                    <a:pt x="674" y="455"/>
                  </a:lnTo>
                  <a:lnTo>
                    <a:pt x="707" y="442"/>
                  </a:lnTo>
                  <a:lnTo>
                    <a:pt x="740" y="428"/>
                  </a:lnTo>
                  <a:lnTo>
                    <a:pt x="771" y="412"/>
                  </a:lnTo>
                  <a:lnTo>
                    <a:pt x="800" y="394"/>
                  </a:lnTo>
                  <a:lnTo>
                    <a:pt x="828" y="375"/>
                  </a:lnTo>
                  <a:lnTo>
                    <a:pt x="853" y="355"/>
                  </a:lnTo>
                  <a:lnTo>
                    <a:pt x="877" y="334"/>
                  </a:lnTo>
                  <a:lnTo>
                    <a:pt x="898" y="310"/>
                  </a:lnTo>
                  <a:lnTo>
                    <a:pt x="917" y="286"/>
                  </a:lnTo>
                  <a:lnTo>
                    <a:pt x="935" y="259"/>
                  </a:lnTo>
                  <a:lnTo>
                    <a:pt x="949" y="238"/>
                  </a:lnTo>
                  <a:lnTo>
                    <a:pt x="971" y="248"/>
                  </a:lnTo>
                  <a:lnTo>
                    <a:pt x="991" y="256"/>
                  </a:lnTo>
                  <a:lnTo>
                    <a:pt x="1013" y="263"/>
                  </a:lnTo>
                  <a:lnTo>
                    <a:pt x="1035" y="269"/>
                  </a:lnTo>
                  <a:lnTo>
                    <a:pt x="1057" y="275"/>
                  </a:lnTo>
                  <a:lnTo>
                    <a:pt x="1079" y="278"/>
                  </a:lnTo>
                  <a:lnTo>
                    <a:pt x="1102" y="281"/>
                  </a:lnTo>
                  <a:lnTo>
                    <a:pt x="1126" y="283"/>
                  </a:lnTo>
                  <a:lnTo>
                    <a:pt x="1149" y="283"/>
                  </a:lnTo>
                  <a:lnTo>
                    <a:pt x="1185" y="282"/>
                  </a:lnTo>
                  <a:lnTo>
                    <a:pt x="1222" y="278"/>
                  </a:lnTo>
                  <a:lnTo>
                    <a:pt x="1256" y="271"/>
                  </a:lnTo>
                  <a:lnTo>
                    <a:pt x="1288" y="262"/>
                  </a:lnTo>
                  <a:lnTo>
                    <a:pt x="1320" y="251"/>
                  </a:lnTo>
                  <a:lnTo>
                    <a:pt x="1350" y="237"/>
                  </a:lnTo>
                  <a:lnTo>
                    <a:pt x="1378" y="220"/>
                  </a:lnTo>
                  <a:lnTo>
                    <a:pt x="1403" y="203"/>
                  </a:lnTo>
                  <a:lnTo>
                    <a:pt x="1427" y="184"/>
                  </a:lnTo>
                  <a:lnTo>
                    <a:pt x="1447" y="162"/>
                  </a:lnTo>
                  <a:lnTo>
                    <a:pt x="1464" y="141"/>
                  </a:lnTo>
                  <a:lnTo>
                    <a:pt x="1481" y="117"/>
                  </a:lnTo>
                  <a:lnTo>
                    <a:pt x="1492" y="92"/>
                  </a:lnTo>
                  <a:lnTo>
                    <a:pt x="1501" y="65"/>
                  </a:lnTo>
                  <a:lnTo>
                    <a:pt x="1507" y="38"/>
                  </a:lnTo>
                  <a:lnTo>
                    <a:pt x="1508" y="10"/>
                  </a:lnTo>
                  <a:lnTo>
                    <a:pt x="1508" y="1"/>
                  </a:lnTo>
                  <a:lnTo>
                    <a:pt x="1508" y="0"/>
                  </a:lnTo>
                  <a:lnTo>
                    <a:pt x="1508" y="4"/>
                  </a:lnTo>
                  <a:lnTo>
                    <a:pt x="1506" y="14"/>
                  </a:lnTo>
                  <a:lnTo>
                    <a:pt x="1501" y="28"/>
                  </a:lnTo>
                  <a:lnTo>
                    <a:pt x="1493" y="45"/>
                  </a:lnTo>
                  <a:lnTo>
                    <a:pt x="1483" y="67"/>
                  </a:lnTo>
                  <a:lnTo>
                    <a:pt x="1468" y="89"/>
                  </a:lnTo>
                  <a:lnTo>
                    <a:pt x="1448" y="113"/>
                  </a:lnTo>
                  <a:lnTo>
                    <a:pt x="1422" y="138"/>
                  </a:lnTo>
                  <a:lnTo>
                    <a:pt x="1390" y="162"/>
                  </a:lnTo>
                  <a:lnTo>
                    <a:pt x="1351" y="185"/>
                  </a:lnTo>
                  <a:lnTo>
                    <a:pt x="1305" y="205"/>
                  </a:lnTo>
                  <a:lnTo>
                    <a:pt x="1249" y="223"/>
                  </a:lnTo>
                  <a:lnTo>
                    <a:pt x="1186" y="237"/>
                  </a:lnTo>
                  <a:lnTo>
                    <a:pt x="1112" y="246"/>
                  </a:lnTo>
                  <a:close/>
                </a:path>
              </a:pathLst>
            </a:custGeom>
            <a:solidFill>
              <a:srgbClr val="8CBA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71" name="Freeform 133"/>
            <p:cNvSpPr>
              <a:spLocks/>
            </p:cNvSpPr>
            <p:nvPr/>
          </p:nvSpPr>
          <p:spPr bwMode="auto">
            <a:xfrm>
              <a:off x="1478" y="1254"/>
              <a:ext cx="109" cy="30"/>
            </a:xfrm>
            <a:custGeom>
              <a:avLst/>
              <a:gdLst>
                <a:gd name="T0" fmla="*/ 34 w 329"/>
                <a:gd name="T1" fmla="*/ 4 h 91"/>
                <a:gd name="T2" fmla="*/ 32 w 329"/>
                <a:gd name="T3" fmla="*/ 2 h 91"/>
                <a:gd name="T4" fmla="*/ 30 w 329"/>
                <a:gd name="T5" fmla="*/ 3 h 91"/>
                <a:gd name="T6" fmla="*/ 28 w 329"/>
                <a:gd name="T7" fmla="*/ 4 h 91"/>
                <a:gd name="T8" fmla="*/ 27 w 329"/>
                <a:gd name="T9" fmla="*/ 4 h 91"/>
                <a:gd name="T10" fmla="*/ 26 w 329"/>
                <a:gd name="T11" fmla="*/ 5 h 91"/>
                <a:gd name="T12" fmla="*/ 24 w 329"/>
                <a:gd name="T13" fmla="*/ 5 h 91"/>
                <a:gd name="T14" fmla="*/ 22 w 329"/>
                <a:gd name="T15" fmla="*/ 5 h 91"/>
                <a:gd name="T16" fmla="*/ 21 w 329"/>
                <a:gd name="T17" fmla="*/ 6 h 91"/>
                <a:gd name="T18" fmla="*/ 19 w 329"/>
                <a:gd name="T19" fmla="*/ 6 h 91"/>
                <a:gd name="T20" fmla="*/ 17 w 329"/>
                <a:gd name="T21" fmla="*/ 6 h 91"/>
                <a:gd name="T22" fmla="*/ 15 w 329"/>
                <a:gd name="T23" fmla="*/ 6 h 91"/>
                <a:gd name="T24" fmla="*/ 13 w 329"/>
                <a:gd name="T25" fmla="*/ 5 h 91"/>
                <a:gd name="T26" fmla="*/ 10 w 329"/>
                <a:gd name="T27" fmla="*/ 5 h 91"/>
                <a:gd name="T28" fmla="*/ 8 w 329"/>
                <a:gd name="T29" fmla="*/ 4 h 91"/>
                <a:gd name="T30" fmla="*/ 6 w 329"/>
                <a:gd name="T31" fmla="*/ 4 h 91"/>
                <a:gd name="T32" fmla="*/ 4 w 329"/>
                <a:gd name="T33" fmla="*/ 3 h 91"/>
                <a:gd name="T34" fmla="*/ 2 w 329"/>
                <a:gd name="T35" fmla="*/ 1 h 91"/>
                <a:gd name="T36" fmla="*/ 0 w 329"/>
                <a:gd name="T37" fmla="*/ 0 h 91"/>
                <a:gd name="T38" fmla="*/ 1 w 329"/>
                <a:gd name="T39" fmla="*/ 1 h 91"/>
                <a:gd name="T40" fmla="*/ 1 w 329"/>
                <a:gd name="T41" fmla="*/ 1 h 91"/>
                <a:gd name="T42" fmla="*/ 1 w 329"/>
                <a:gd name="T43" fmla="*/ 2 h 91"/>
                <a:gd name="T44" fmla="*/ 2 w 329"/>
                <a:gd name="T45" fmla="*/ 2 h 91"/>
                <a:gd name="T46" fmla="*/ 4 w 329"/>
                <a:gd name="T47" fmla="*/ 4 h 91"/>
                <a:gd name="T48" fmla="*/ 6 w 329"/>
                <a:gd name="T49" fmla="*/ 6 h 91"/>
                <a:gd name="T50" fmla="*/ 9 w 329"/>
                <a:gd name="T51" fmla="*/ 7 h 91"/>
                <a:gd name="T52" fmla="*/ 11 w 329"/>
                <a:gd name="T53" fmla="*/ 8 h 91"/>
                <a:gd name="T54" fmla="*/ 13 w 329"/>
                <a:gd name="T55" fmla="*/ 9 h 91"/>
                <a:gd name="T56" fmla="*/ 16 w 329"/>
                <a:gd name="T57" fmla="*/ 9 h 91"/>
                <a:gd name="T58" fmla="*/ 19 w 329"/>
                <a:gd name="T59" fmla="*/ 10 h 91"/>
                <a:gd name="T60" fmla="*/ 22 w 329"/>
                <a:gd name="T61" fmla="*/ 10 h 91"/>
                <a:gd name="T62" fmla="*/ 23 w 329"/>
                <a:gd name="T63" fmla="*/ 10 h 91"/>
                <a:gd name="T64" fmla="*/ 25 w 329"/>
                <a:gd name="T65" fmla="*/ 10 h 91"/>
                <a:gd name="T66" fmla="*/ 27 w 329"/>
                <a:gd name="T67" fmla="*/ 10 h 91"/>
                <a:gd name="T68" fmla="*/ 28 w 329"/>
                <a:gd name="T69" fmla="*/ 9 h 91"/>
                <a:gd name="T70" fmla="*/ 29 w 329"/>
                <a:gd name="T71" fmla="*/ 9 h 91"/>
                <a:gd name="T72" fmla="*/ 31 w 329"/>
                <a:gd name="T73" fmla="*/ 8 h 91"/>
                <a:gd name="T74" fmla="*/ 32 w 329"/>
                <a:gd name="T75" fmla="*/ 8 h 91"/>
                <a:gd name="T76" fmla="*/ 34 w 329"/>
                <a:gd name="T77" fmla="*/ 7 h 91"/>
                <a:gd name="T78" fmla="*/ 36 w 329"/>
                <a:gd name="T79" fmla="*/ 6 h 91"/>
                <a:gd name="T80" fmla="*/ 35 w 329"/>
                <a:gd name="T81" fmla="*/ 5 h 91"/>
                <a:gd name="T82" fmla="*/ 35 w 329"/>
                <a:gd name="T83" fmla="*/ 5 h 91"/>
                <a:gd name="T84" fmla="*/ 34 w 329"/>
                <a:gd name="T85" fmla="*/ 4 h 91"/>
                <a:gd name="T86" fmla="*/ 34 w 329"/>
                <a:gd name="T87" fmla="*/ 4 h 9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29" h="91">
                  <a:moveTo>
                    <a:pt x="310" y="34"/>
                  </a:moveTo>
                  <a:lnTo>
                    <a:pt x="295" y="15"/>
                  </a:lnTo>
                  <a:lnTo>
                    <a:pt x="273" y="27"/>
                  </a:lnTo>
                  <a:lnTo>
                    <a:pt x="259" y="33"/>
                  </a:lnTo>
                  <a:lnTo>
                    <a:pt x="246" y="38"/>
                  </a:lnTo>
                  <a:lnTo>
                    <a:pt x="232" y="43"/>
                  </a:lnTo>
                  <a:lnTo>
                    <a:pt x="218" y="47"/>
                  </a:lnTo>
                  <a:lnTo>
                    <a:pt x="203" y="49"/>
                  </a:lnTo>
                  <a:lnTo>
                    <a:pt x="188" y="52"/>
                  </a:lnTo>
                  <a:lnTo>
                    <a:pt x="173" y="53"/>
                  </a:lnTo>
                  <a:lnTo>
                    <a:pt x="158" y="53"/>
                  </a:lnTo>
                  <a:lnTo>
                    <a:pt x="136" y="52"/>
                  </a:lnTo>
                  <a:lnTo>
                    <a:pt x="115" y="49"/>
                  </a:lnTo>
                  <a:lnTo>
                    <a:pt x="93" y="46"/>
                  </a:lnTo>
                  <a:lnTo>
                    <a:pt x="73" y="39"/>
                  </a:lnTo>
                  <a:lnTo>
                    <a:pt x="54" y="32"/>
                  </a:lnTo>
                  <a:lnTo>
                    <a:pt x="35" y="23"/>
                  </a:lnTo>
                  <a:lnTo>
                    <a:pt x="18" y="13"/>
                  </a:lnTo>
                  <a:lnTo>
                    <a:pt x="0" y="0"/>
                  </a:lnTo>
                  <a:lnTo>
                    <a:pt x="5" y="5"/>
                  </a:lnTo>
                  <a:lnTo>
                    <a:pt x="9" y="9"/>
                  </a:lnTo>
                  <a:lnTo>
                    <a:pt x="13" y="14"/>
                  </a:lnTo>
                  <a:lnTo>
                    <a:pt x="18" y="19"/>
                  </a:lnTo>
                  <a:lnTo>
                    <a:pt x="35" y="35"/>
                  </a:lnTo>
                  <a:lnTo>
                    <a:pt x="56" y="51"/>
                  </a:lnTo>
                  <a:lnTo>
                    <a:pt x="77" y="62"/>
                  </a:lnTo>
                  <a:lnTo>
                    <a:pt x="98" y="72"/>
                  </a:lnTo>
                  <a:lnTo>
                    <a:pt x="121" y="81"/>
                  </a:lnTo>
                  <a:lnTo>
                    <a:pt x="145" y="86"/>
                  </a:lnTo>
                  <a:lnTo>
                    <a:pt x="170" y="90"/>
                  </a:lnTo>
                  <a:lnTo>
                    <a:pt x="195" y="91"/>
                  </a:lnTo>
                  <a:lnTo>
                    <a:pt x="210" y="91"/>
                  </a:lnTo>
                  <a:lnTo>
                    <a:pt x="225" y="90"/>
                  </a:lnTo>
                  <a:lnTo>
                    <a:pt x="241" y="87"/>
                  </a:lnTo>
                  <a:lnTo>
                    <a:pt x="256" y="85"/>
                  </a:lnTo>
                  <a:lnTo>
                    <a:pt x="269" y="81"/>
                  </a:lnTo>
                  <a:lnTo>
                    <a:pt x="283" y="76"/>
                  </a:lnTo>
                  <a:lnTo>
                    <a:pt x="297" y="71"/>
                  </a:lnTo>
                  <a:lnTo>
                    <a:pt x="311" y="64"/>
                  </a:lnTo>
                  <a:lnTo>
                    <a:pt x="329" y="54"/>
                  </a:lnTo>
                  <a:lnTo>
                    <a:pt x="324" y="49"/>
                  </a:lnTo>
                  <a:lnTo>
                    <a:pt x="320" y="44"/>
                  </a:lnTo>
                  <a:lnTo>
                    <a:pt x="315" y="39"/>
                  </a:lnTo>
                  <a:lnTo>
                    <a:pt x="310" y="34"/>
                  </a:lnTo>
                  <a:close/>
                </a:path>
              </a:pathLst>
            </a:custGeom>
            <a:solidFill>
              <a:srgbClr val="8CBA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72" name="Freeform 134"/>
            <p:cNvSpPr>
              <a:spLocks/>
            </p:cNvSpPr>
            <p:nvPr/>
          </p:nvSpPr>
          <p:spPr bwMode="auto">
            <a:xfrm>
              <a:off x="1593" y="1278"/>
              <a:ext cx="128" cy="37"/>
            </a:xfrm>
            <a:custGeom>
              <a:avLst/>
              <a:gdLst>
                <a:gd name="T0" fmla="*/ 40 w 382"/>
                <a:gd name="T1" fmla="*/ 7 h 113"/>
                <a:gd name="T2" fmla="*/ 39 w 382"/>
                <a:gd name="T3" fmla="*/ 6 h 113"/>
                <a:gd name="T4" fmla="*/ 37 w 382"/>
                <a:gd name="T5" fmla="*/ 6 h 113"/>
                <a:gd name="T6" fmla="*/ 35 w 382"/>
                <a:gd name="T7" fmla="*/ 7 h 113"/>
                <a:gd name="T8" fmla="*/ 34 w 382"/>
                <a:gd name="T9" fmla="*/ 7 h 113"/>
                <a:gd name="T10" fmla="*/ 32 w 382"/>
                <a:gd name="T11" fmla="*/ 8 h 113"/>
                <a:gd name="T12" fmla="*/ 30 w 382"/>
                <a:gd name="T13" fmla="*/ 8 h 113"/>
                <a:gd name="T14" fmla="*/ 29 w 382"/>
                <a:gd name="T15" fmla="*/ 8 h 113"/>
                <a:gd name="T16" fmla="*/ 27 w 382"/>
                <a:gd name="T17" fmla="*/ 8 h 113"/>
                <a:gd name="T18" fmla="*/ 26 w 382"/>
                <a:gd name="T19" fmla="*/ 8 h 113"/>
                <a:gd name="T20" fmla="*/ 24 w 382"/>
                <a:gd name="T21" fmla="*/ 8 h 113"/>
                <a:gd name="T22" fmla="*/ 23 w 382"/>
                <a:gd name="T23" fmla="*/ 8 h 113"/>
                <a:gd name="T24" fmla="*/ 21 w 382"/>
                <a:gd name="T25" fmla="*/ 8 h 113"/>
                <a:gd name="T26" fmla="*/ 19 w 382"/>
                <a:gd name="T27" fmla="*/ 8 h 113"/>
                <a:gd name="T28" fmla="*/ 18 w 382"/>
                <a:gd name="T29" fmla="*/ 8 h 113"/>
                <a:gd name="T30" fmla="*/ 16 w 382"/>
                <a:gd name="T31" fmla="*/ 7 h 113"/>
                <a:gd name="T32" fmla="*/ 14 w 382"/>
                <a:gd name="T33" fmla="*/ 7 h 113"/>
                <a:gd name="T34" fmla="*/ 13 w 382"/>
                <a:gd name="T35" fmla="*/ 7 h 113"/>
                <a:gd name="T36" fmla="*/ 11 w 382"/>
                <a:gd name="T37" fmla="*/ 6 h 113"/>
                <a:gd name="T38" fmla="*/ 10 w 382"/>
                <a:gd name="T39" fmla="*/ 5 h 113"/>
                <a:gd name="T40" fmla="*/ 8 w 382"/>
                <a:gd name="T41" fmla="*/ 5 h 113"/>
                <a:gd name="T42" fmla="*/ 7 w 382"/>
                <a:gd name="T43" fmla="*/ 4 h 113"/>
                <a:gd name="T44" fmla="*/ 5 w 382"/>
                <a:gd name="T45" fmla="*/ 3 h 113"/>
                <a:gd name="T46" fmla="*/ 4 w 382"/>
                <a:gd name="T47" fmla="*/ 3 h 113"/>
                <a:gd name="T48" fmla="*/ 3 w 382"/>
                <a:gd name="T49" fmla="*/ 2 h 113"/>
                <a:gd name="T50" fmla="*/ 1 w 382"/>
                <a:gd name="T51" fmla="*/ 1 h 113"/>
                <a:gd name="T52" fmla="*/ 0 w 382"/>
                <a:gd name="T53" fmla="*/ 0 h 113"/>
                <a:gd name="T54" fmla="*/ 0 w 382"/>
                <a:gd name="T55" fmla="*/ 0 h 113"/>
                <a:gd name="T56" fmla="*/ 1 w 382"/>
                <a:gd name="T57" fmla="*/ 1 h 113"/>
                <a:gd name="T58" fmla="*/ 3 w 382"/>
                <a:gd name="T59" fmla="*/ 3 h 113"/>
                <a:gd name="T60" fmla="*/ 4 w 382"/>
                <a:gd name="T61" fmla="*/ 4 h 113"/>
                <a:gd name="T62" fmla="*/ 6 w 382"/>
                <a:gd name="T63" fmla="*/ 5 h 113"/>
                <a:gd name="T64" fmla="*/ 7 w 382"/>
                <a:gd name="T65" fmla="*/ 6 h 113"/>
                <a:gd name="T66" fmla="*/ 9 w 382"/>
                <a:gd name="T67" fmla="*/ 7 h 113"/>
                <a:gd name="T68" fmla="*/ 11 w 382"/>
                <a:gd name="T69" fmla="*/ 8 h 113"/>
                <a:gd name="T70" fmla="*/ 12 w 382"/>
                <a:gd name="T71" fmla="*/ 9 h 113"/>
                <a:gd name="T72" fmla="*/ 14 w 382"/>
                <a:gd name="T73" fmla="*/ 9 h 113"/>
                <a:gd name="T74" fmla="*/ 16 w 382"/>
                <a:gd name="T75" fmla="*/ 10 h 113"/>
                <a:gd name="T76" fmla="*/ 18 w 382"/>
                <a:gd name="T77" fmla="*/ 11 h 113"/>
                <a:gd name="T78" fmla="*/ 20 w 382"/>
                <a:gd name="T79" fmla="*/ 11 h 113"/>
                <a:gd name="T80" fmla="*/ 22 w 382"/>
                <a:gd name="T81" fmla="*/ 11 h 113"/>
                <a:gd name="T82" fmla="*/ 24 w 382"/>
                <a:gd name="T83" fmla="*/ 12 h 113"/>
                <a:gd name="T84" fmla="*/ 26 w 382"/>
                <a:gd name="T85" fmla="*/ 12 h 113"/>
                <a:gd name="T86" fmla="*/ 29 w 382"/>
                <a:gd name="T87" fmla="*/ 12 h 113"/>
                <a:gd name="T88" fmla="*/ 30 w 382"/>
                <a:gd name="T89" fmla="*/ 12 h 113"/>
                <a:gd name="T90" fmla="*/ 32 w 382"/>
                <a:gd name="T91" fmla="*/ 12 h 113"/>
                <a:gd name="T92" fmla="*/ 34 w 382"/>
                <a:gd name="T93" fmla="*/ 12 h 113"/>
                <a:gd name="T94" fmla="*/ 35 w 382"/>
                <a:gd name="T95" fmla="*/ 11 h 113"/>
                <a:gd name="T96" fmla="*/ 37 w 382"/>
                <a:gd name="T97" fmla="*/ 11 h 113"/>
                <a:gd name="T98" fmla="*/ 38 w 382"/>
                <a:gd name="T99" fmla="*/ 11 h 113"/>
                <a:gd name="T100" fmla="*/ 39 w 382"/>
                <a:gd name="T101" fmla="*/ 11 h 113"/>
                <a:gd name="T102" fmla="*/ 41 w 382"/>
                <a:gd name="T103" fmla="*/ 10 h 113"/>
                <a:gd name="T104" fmla="*/ 43 w 382"/>
                <a:gd name="T105" fmla="*/ 10 h 113"/>
                <a:gd name="T106" fmla="*/ 42 w 382"/>
                <a:gd name="T107" fmla="*/ 9 h 113"/>
                <a:gd name="T108" fmla="*/ 42 w 382"/>
                <a:gd name="T109" fmla="*/ 9 h 113"/>
                <a:gd name="T110" fmla="*/ 41 w 382"/>
                <a:gd name="T111" fmla="*/ 8 h 113"/>
                <a:gd name="T112" fmla="*/ 40 w 382"/>
                <a:gd name="T113" fmla="*/ 7 h 1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82" h="113">
                  <a:moveTo>
                    <a:pt x="357" y="67"/>
                  </a:moveTo>
                  <a:lnTo>
                    <a:pt x="344" y="53"/>
                  </a:lnTo>
                  <a:lnTo>
                    <a:pt x="326" y="59"/>
                  </a:lnTo>
                  <a:lnTo>
                    <a:pt x="313" y="63"/>
                  </a:lnTo>
                  <a:lnTo>
                    <a:pt x="300" y="66"/>
                  </a:lnTo>
                  <a:lnTo>
                    <a:pt x="286" y="69"/>
                  </a:lnTo>
                  <a:lnTo>
                    <a:pt x="272" y="71"/>
                  </a:lnTo>
                  <a:lnTo>
                    <a:pt x="260" y="73"/>
                  </a:lnTo>
                  <a:lnTo>
                    <a:pt x="246" y="74"/>
                  </a:lnTo>
                  <a:lnTo>
                    <a:pt x="232" y="76"/>
                  </a:lnTo>
                  <a:lnTo>
                    <a:pt x="218" y="76"/>
                  </a:lnTo>
                  <a:lnTo>
                    <a:pt x="203" y="76"/>
                  </a:lnTo>
                  <a:lnTo>
                    <a:pt x="187" y="74"/>
                  </a:lnTo>
                  <a:lnTo>
                    <a:pt x="172" y="73"/>
                  </a:lnTo>
                  <a:lnTo>
                    <a:pt x="157" y="71"/>
                  </a:lnTo>
                  <a:lnTo>
                    <a:pt x="143" y="68"/>
                  </a:lnTo>
                  <a:lnTo>
                    <a:pt x="128" y="64"/>
                  </a:lnTo>
                  <a:lnTo>
                    <a:pt x="114" y="61"/>
                  </a:lnTo>
                  <a:lnTo>
                    <a:pt x="100" y="55"/>
                  </a:lnTo>
                  <a:lnTo>
                    <a:pt x="86" y="50"/>
                  </a:lnTo>
                  <a:lnTo>
                    <a:pt x="72" y="45"/>
                  </a:lnTo>
                  <a:lnTo>
                    <a:pt x="60" y="39"/>
                  </a:lnTo>
                  <a:lnTo>
                    <a:pt x="47" y="32"/>
                  </a:lnTo>
                  <a:lnTo>
                    <a:pt x="34" y="25"/>
                  </a:lnTo>
                  <a:lnTo>
                    <a:pt x="23" y="16"/>
                  </a:lnTo>
                  <a:lnTo>
                    <a:pt x="12" y="9"/>
                  </a:lnTo>
                  <a:lnTo>
                    <a:pt x="0" y="0"/>
                  </a:lnTo>
                  <a:lnTo>
                    <a:pt x="2" y="0"/>
                  </a:lnTo>
                  <a:lnTo>
                    <a:pt x="13" y="13"/>
                  </a:lnTo>
                  <a:lnTo>
                    <a:pt x="24" y="25"/>
                  </a:lnTo>
                  <a:lnTo>
                    <a:pt x="37" y="37"/>
                  </a:lnTo>
                  <a:lnTo>
                    <a:pt x="51" y="48"/>
                  </a:lnTo>
                  <a:lnTo>
                    <a:pt x="65" y="58"/>
                  </a:lnTo>
                  <a:lnTo>
                    <a:pt x="80" y="67"/>
                  </a:lnTo>
                  <a:lnTo>
                    <a:pt x="95" y="76"/>
                  </a:lnTo>
                  <a:lnTo>
                    <a:pt x="111" y="83"/>
                  </a:lnTo>
                  <a:lnTo>
                    <a:pt x="128" y="89"/>
                  </a:lnTo>
                  <a:lnTo>
                    <a:pt x="145" y="96"/>
                  </a:lnTo>
                  <a:lnTo>
                    <a:pt x="163" y="101"/>
                  </a:lnTo>
                  <a:lnTo>
                    <a:pt x="180" y="106"/>
                  </a:lnTo>
                  <a:lnTo>
                    <a:pt x="199" y="108"/>
                  </a:lnTo>
                  <a:lnTo>
                    <a:pt x="218" y="111"/>
                  </a:lnTo>
                  <a:lnTo>
                    <a:pt x="237" y="113"/>
                  </a:lnTo>
                  <a:lnTo>
                    <a:pt x="256" y="113"/>
                  </a:lnTo>
                  <a:lnTo>
                    <a:pt x="270" y="113"/>
                  </a:lnTo>
                  <a:lnTo>
                    <a:pt x="284" y="112"/>
                  </a:lnTo>
                  <a:lnTo>
                    <a:pt x="297" y="111"/>
                  </a:lnTo>
                  <a:lnTo>
                    <a:pt x="310" y="108"/>
                  </a:lnTo>
                  <a:lnTo>
                    <a:pt x="324" y="107"/>
                  </a:lnTo>
                  <a:lnTo>
                    <a:pt x="338" y="103"/>
                  </a:lnTo>
                  <a:lnTo>
                    <a:pt x="350" y="101"/>
                  </a:lnTo>
                  <a:lnTo>
                    <a:pt x="364" y="97"/>
                  </a:lnTo>
                  <a:lnTo>
                    <a:pt x="382" y="91"/>
                  </a:lnTo>
                  <a:lnTo>
                    <a:pt x="375" y="84"/>
                  </a:lnTo>
                  <a:lnTo>
                    <a:pt x="369" y="79"/>
                  </a:lnTo>
                  <a:lnTo>
                    <a:pt x="363" y="73"/>
                  </a:lnTo>
                  <a:lnTo>
                    <a:pt x="357" y="67"/>
                  </a:lnTo>
                  <a:close/>
                </a:path>
              </a:pathLst>
            </a:custGeom>
            <a:solidFill>
              <a:srgbClr val="8CBA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73" name="Freeform 135"/>
            <p:cNvSpPr>
              <a:spLocks/>
            </p:cNvSpPr>
            <p:nvPr/>
          </p:nvSpPr>
          <p:spPr bwMode="auto">
            <a:xfrm rot="860566">
              <a:off x="1686" y="1179"/>
              <a:ext cx="233" cy="645"/>
            </a:xfrm>
            <a:custGeom>
              <a:avLst/>
              <a:gdLst>
                <a:gd name="T0" fmla="*/ 44 w 698"/>
                <a:gd name="T1" fmla="*/ 92 h 1935"/>
                <a:gd name="T2" fmla="*/ 61 w 698"/>
                <a:gd name="T3" fmla="*/ 1 h 1935"/>
                <a:gd name="T4" fmla="*/ 59 w 698"/>
                <a:gd name="T5" fmla="*/ 0 h 1935"/>
                <a:gd name="T6" fmla="*/ 0 w 698"/>
                <a:gd name="T7" fmla="*/ 127 h 1935"/>
                <a:gd name="T8" fmla="*/ 27 w 698"/>
                <a:gd name="T9" fmla="*/ 124 h 1935"/>
                <a:gd name="T10" fmla="*/ 5 w 698"/>
                <a:gd name="T11" fmla="*/ 214 h 1935"/>
                <a:gd name="T12" fmla="*/ 7 w 698"/>
                <a:gd name="T13" fmla="*/ 215 h 1935"/>
                <a:gd name="T14" fmla="*/ 78 w 698"/>
                <a:gd name="T15" fmla="*/ 86 h 1935"/>
                <a:gd name="T16" fmla="*/ 44 w 698"/>
                <a:gd name="T17" fmla="*/ 92 h 19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98" h="1935">
                  <a:moveTo>
                    <a:pt x="392" y="831"/>
                  </a:moveTo>
                  <a:lnTo>
                    <a:pt x="548" y="5"/>
                  </a:lnTo>
                  <a:lnTo>
                    <a:pt x="532" y="0"/>
                  </a:lnTo>
                  <a:lnTo>
                    <a:pt x="0" y="1140"/>
                  </a:lnTo>
                  <a:lnTo>
                    <a:pt x="246" y="1117"/>
                  </a:lnTo>
                  <a:lnTo>
                    <a:pt x="46" y="1929"/>
                  </a:lnTo>
                  <a:lnTo>
                    <a:pt x="62" y="1935"/>
                  </a:lnTo>
                  <a:lnTo>
                    <a:pt x="698" y="775"/>
                  </a:lnTo>
                  <a:lnTo>
                    <a:pt x="392" y="8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74" name="Freeform 136"/>
            <p:cNvSpPr>
              <a:spLocks/>
            </p:cNvSpPr>
            <p:nvPr/>
          </p:nvSpPr>
          <p:spPr bwMode="auto">
            <a:xfrm rot="988226">
              <a:off x="1714" y="1252"/>
              <a:ext cx="172" cy="480"/>
            </a:xfrm>
            <a:custGeom>
              <a:avLst/>
              <a:gdLst>
                <a:gd name="T0" fmla="*/ 43 w 516"/>
                <a:gd name="T1" fmla="*/ 0 h 1442"/>
                <a:gd name="T2" fmla="*/ 0 w 516"/>
                <a:gd name="T3" fmla="*/ 96 h 1442"/>
                <a:gd name="T4" fmla="*/ 26 w 516"/>
                <a:gd name="T5" fmla="*/ 93 h 1442"/>
                <a:gd name="T6" fmla="*/ 8 w 516"/>
                <a:gd name="T7" fmla="*/ 160 h 1442"/>
                <a:gd name="T8" fmla="*/ 57 w 516"/>
                <a:gd name="T9" fmla="*/ 70 h 1442"/>
                <a:gd name="T10" fmla="*/ 27 w 516"/>
                <a:gd name="T11" fmla="*/ 75 h 1442"/>
                <a:gd name="T12" fmla="*/ 43 w 516"/>
                <a:gd name="T13" fmla="*/ 0 h 14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6" h="1442">
                  <a:moveTo>
                    <a:pt x="385" y="0"/>
                  </a:moveTo>
                  <a:lnTo>
                    <a:pt x="0" y="862"/>
                  </a:lnTo>
                  <a:lnTo>
                    <a:pt x="233" y="840"/>
                  </a:lnTo>
                  <a:lnTo>
                    <a:pt x="75" y="1442"/>
                  </a:lnTo>
                  <a:lnTo>
                    <a:pt x="516" y="629"/>
                  </a:lnTo>
                  <a:lnTo>
                    <a:pt x="240" y="679"/>
                  </a:lnTo>
                  <a:lnTo>
                    <a:pt x="385" y="0"/>
                  </a:lnTo>
                  <a:close/>
                </a:path>
              </a:pathLst>
            </a:custGeom>
            <a:solidFill>
              <a:srgbClr val="F2CC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75" name="Freeform 137"/>
            <p:cNvSpPr>
              <a:spLocks/>
            </p:cNvSpPr>
            <p:nvPr/>
          </p:nvSpPr>
          <p:spPr bwMode="auto">
            <a:xfrm>
              <a:off x="1496" y="1154"/>
              <a:ext cx="130" cy="55"/>
            </a:xfrm>
            <a:custGeom>
              <a:avLst/>
              <a:gdLst>
                <a:gd name="T0" fmla="*/ 0 w 390"/>
                <a:gd name="T1" fmla="*/ 10 h 167"/>
                <a:gd name="T2" fmla="*/ 0 w 390"/>
                <a:gd name="T3" fmla="*/ 10 h 167"/>
                <a:gd name="T4" fmla="*/ 1 w 390"/>
                <a:gd name="T5" fmla="*/ 9 h 167"/>
                <a:gd name="T6" fmla="*/ 2 w 390"/>
                <a:gd name="T7" fmla="*/ 8 h 167"/>
                <a:gd name="T8" fmla="*/ 4 w 390"/>
                <a:gd name="T9" fmla="*/ 8 h 167"/>
                <a:gd name="T10" fmla="*/ 6 w 390"/>
                <a:gd name="T11" fmla="*/ 7 h 167"/>
                <a:gd name="T12" fmla="*/ 8 w 390"/>
                <a:gd name="T13" fmla="*/ 6 h 167"/>
                <a:gd name="T14" fmla="*/ 11 w 390"/>
                <a:gd name="T15" fmla="*/ 5 h 167"/>
                <a:gd name="T16" fmla="*/ 14 w 390"/>
                <a:gd name="T17" fmla="*/ 4 h 167"/>
                <a:gd name="T18" fmla="*/ 17 w 390"/>
                <a:gd name="T19" fmla="*/ 4 h 167"/>
                <a:gd name="T20" fmla="*/ 20 w 390"/>
                <a:gd name="T21" fmla="*/ 4 h 167"/>
                <a:gd name="T22" fmla="*/ 24 w 390"/>
                <a:gd name="T23" fmla="*/ 5 h 167"/>
                <a:gd name="T24" fmla="*/ 27 w 390"/>
                <a:gd name="T25" fmla="*/ 6 h 167"/>
                <a:gd name="T26" fmla="*/ 31 w 390"/>
                <a:gd name="T27" fmla="*/ 8 h 167"/>
                <a:gd name="T28" fmla="*/ 35 w 390"/>
                <a:gd name="T29" fmla="*/ 10 h 167"/>
                <a:gd name="T30" fmla="*/ 39 w 390"/>
                <a:gd name="T31" fmla="*/ 14 h 167"/>
                <a:gd name="T32" fmla="*/ 43 w 390"/>
                <a:gd name="T33" fmla="*/ 18 h 167"/>
                <a:gd name="T34" fmla="*/ 43 w 390"/>
                <a:gd name="T35" fmla="*/ 18 h 167"/>
                <a:gd name="T36" fmla="*/ 43 w 390"/>
                <a:gd name="T37" fmla="*/ 16 h 167"/>
                <a:gd name="T38" fmla="*/ 42 w 390"/>
                <a:gd name="T39" fmla="*/ 15 h 167"/>
                <a:gd name="T40" fmla="*/ 41 w 390"/>
                <a:gd name="T41" fmla="*/ 13 h 167"/>
                <a:gd name="T42" fmla="*/ 39 w 390"/>
                <a:gd name="T43" fmla="*/ 11 h 167"/>
                <a:gd name="T44" fmla="*/ 38 w 390"/>
                <a:gd name="T45" fmla="*/ 9 h 167"/>
                <a:gd name="T46" fmla="*/ 35 w 390"/>
                <a:gd name="T47" fmla="*/ 6 h 167"/>
                <a:gd name="T48" fmla="*/ 33 w 390"/>
                <a:gd name="T49" fmla="*/ 4 h 167"/>
                <a:gd name="T50" fmla="*/ 30 w 390"/>
                <a:gd name="T51" fmla="*/ 2 h 167"/>
                <a:gd name="T52" fmla="*/ 27 w 390"/>
                <a:gd name="T53" fmla="*/ 1 h 167"/>
                <a:gd name="T54" fmla="*/ 23 w 390"/>
                <a:gd name="T55" fmla="*/ 0 h 167"/>
                <a:gd name="T56" fmla="*/ 20 w 390"/>
                <a:gd name="T57" fmla="*/ 0 h 167"/>
                <a:gd name="T58" fmla="*/ 15 w 390"/>
                <a:gd name="T59" fmla="*/ 1 h 167"/>
                <a:gd name="T60" fmla="*/ 11 w 390"/>
                <a:gd name="T61" fmla="*/ 3 h 167"/>
                <a:gd name="T62" fmla="*/ 5 w 390"/>
                <a:gd name="T63" fmla="*/ 6 h 167"/>
                <a:gd name="T64" fmla="*/ 0 w 390"/>
                <a:gd name="T65" fmla="*/ 10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0" h="167">
                  <a:moveTo>
                    <a:pt x="0" y="91"/>
                  </a:moveTo>
                  <a:lnTo>
                    <a:pt x="2" y="90"/>
                  </a:lnTo>
                  <a:lnTo>
                    <a:pt x="8" y="85"/>
                  </a:lnTo>
                  <a:lnTo>
                    <a:pt x="20" y="77"/>
                  </a:lnTo>
                  <a:lnTo>
                    <a:pt x="34" y="70"/>
                  </a:lnTo>
                  <a:lnTo>
                    <a:pt x="51" y="61"/>
                  </a:lnTo>
                  <a:lnTo>
                    <a:pt x="73" y="52"/>
                  </a:lnTo>
                  <a:lnTo>
                    <a:pt x="96" y="44"/>
                  </a:lnTo>
                  <a:lnTo>
                    <a:pt x="123" y="39"/>
                  </a:lnTo>
                  <a:lnTo>
                    <a:pt x="152" y="37"/>
                  </a:lnTo>
                  <a:lnTo>
                    <a:pt x="182" y="38"/>
                  </a:lnTo>
                  <a:lnTo>
                    <a:pt x="215" y="43"/>
                  </a:lnTo>
                  <a:lnTo>
                    <a:pt x="247" y="53"/>
                  </a:lnTo>
                  <a:lnTo>
                    <a:pt x="283" y="71"/>
                  </a:lnTo>
                  <a:lnTo>
                    <a:pt x="318" y="95"/>
                  </a:lnTo>
                  <a:lnTo>
                    <a:pt x="353" y="126"/>
                  </a:lnTo>
                  <a:lnTo>
                    <a:pt x="390" y="167"/>
                  </a:lnTo>
                  <a:lnTo>
                    <a:pt x="388" y="163"/>
                  </a:lnTo>
                  <a:lnTo>
                    <a:pt x="385" y="153"/>
                  </a:lnTo>
                  <a:lnTo>
                    <a:pt x="377" y="139"/>
                  </a:lnTo>
                  <a:lnTo>
                    <a:pt x="367" y="120"/>
                  </a:lnTo>
                  <a:lnTo>
                    <a:pt x="354" y="100"/>
                  </a:lnTo>
                  <a:lnTo>
                    <a:pt x="338" y="79"/>
                  </a:lnTo>
                  <a:lnTo>
                    <a:pt x="319" y="57"/>
                  </a:lnTo>
                  <a:lnTo>
                    <a:pt x="298" y="37"/>
                  </a:lnTo>
                  <a:lnTo>
                    <a:pt x="273" y="21"/>
                  </a:lnTo>
                  <a:lnTo>
                    <a:pt x="244" y="8"/>
                  </a:lnTo>
                  <a:lnTo>
                    <a:pt x="211" y="0"/>
                  </a:lnTo>
                  <a:lnTo>
                    <a:pt x="176" y="0"/>
                  </a:lnTo>
                  <a:lnTo>
                    <a:pt x="138" y="7"/>
                  </a:lnTo>
                  <a:lnTo>
                    <a:pt x="95" y="24"/>
                  </a:lnTo>
                  <a:lnTo>
                    <a:pt x="49" y="52"/>
                  </a:lnTo>
                  <a:lnTo>
                    <a:pt x="0" y="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76" name="Freeform 138"/>
            <p:cNvSpPr>
              <a:spLocks/>
            </p:cNvSpPr>
            <p:nvPr/>
          </p:nvSpPr>
          <p:spPr bwMode="auto">
            <a:xfrm>
              <a:off x="1877" y="1050"/>
              <a:ext cx="192" cy="72"/>
            </a:xfrm>
            <a:custGeom>
              <a:avLst/>
              <a:gdLst>
                <a:gd name="T0" fmla="*/ 0 w 576"/>
                <a:gd name="T1" fmla="*/ 18 h 216"/>
                <a:gd name="T2" fmla="*/ 0 w 576"/>
                <a:gd name="T3" fmla="*/ 17 h 216"/>
                <a:gd name="T4" fmla="*/ 1 w 576"/>
                <a:gd name="T5" fmla="*/ 16 h 216"/>
                <a:gd name="T6" fmla="*/ 3 w 576"/>
                <a:gd name="T7" fmla="*/ 14 h 216"/>
                <a:gd name="T8" fmla="*/ 5 w 576"/>
                <a:gd name="T9" fmla="*/ 12 h 216"/>
                <a:gd name="T10" fmla="*/ 7 w 576"/>
                <a:gd name="T11" fmla="*/ 9 h 216"/>
                <a:gd name="T12" fmla="*/ 10 w 576"/>
                <a:gd name="T13" fmla="*/ 6 h 216"/>
                <a:gd name="T14" fmla="*/ 14 w 576"/>
                <a:gd name="T15" fmla="*/ 4 h 216"/>
                <a:gd name="T16" fmla="*/ 18 w 576"/>
                <a:gd name="T17" fmla="*/ 2 h 216"/>
                <a:gd name="T18" fmla="*/ 23 w 576"/>
                <a:gd name="T19" fmla="*/ 1 h 216"/>
                <a:gd name="T20" fmla="*/ 28 w 576"/>
                <a:gd name="T21" fmla="*/ 0 h 216"/>
                <a:gd name="T22" fmla="*/ 33 w 576"/>
                <a:gd name="T23" fmla="*/ 0 h 216"/>
                <a:gd name="T24" fmla="*/ 38 w 576"/>
                <a:gd name="T25" fmla="*/ 2 h 216"/>
                <a:gd name="T26" fmla="*/ 44 w 576"/>
                <a:gd name="T27" fmla="*/ 5 h 216"/>
                <a:gd name="T28" fmla="*/ 51 w 576"/>
                <a:gd name="T29" fmla="*/ 9 h 216"/>
                <a:gd name="T30" fmla="*/ 57 w 576"/>
                <a:gd name="T31" fmla="*/ 16 h 216"/>
                <a:gd name="T32" fmla="*/ 64 w 576"/>
                <a:gd name="T33" fmla="*/ 24 h 216"/>
                <a:gd name="T34" fmla="*/ 64 w 576"/>
                <a:gd name="T35" fmla="*/ 24 h 216"/>
                <a:gd name="T36" fmla="*/ 63 w 576"/>
                <a:gd name="T37" fmla="*/ 22 h 216"/>
                <a:gd name="T38" fmla="*/ 61 w 576"/>
                <a:gd name="T39" fmla="*/ 21 h 216"/>
                <a:gd name="T40" fmla="*/ 59 w 576"/>
                <a:gd name="T41" fmla="*/ 19 h 216"/>
                <a:gd name="T42" fmla="*/ 56 w 576"/>
                <a:gd name="T43" fmla="*/ 16 h 216"/>
                <a:gd name="T44" fmla="*/ 52 w 576"/>
                <a:gd name="T45" fmla="*/ 14 h 216"/>
                <a:gd name="T46" fmla="*/ 48 w 576"/>
                <a:gd name="T47" fmla="*/ 12 h 216"/>
                <a:gd name="T48" fmla="*/ 44 w 576"/>
                <a:gd name="T49" fmla="*/ 9 h 216"/>
                <a:gd name="T50" fmla="*/ 39 w 576"/>
                <a:gd name="T51" fmla="*/ 7 h 216"/>
                <a:gd name="T52" fmla="*/ 34 w 576"/>
                <a:gd name="T53" fmla="*/ 6 h 216"/>
                <a:gd name="T54" fmla="*/ 29 w 576"/>
                <a:gd name="T55" fmla="*/ 6 h 216"/>
                <a:gd name="T56" fmla="*/ 24 w 576"/>
                <a:gd name="T57" fmla="*/ 6 h 216"/>
                <a:gd name="T58" fmla="*/ 18 w 576"/>
                <a:gd name="T59" fmla="*/ 7 h 216"/>
                <a:gd name="T60" fmla="*/ 12 w 576"/>
                <a:gd name="T61" fmla="*/ 9 h 216"/>
                <a:gd name="T62" fmla="*/ 6 w 576"/>
                <a:gd name="T63" fmla="*/ 13 h 216"/>
                <a:gd name="T64" fmla="*/ 0 w 576"/>
                <a:gd name="T65" fmla="*/ 18 h 2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76" h="216">
                  <a:moveTo>
                    <a:pt x="0" y="158"/>
                  </a:moveTo>
                  <a:lnTo>
                    <a:pt x="3" y="154"/>
                  </a:lnTo>
                  <a:lnTo>
                    <a:pt x="11" y="142"/>
                  </a:lnTo>
                  <a:lnTo>
                    <a:pt x="25" y="125"/>
                  </a:lnTo>
                  <a:lnTo>
                    <a:pt x="43" y="104"/>
                  </a:lnTo>
                  <a:lnTo>
                    <a:pt x="67" y="81"/>
                  </a:lnTo>
                  <a:lnTo>
                    <a:pt x="94" y="58"/>
                  </a:lnTo>
                  <a:lnTo>
                    <a:pt x="127" y="37"/>
                  </a:lnTo>
                  <a:lnTo>
                    <a:pt x="164" y="18"/>
                  </a:lnTo>
                  <a:lnTo>
                    <a:pt x="204" y="6"/>
                  </a:lnTo>
                  <a:lnTo>
                    <a:pt x="248" y="0"/>
                  </a:lnTo>
                  <a:lnTo>
                    <a:pt x="296" y="4"/>
                  </a:lnTo>
                  <a:lnTo>
                    <a:pt x="346" y="18"/>
                  </a:lnTo>
                  <a:lnTo>
                    <a:pt x="400" y="45"/>
                  </a:lnTo>
                  <a:lnTo>
                    <a:pt x="457" y="85"/>
                  </a:lnTo>
                  <a:lnTo>
                    <a:pt x="515" y="142"/>
                  </a:lnTo>
                  <a:lnTo>
                    <a:pt x="576" y="216"/>
                  </a:lnTo>
                  <a:lnTo>
                    <a:pt x="572" y="212"/>
                  </a:lnTo>
                  <a:lnTo>
                    <a:pt x="564" y="202"/>
                  </a:lnTo>
                  <a:lnTo>
                    <a:pt x="549" y="187"/>
                  </a:lnTo>
                  <a:lnTo>
                    <a:pt x="527" y="168"/>
                  </a:lnTo>
                  <a:lnTo>
                    <a:pt x="501" y="147"/>
                  </a:lnTo>
                  <a:lnTo>
                    <a:pt x="471" y="125"/>
                  </a:lnTo>
                  <a:lnTo>
                    <a:pt x="435" y="104"/>
                  </a:lnTo>
                  <a:lnTo>
                    <a:pt x="398" y="84"/>
                  </a:lnTo>
                  <a:lnTo>
                    <a:pt x="355" y="67"/>
                  </a:lnTo>
                  <a:lnTo>
                    <a:pt x="310" y="56"/>
                  </a:lnTo>
                  <a:lnTo>
                    <a:pt x="263" y="50"/>
                  </a:lnTo>
                  <a:lnTo>
                    <a:pt x="213" y="51"/>
                  </a:lnTo>
                  <a:lnTo>
                    <a:pt x="161" y="61"/>
                  </a:lnTo>
                  <a:lnTo>
                    <a:pt x="108" y="81"/>
                  </a:lnTo>
                  <a:lnTo>
                    <a:pt x="54" y="114"/>
                  </a:lnTo>
                  <a:lnTo>
                    <a:pt x="0" y="1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77" name="Freeform 139"/>
            <p:cNvSpPr>
              <a:spLocks/>
            </p:cNvSpPr>
            <p:nvPr/>
          </p:nvSpPr>
          <p:spPr bwMode="auto">
            <a:xfrm>
              <a:off x="1677" y="1056"/>
              <a:ext cx="114" cy="40"/>
            </a:xfrm>
            <a:custGeom>
              <a:avLst/>
              <a:gdLst>
                <a:gd name="T0" fmla="*/ 0 w 343"/>
                <a:gd name="T1" fmla="*/ 10 h 121"/>
                <a:gd name="T2" fmla="*/ 0 w 343"/>
                <a:gd name="T3" fmla="*/ 10 h 121"/>
                <a:gd name="T4" fmla="*/ 1 w 343"/>
                <a:gd name="T5" fmla="*/ 9 h 121"/>
                <a:gd name="T6" fmla="*/ 2 w 343"/>
                <a:gd name="T7" fmla="*/ 8 h 121"/>
                <a:gd name="T8" fmla="*/ 3 w 343"/>
                <a:gd name="T9" fmla="*/ 7 h 121"/>
                <a:gd name="T10" fmla="*/ 5 w 343"/>
                <a:gd name="T11" fmla="*/ 5 h 121"/>
                <a:gd name="T12" fmla="*/ 7 w 343"/>
                <a:gd name="T13" fmla="*/ 4 h 121"/>
                <a:gd name="T14" fmla="*/ 9 w 343"/>
                <a:gd name="T15" fmla="*/ 2 h 121"/>
                <a:gd name="T16" fmla="*/ 11 w 343"/>
                <a:gd name="T17" fmla="*/ 1 h 121"/>
                <a:gd name="T18" fmla="*/ 14 w 343"/>
                <a:gd name="T19" fmla="*/ 0 h 121"/>
                <a:gd name="T20" fmla="*/ 17 w 343"/>
                <a:gd name="T21" fmla="*/ 0 h 121"/>
                <a:gd name="T22" fmla="*/ 20 w 343"/>
                <a:gd name="T23" fmla="*/ 0 h 121"/>
                <a:gd name="T24" fmla="*/ 23 w 343"/>
                <a:gd name="T25" fmla="*/ 1 h 121"/>
                <a:gd name="T26" fmla="*/ 27 w 343"/>
                <a:gd name="T27" fmla="*/ 2 h 121"/>
                <a:gd name="T28" fmla="*/ 30 w 343"/>
                <a:gd name="T29" fmla="*/ 5 h 121"/>
                <a:gd name="T30" fmla="*/ 34 w 343"/>
                <a:gd name="T31" fmla="*/ 9 h 121"/>
                <a:gd name="T32" fmla="*/ 38 w 343"/>
                <a:gd name="T33" fmla="*/ 13 h 121"/>
                <a:gd name="T34" fmla="*/ 38 w 343"/>
                <a:gd name="T35" fmla="*/ 13 h 121"/>
                <a:gd name="T36" fmla="*/ 37 w 343"/>
                <a:gd name="T37" fmla="*/ 12 h 121"/>
                <a:gd name="T38" fmla="*/ 37 w 343"/>
                <a:gd name="T39" fmla="*/ 12 h 121"/>
                <a:gd name="T40" fmla="*/ 35 w 343"/>
                <a:gd name="T41" fmla="*/ 10 h 121"/>
                <a:gd name="T42" fmla="*/ 34 w 343"/>
                <a:gd name="T43" fmla="*/ 9 h 121"/>
                <a:gd name="T44" fmla="*/ 32 w 343"/>
                <a:gd name="T45" fmla="*/ 8 h 121"/>
                <a:gd name="T46" fmla="*/ 30 w 343"/>
                <a:gd name="T47" fmla="*/ 7 h 121"/>
                <a:gd name="T48" fmla="*/ 28 w 343"/>
                <a:gd name="T49" fmla="*/ 6 h 121"/>
                <a:gd name="T50" fmla="*/ 26 w 343"/>
                <a:gd name="T51" fmla="*/ 5 h 121"/>
                <a:gd name="T52" fmla="*/ 23 w 343"/>
                <a:gd name="T53" fmla="*/ 4 h 121"/>
                <a:gd name="T54" fmla="*/ 20 w 343"/>
                <a:gd name="T55" fmla="*/ 4 h 121"/>
                <a:gd name="T56" fmla="*/ 16 w 343"/>
                <a:gd name="T57" fmla="*/ 4 h 121"/>
                <a:gd name="T58" fmla="*/ 13 w 343"/>
                <a:gd name="T59" fmla="*/ 4 h 121"/>
                <a:gd name="T60" fmla="*/ 9 w 343"/>
                <a:gd name="T61" fmla="*/ 6 h 121"/>
                <a:gd name="T62" fmla="*/ 4 w 343"/>
                <a:gd name="T63" fmla="*/ 7 h 121"/>
                <a:gd name="T64" fmla="*/ 0 w 343"/>
                <a:gd name="T65" fmla="*/ 10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43" h="121">
                  <a:moveTo>
                    <a:pt x="0" y="92"/>
                  </a:moveTo>
                  <a:lnTo>
                    <a:pt x="1" y="89"/>
                  </a:lnTo>
                  <a:lnTo>
                    <a:pt x="7" y="83"/>
                  </a:lnTo>
                  <a:lnTo>
                    <a:pt x="16" y="73"/>
                  </a:lnTo>
                  <a:lnTo>
                    <a:pt x="27" y="60"/>
                  </a:lnTo>
                  <a:lnTo>
                    <a:pt x="42" y="46"/>
                  </a:lnTo>
                  <a:lnTo>
                    <a:pt x="59" y="34"/>
                  </a:lnTo>
                  <a:lnTo>
                    <a:pt x="79" y="21"/>
                  </a:lnTo>
                  <a:lnTo>
                    <a:pt x="102" y="10"/>
                  </a:lnTo>
                  <a:lnTo>
                    <a:pt x="125" y="2"/>
                  </a:lnTo>
                  <a:lnTo>
                    <a:pt x="153" y="0"/>
                  </a:lnTo>
                  <a:lnTo>
                    <a:pt x="181" y="1"/>
                  </a:lnTo>
                  <a:lnTo>
                    <a:pt x="211" y="8"/>
                  </a:lnTo>
                  <a:lnTo>
                    <a:pt x="242" y="22"/>
                  </a:lnTo>
                  <a:lnTo>
                    <a:pt x="275" y="46"/>
                  </a:lnTo>
                  <a:lnTo>
                    <a:pt x="309" y="78"/>
                  </a:lnTo>
                  <a:lnTo>
                    <a:pt x="343" y="121"/>
                  </a:lnTo>
                  <a:lnTo>
                    <a:pt x="342" y="118"/>
                  </a:lnTo>
                  <a:lnTo>
                    <a:pt x="337" y="113"/>
                  </a:lnTo>
                  <a:lnTo>
                    <a:pt x="331" y="105"/>
                  </a:lnTo>
                  <a:lnTo>
                    <a:pt x="320" y="95"/>
                  </a:lnTo>
                  <a:lnTo>
                    <a:pt x="308" y="84"/>
                  </a:lnTo>
                  <a:lnTo>
                    <a:pt x="293" y="73"/>
                  </a:lnTo>
                  <a:lnTo>
                    <a:pt x="275" y="61"/>
                  </a:lnTo>
                  <a:lnTo>
                    <a:pt x="255" y="51"/>
                  </a:lnTo>
                  <a:lnTo>
                    <a:pt x="231" y="42"/>
                  </a:lnTo>
                  <a:lnTo>
                    <a:pt x="206" y="36"/>
                  </a:lnTo>
                  <a:lnTo>
                    <a:pt x="177" y="34"/>
                  </a:lnTo>
                  <a:lnTo>
                    <a:pt x="147" y="35"/>
                  </a:lnTo>
                  <a:lnTo>
                    <a:pt x="114" y="40"/>
                  </a:lnTo>
                  <a:lnTo>
                    <a:pt x="78" y="51"/>
                  </a:lnTo>
                  <a:lnTo>
                    <a:pt x="40" y="68"/>
                  </a:lnTo>
                  <a:lnTo>
                    <a:pt x="0" y="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78" name="Freeform 140"/>
            <p:cNvSpPr>
              <a:spLocks/>
            </p:cNvSpPr>
            <p:nvPr/>
          </p:nvSpPr>
          <p:spPr bwMode="auto">
            <a:xfrm>
              <a:off x="2024" y="1120"/>
              <a:ext cx="119" cy="43"/>
            </a:xfrm>
            <a:custGeom>
              <a:avLst/>
              <a:gdLst>
                <a:gd name="T0" fmla="*/ 0 w 356"/>
                <a:gd name="T1" fmla="*/ 13 h 130"/>
                <a:gd name="T2" fmla="*/ 0 w 356"/>
                <a:gd name="T3" fmla="*/ 13 h 130"/>
                <a:gd name="T4" fmla="*/ 1 w 356"/>
                <a:gd name="T5" fmla="*/ 12 h 130"/>
                <a:gd name="T6" fmla="*/ 1 w 356"/>
                <a:gd name="T7" fmla="*/ 10 h 130"/>
                <a:gd name="T8" fmla="*/ 3 w 356"/>
                <a:gd name="T9" fmla="*/ 9 h 130"/>
                <a:gd name="T10" fmla="*/ 4 w 356"/>
                <a:gd name="T11" fmla="*/ 7 h 130"/>
                <a:gd name="T12" fmla="*/ 6 w 356"/>
                <a:gd name="T13" fmla="*/ 5 h 130"/>
                <a:gd name="T14" fmla="*/ 8 w 356"/>
                <a:gd name="T15" fmla="*/ 3 h 130"/>
                <a:gd name="T16" fmla="*/ 11 w 356"/>
                <a:gd name="T17" fmla="*/ 2 h 130"/>
                <a:gd name="T18" fmla="*/ 13 w 356"/>
                <a:gd name="T19" fmla="*/ 1 h 130"/>
                <a:gd name="T20" fmla="*/ 16 w 356"/>
                <a:gd name="T21" fmla="*/ 0 h 130"/>
                <a:gd name="T22" fmla="*/ 20 w 356"/>
                <a:gd name="T23" fmla="*/ 0 h 130"/>
                <a:gd name="T24" fmla="*/ 23 w 356"/>
                <a:gd name="T25" fmla="*/ 1 h 130"/>
                <a:gd name="T26" fmla="*/ 27 w 356"/>
                <a:gd name="T27" fmla="*/ 3 h 130"/>
                <a:gd name="T28" fmla="*/ 31 w 356"/>
                <a:gd name="T29" fmla="*/ 5 h 130"/>
                <a:gd name="T30" fmla="*/ 35 w 356"/>
                <a:gd name="T31" fmla="*/ 9 h 130"/>
                <a:gd name="T32" fmla="*/ 40 w 356"/>
                <a:gd name="T33" fmla="*/ 14 h 130"/>
                <a:gd name="T34" fmla="*/ 39 w 356"/>
                <a:gd name="T35" fmla="*/ 14 h 130"/>
                <a:gd name="T36" fmla="*/ 39 w 356"/>
                <a:gd name="T37" fmla="*/ 13 h 130"/>
                <a:gd name="T38" fmla="*/ 38 w 356"/>
                <a:gd name="T39" fmla="*/ 12 h 130"/>
                <a:gd name="T40" fmla="*/ 36 w 356"/>
                <a:gd name="T41" fmla="*/ 11 h 130"/>
                <a:gd name="T42" fmla="*/ 35 w 356"/>
                <a:gd name="T43" fmla="*/ 10 h 130"/>
                <a:gd name="T44" fmla="*/ 33 w 356"/>
                <a:gd name="T45" fmla="*/ 8 h 130"/>
                <a:gd name="T46" fmla="*/ 30 w 356"/>
                <a:gd name="T47" fmla="*/ 7 h 130"/>
                <a:gd name="T48" fmla="*/ 28 w 356"/>
                <a:gd name="T49" fmla="*/ 6 h 130"/>
                <a:gd name="T50" fmla="*/ 25 w 356"/>
                <a:gd name="T51" fmla="*/ 5 h 130"/>
                <a:gd name="T52" fmla="*/ 22 w 356"/>
                <a:gd name="T53" fmla="*/ 4 h 130"/>
                <a:gd name="T54" fmla="*/ 18 w 356"/>
                <a:gd name="T55" fmla="*/ 4 h 130"/>
                <a:gd name="T56" fmla="*/ 15 w 356"/>
                <a:gd name="T57" fmla="*/ 4 h 130"/>
                <a:gd name="T58" fmla="*/ 11 w 356"/>
                <a:gd name="T59" fmla="*/ 5 h 130"/>
                <a:gd name="T60" fmla="*/ 8 w 356"/>
                <a:gd name="T61" fmla="*/ 7 h 130"/>
                <a:gd name="T62" fmla="*/ 4 w 356"/>
                <a:gd name="T63" fmla="*/ 9 h 130"/>
                <a:gd name="T64" fmla="*/ 0 w 356"/>
                <a:gd name="T65" fmla="*/ 13 h 1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6" h="130">
                  <a:moveTo>
                    <a:pt x="0" y="119"/>
                  </a:moveTo>
                  <a:lnTo>
                    <a:pt x="1" y="116"/>
                  </a:lnTo>
                  <a:lnTo>
                    <a:pt x="6" y="107"/>
                  </a:lnTo>
                  <a:lnTo>
                    <a:pt x="13" y="95"/>
                  </a:lnTo>
                  <a:lnTo>
                    <a:pt x="25" y="80"/>
                  </a:lnTo>
                  <a:lnTo>
                    <a:pt x="39" y="63"/>
                  </a:lnTo>
                  <a:lnTo>
                    <a:pt x="55" y="47"/>
                  </a:lnTo>
                  <a:lnTo>
                    <a:pt x="75" y="31"/>
                  </a:lnTo>
                  <a:lnTo>
                    <a:pt x="96" y="17"/>
                  </a:lnTo>
                  <a:lnTo>
                    <a:pt x="120" y="7"/>
                  </a:lnTo>
                  <a:lnTo>
                    <a:pt x="148" y="0"/>
                  </a:lnTo>
                  <a:lnTo>
                    <a:pt x="177" y="0"/>
                  </a:lnTo>
                  <a:lnTo>
                    <a:pt x="208" y="8"/>
                  </a:lnTo>
                  <a:lnTo>
                    <a:pt x="242" y="23"/>
                  </a:lnTo>
                  <a:lnTo>
                    <a:pt x="278" y="47"/>
                  </a:lnTo>
                  <a:lnTo>
                    <a:pt x="315" y="82"/>
                  </a:lnTo>
                  <a:lnTo>
                    <a:pt x="356" y="130"/>
                  </a:lnTo>
                  <a:lnTo>
                    <a:pt x="353" y="128"/>
                  </a:lnTo>
                  <a:lnTo>
                    <a:pt x="348" y="121"/>
                  </a:lnTo>
                  <a:lnTo>
                    <a:pt x="339" y="112"/>
                  </a:lnTo>
                  <a:lnTo>
                    <a:pt x="327" y="101"/>
                  </a:lnTo>
                  <a:lnTo>
                    <a:pt x="310" y="87"/>
                  </a:lnTo>
                  <a:lnTo>
                    <a:pt x="293" y="75"/>
                  </a:lnTo>
                  <a:lnTo>
                    <a:pt x="271" y="62"/>
                  </a:lnTo>
                  <a:lnTo>
                    <a:pt x="247" y="51"/>
                  </a:lnTo>
                  <a:lnTo>
                    <a:pt x="222" y="41"/>
                  </a:lnTo>
                  <a:lnTo>
                    <a:pt x="195" y="36"/>
                  </a:lnTo>
                  <a:lnTo>
                    <a:pt x="166" y="34"/>
                  </a:lnTo>
                  <a:lnTo>
                    <a:pt x="134" y="37"/>
                  </a:lnTo>
                  <a:lnTo>
                    <a:pt x="102" y="47"/>
                  </a:lnTo>
                  <a:lnTo>
                    <a:pt x="69" y="62"/>
                  </a:lnTo>
                  <a:lnTo>
                    <a:pt x="35" y="86"/>
                  </a:lnTo>
                  <a:lnTo>
                    <a:pt x="0"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79" name="Freeform 141"/>
            <p:cNvSpPr>
              <a:spLocks/>
            </p:cNvSpPr>
            <p:nvPr/>
          </p:nvSpPr>
          <p:spPr bwMode="auto">
            <a:xfrm>
              <a:off x="1717" y="1106"/>
              <a:ext cx="186" cy="83"/>
            </a:xfrm>
            <a:custGeom>
              <a:avLst/>
              <a:gdLst>
                <a:gd name="T0" fmla="*/ 0 w 558"/>
                <a:gd name="T1" fmla="*/ 20 h 248"/>
                <a:gd name="T2" fmla="*/ 0 w 558"/>
                <a:gd name="T3" fmla="*/ 19 h 248"/>
                <a:gd name="T4" fmla="*/ 1 w 558"/>
                <a:gd name="T5" fmla="*/ 18 h 248"/>
                <a:gd name="T6" fmla="*/ 3 w 558"/>
                <a:gd name="T7" fmla="*/ 16 h 248"/>
                <a:gd name="T8" fmla="*/ 5 w 558"/>
                <a:gd name="T9" fmla="*/ 13 h 248"/>
                <a:gd name="T10" fmla="*/ 7 w 558"/>
                <a:gd name="T11" fmla="*/ 10 h 248"/>
                <a:gd name="T12" fmla="*/ 10 w 558"/>
                <a:gd name="T13" fmla="*/ 7 h 248"/>
                <a:gd name="T14" fmla="*/ 14 w 558"/>
                <a:gd name="T15" fmla="*/ 4 h 248"/>
                <a:gd name="T16" fmla="*/ 18 w 558"/>
                <a:gd name="T17" fmla="*/ 2 h 248"/>
                <a:gd name="T18" fmla="*/ 22 w 558"/>
                <a:gd name="T19" fmla="*/ 1 h 248"/>
                <a:gd name="T20" fmla="*/ 26 w 558"/>
                <a:gd name="T21" fmla="*/ 0 h 248"/>
                <a:gd name="T22" fmla="*/ 32 w 558"/>
                <a:gd name="T23" fmla="*/ 0 h 248"/>
                <a:gd name="T24" fmla="*/ 37 w 558"/>
                <a:gd name="T25" fmla="*/ 2 h 248"/>
                <a:gd name="T26" fmla="*/ 43 w 558"/>
                <a:gd name="T27" fmla="*/ 6 h 248"/>
                <a:gd name="T28" fmla="*/ 49 w 558"/>
                <a:gd name="T29" fmla="*/ 11 h 248"/>
                <a:gd name="T30" fmla="*/ 55 w 558"/>
                <a:gd name="T31" fmla="*/ 18 h 248"/>
                <a:gd name="T32" fmla="*/ 62 w 558"/>
                <a:gd name="T33" fmla="*/ 28 h 248"/>
                <a:gd name="T34" fmla="*/ 62 w 558"/>
                <a:gd name="T35" fmla="*/ 27 h 248"/>
                <a:gd name="T36" fmla="*/ 61 w 558"/>
                <a:gd name="T37" fmla="*/ 26 h 248"/>
                <a:gd name="T38" fmla="*/ 59 w 558"/>
                <a:gd name="T39" fmla="*/ 24 h 248"/>
                <a:gd name="T40" fmla="*/ 57 w 558"/>
                <a:gd name="T41" fmla="*/ 21 h 248"/>
                <a:gd name="T42" fmla="*/ 54 w 558"/>
                <a:gd name="T43" fmla="*/ 18 h 248"/>
                <a:gd name="T44" fmla="*/ 51 w 558"/>
                <a:gd name="T45" fmla="*/ 15 h 248"/>
                <a:gd name="T46" fmla="*/ 47 w 558"/>
                <a:gd name="T47" fmla="*/ 12 h 248"/>
                <a:gd name="T48" fmla="*/ 43 w 558"/>
                <a:gd name="T49" fmla="*/ 10 h 248"/>
                <a:gd name="T50" fmla="*/ 39 w 558"/>
                <a:gd name="T51" fmla="*/ 8 h 248"/>
                <a:gd name="T52" fmla="*/ 34 w 558"/>
                <a:gd name="T53" fmla="*/ 6 h 248"/>
                <a:gd name="T54" fmla="*/ 29 w 558"/>
                <a:gd name="T55" fmla="*/ 5 h 248"/>
                <a:gd name="T56" fmla="*/ 23 w 558"/>
                <a:gd name="T57" fmla="*/ 5 h 248"/>
                <a:gd name="T58" fmla="*/ 18 w 558"/>
                <a:gd name="T59" fmla="*/ 7 h 248"/>
                <a:gd name="T60" fmla="*/ 12 w 558"/>
                <a:gd name="T61" fmla="*/ 9 h 248"/>
                <a:gd name="T62" fmla="*/ 6 w 558"/>
                <a:gd name="T63" fmla="*/ 14 h 248"/>
                <a:gd name="T64" fmla="*/ 0 w 558"/>
                <a:gd name="T65" fmla="*/ 20 h 2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58" h="248">
                  <a:moveTo>
                    <a:pt x="0" y="177"/>
                  </a:moveTo>
                  <a:lnTo>
                    <a:pt x="3" y="172"/>
                  </a:lnTo>
                  <a:lnTo>
                    <a:pt x="10" y="160"/>
                  </a:lnTo>
                  <a:lnTo>
                    <a:pt x="24" y="140"/>
                  </a:lnTo>
                  <a:lnTo>
                    <a:pt x="42" y="116"/>
                  </a:lnTo>
                  <a:lnTo>
                    <a:pt x="65" y="90"/>
                  </a:lnTo>
                  <a:lnTo>
                    <a:pt x="91" y="64"/>
                  </a:lnTo>
                  <a:lnTo>
                    <a:pt x="122" y="40"/>
                  </a:lnTo>
                  <a:lnTo>
                    <a:pt x="158" y="20"/>
                  </a:lnTo>
                  <a:lnTo>
                    <a:pt x="197" y="6"/>
                  </a:lnTo>
                  <a:lnTo>
                    <a:pt x="238" y="0"/>
                  </a:lnTo>
                  <a:lnTo>
                    <a:pt x="285" y="4"/>
                  </a:lnTo>
                  <a:lnTo>
                    <a:pt x="334" y="20"/>
                  </a:lnTo>
                  <a:lnTo>
                    <a:pt x="385" y="50"/>
                  </a:lnTo>
                  <a:lnTo>
                    <a:pt x="441" y="97"/>
                  </a:lnTo>
                  <a:lnTo>
                    <a:pt x="499" y="162"/>
                  </a:lnTo>
                  <a:lnTo>
                    <a:pt x="558" y="248"/>
                  </a:lnTo>
                  <a:lnTo>
                    <a:pt x="555" y="243"/>
                  </a:lnTo>
                  <a:lnTo>
                    <a:pt x="545" y="232"/>
                  </a:lnTo>
                  <a:lnTo>
                    <a:pt x="531" y="213"/>
                  </a:lnTo>
                  <a:lnTo>
                    <a:pt x="511" y="190"/>
                  </a:lnTo>
                  <a:lnTo>
                    <a:pt x="487" y="165"/>
                  </a:lnTo>
                  <a:lnTo>
                    <a:pt x="458" y="138"/>
                  </a:lnTo>
                  <a:lnTo>
                    <a:pt x="424" y="112"/>
                  </a:lnTo>
                  <a:lnTo>
                    <a:pt x="388" y="88"/>
                  </a:lnTo>
                  <a:lnTo>
                    <a:pt x="348" y="68"/>
                  </a:lnTo>
                  <a:lnTo>
                    <a:pt x="305" y="54"/>
                  </a:lnTo>
                  <a:lnTo>
                    <a:pt x="258" y="46"/>
                  </a:lnTo>
                  <a:lnTo>
                    <a:pt x="211" y="48"/>
                  </a:lnTo>
                  <a:lnTo>
                    <a:pt x="160" y="60"/>
                  </a:lnTo>
                  <a:lnTo>
                    <a:pt x="107" y="85"/>
                  </a:lnTo>
                  <a:lnTo>
                    <a:pt x="54" y="123"/>
                  </a:lnTo>
                  <a:lnTo>
                    <a:pt x="0" y="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80" name="Freeform 142"/>
            <p:cNvSpPr>
              <a:spLocks/>
            </p:cNvSpPr>
            <p:nvPr/>
          </p:nvSpPr>
          <p:spPr bwMode="auto">
            <a:xfrm>
              <a:off x="2161" y="1215"/>
              <a:ext cx="33" cy="25"/>
            </a:xfrm>
            <a:custGeom>
              <a:avLst/>
              <a:gdLst>
                <a:gd name="T0" fmla="*/ 6 w 98"/>
                <a:gd name="T1" fmla="*/ 8 h 75"/>
                <a:gd name="T2" fmla="*/ 7 w 98"/>
                <a:gd name="T3" fmla="*/ 8 h 75"/>
                <a:gd name="T4" fmla="*/ 8 w 98"/>
                <a:gd name="T5" fmla="*/ 8 h 75"/>
                <a:gd name="T6" fmla="*/ 9 w 98"/>
                <a:gd name="T7" fmla="*/ 8 h 75"/>
                <a:gd name="T8" fmla="*/ 9 w 98"/>
                <a:gd name="T9" fmla="*/ 7 h 75"/>
                <a:gd name="T10" fmla="*/ 10 w 98"/>
                <a:gd name="T11" fmla="*/ 6 h 75"/>
                <a:gd name="T12" fmla="*/ 11 w 98"/>
                <a:gd name="T13" fmla="*/ 6 h 75"/>
                <a:gd name="T14" fmla="*/ 11 w 98"/>
                <a:gd name="T15" fmla="*/ 5 h 75"/>
                <a:gd name="T16" fmla="*/ 11 w 98"/>
                <a:gd name="T17" fmla="*/ 4 h 75"/>
                <a:gd name="T18" fmla="*/ 11 w 98"/>
                <a:gd name="T19" fmla="*/ 3 h 75"/>
                <a:gd name="T20" fmla="*/ 11 w 98"/>
                <a:gd name="T21" fmla="*/ 3 h 75"/>
                <a:gd name="T22" fmla="*/ 10 w 98"/>
                <a:gd name="T23" fmla="*/ 2 h 75"/>
                <a:gd name="T24" fmla="*/ 9 w 98"/>
                <a:gd name="T25" fmla="*/ 1 h 75"/>
                <a:gd name="T26" fmla="*/ 9 w 98"/>
                <a:gd name="T27" fmla="*/ 1 h 75"/>
                <a:gd name="T28" fmla="*/ 8 w 98"/>
                <a:gd name="T29" fmla="*/ 0 h 75"/>
                <a:gd name="T30" fmla="*/ 7 w 98"/>
                <a:gd name="T31" fmla="*/ 0 h 75"/>
                <a:gd name="T32" fmla="*/ 6 w 98"/>
                <a:gd name="T33" fmla="*/ 0 h 75"/>
                <a:gd name="T34" fmla="*/ 4 w 98"/>
                <a:gd name="T35" fmla="*/ 0 h 75"/>
                <a:gd name="T36" fmla="*/ 3 w 98"/>
                <a:gd name="T37" fmla="*/ 0 h 75"/>
                <a:gd name="T38" fmla="*/ 2 w 98"/>
                <a:gd name="T39" fmla="*/ 1 h 75"/>
                <a:gd name="T40" fmla="*/ 2 w 98"/>
                <a:gd name="T41" fmla="*/ 1 h 75"/>
                <a:gd name="T42" fmla="*/ 1 w 98"/>
                <a:gd name="T43" fmla="*/ 2 h 75"/>
                <a:gd name="T44" fmla="*/ 0 w 98"/>
                <a:gd name="T45" fmla="*/ 3 h 75"/>
                <a:gd name="T46" fmla="*/ 0 w 98"/>
                <a:gd name="T47" fmla="*/ 3 h 75"/>
                <a:gd name="T48" fmla="*/ 0 w 98"/>
                <a:gd name="T49" fmla="*/ 4 h 75"/>
                <a:gd name="T50" fmla="*/ 0 w 98"/>
                <a:gd name="T51" fmla="*/ 5 h 75"/>
                <a:gd name="T52" fmla="*/ 0 w 98"/>
                <a:gd name="T53" fmla="*/ 6 h 75"/>
                <a:gd name="T54" fmla="*/ 1 w 98"/>
                <a:gd name="T55" fmla="*/ 6 h 75"/>
                <a:gd name="T56" fmla="*/ 2 w 98"/>
                <a:gd name="T57" fmla="*/ 7 h 75"/>
                <a:gd name="T58" fmla="*/ 2 w 98"/>
                <a:gd name="T59" fmla="*/ 8 h 75"/>
                <a:gd name="T60" fmla="*/ 3 w 98"/>
                <a:gd name="T61" fmla="*/ 8 h 75"/>
                <a:gd name="T62" fmla="*/ 4 w 98"/>
                <a:gd name="T63" fmla="*/ 8 h 75"/>
                <a:gd name="T64" fmla="*/ 6 w 98"/>
                <a:gd name="T65" fmla="*/ 8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8" h="75">
                  <a:moveTo>
                    <a:pt x="49" y="75"/>
                  </a:moveTo>
                  <a:lnTo>
                    <a:pt x="59" y="73"/>
                  </a:lnTo>
                  <a:lnTo>
                    <a:pt x="68" y="72"/>
                  </a:lnTo>
                  <a:lnTo>
                    <a:pt x="77" y="68"/>
                  </a:lnTo>
                  <a:lnTo>
                    <a:pt x="84" y="63"/>
                  </a:lnTo>
                  <a:lnTo>
                    <a:pt x="89" y="58"/>
                  </a:lnTo>
                  <a:lnTo>
                    <a:pt x="94" y="51"/>
                  </a:lnTo>
                  <a:lnTo>
                    <a:pt x="97" y="44"/>
                  </a:lnTo>
                  <a:lnTo>
                    <a:pt x="98" y="37"/>
                  </a:lnTo>
                  <a:lnTo>
                    <a:pt x="97" y="29"/>
                  </a:lnTo>
                  <a:lnTo>
                    <a:pt x="94" y="23"/>
                  </a:lnTo>
                  <a:lnTo>
                    <a:pt x="89" y="17"/>
                  </a:lnTo>
                  <a:lnTo>
                    <a:pt x="84" y="10"/>
                  </a:lnTo>
                  <a:lnTo>
                    <a:pt x="77" y="7"/>
                  </a:lnTo>
                  <a:lnTo>
                    <a:pt x="68" y="3"/>
                  </a:lnTo>
                  <a:lnTo>
                    <a:pt x="59" y="2"/>
                  </a:lnTo>
                  <a:lnTo>
                    <a:pt x="49" y="0"/>
                  </a:lnTo>
                  <a:lnTo>
                    <a:pt x="39" y="2"/>
                  </a:lnTo>
                  <a:lnTo>
                    <a:pt x="30" y="3"/>
                  </a:lnTo>
                  <a:lnTo>
                    <a:pt x="21" y="7"/>
                  </a:lnTo>
                  <a:lnTo>
                    <a:pt x="14" y="10"/>
                  </a:lnTo>
                  <a:lnTo>
                    <a:pt x="9" y="17"/>
                  </a:lnTo>
                  <a:lnTo>
                    <a:pt x="4" y="23"/>
                  </a:lnTo>
                  <a:lnTo>
                    <a:pt x="1" y="29"/>
                  </a:lnTo>
                  <a:lnTo>
                    <a:pt x="0" y="37"/>
                  </a:lnTo>
                  <a:lnTo>
                    <a:pt x="1" y="44"/>
                  </a:lnTo>
                  <a:lnTo>
                    <a:pt x="4" y="51"/>
                  </a:lnTo>
                  <a:lnTo>
                    <a:pt x="9" y="58"/>
                  </a:lnTo>
                  <a:lnTo>
                    <a:pt x="14" y="63"/>
                  </a:lnTo>
                  <a:lnTo>
                    <a:pt x="21" y="68"/>
                  </a:lnTo>
                  <a:lnTo>
                    <a:pt x="30" y="72"/>
                  </a:lnTo>
                  <a:lnTo>
                    <a:pt x="39" y="73"/>
                  </a:lnTo>
                  <a:lnTo>
                    <a:pt x="49" y="75"/>
                  </a:lnTo>
                  <a:close/>
                </a:path>
              </a:pathLst>
            </a:custGeom>
            <a:solidFill>
              <a:srgbClr val="8CBA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81" name="Freeform 143"/>
            <p:cNvSpPr>
              <a:spLocks/>
            </p:cNvSpPr>
            <p:nvPr/>
          </p:nvSpPr>
          <p:spPr bwMode="auto">
            <a:xfrm>
              <a:off x="2115" y="1238"/>
              <a:ext cx="29" cy="25"/>
            </a:xfrm>
            <a:custGeom>
              <a:avLst/>
              <a:gdLst>
                <a:gd name="T0" fmla="*/ 5 w 86"/>
                <a:gd name="T1" fmla="*/ 8 h 74"/>
                <a:gd name="T2" fmla="*/ 6 w 86"/>
                <a:gd name="T3" fmla="*/ 8 h 74"/>
                <a:gd name="T4" fmla="*/ 7 w 86"/>
                <a:gd name="T5" fmla="*/ 8 h 74"/>
                <a:gd name="T6" fmla="*/ 8 w 86"/>
                <a:gd name="T7" fmla="*/ 8 h 74"/>
                <a:gd name="T8" fmla="*/ 8 w 86"/>
                <a:gd name="T9" fmla="*/ 7 h 74"/>
                <a:gd name="T10" fmla="*/ 9 w 86"/>
                <a:gd name="T11" fmla="*/ 7 h 74"/>
                <a:gd name="T12" fmla="*/ 9 w 86"/>
                <a:gd name="T13" fmla="*/ 6 h 74"/>
                <a:gd name="T14" fmla="*/ 10 w 86"/>
                <a:gd name="T15" fmla="*/ 5 h 74"/>
                <a:gd name="T16" fmla="*/ 10 w 86"/>
                <a:gd name="T17" fmla="*/ 4 h 74"/>
                <a:gd name="T18" fmla="*/ 10 w 86"/>
                <a:gd name="T19" fmla="*/ 3 h 74"/>
                <a:gd name="T20" fmla="*/ 9 w 86"/>
                <a:gd name="T21" fmla="*/ 2 h 74"/>
                <a:gd name="T22" fmla="*/ 9 w 86"/>
                <a:gd name="T23" fmla="*/ 2 h 74"/>
                <a:gd name="T24" fmla="*/ 8 w 86"/>
                <a:gd name="T25" fmla="*/ 1 h 74"/>
                <a:gd name="T26" fmla="*/ 8 w 86"/>
                <a:gd name="T27" fmla="*/ 1 h 74"/>
                <a:gd name="T28" fmla="*/ 7 w 86"/>
                <a:gd name="T29" fmla="*/ 0 h 74"/>
                <a:gd name="T30" fmla="*/ 6 w 86"/>
                <a:gd name="T31" fmla="*/ 0 h 74"/>
                <a:gd name="T32" fmla="*/ 5 w 86"/>
                <a:gd name="T33" fmla="*/ 0 h 74"/>
                <a:gd name="T34" fmla="*/ 4 w 86"/>
                <a:gd name="T35" fmla="*/ 0 h 74"/>
                <a:gd name="T36" fmla="*/ 3 w 86"/>
                <a:gd name="T37" fmla="*/ 0 h 74"/>
                <a:gd name="T38" fmla="*/ 2 w 86"/>
                <a:gd name="T39" fmla="*/ 1 h 74"/>
                <a:gd name="T40" fmla="*/ 1 w 86"/>
                <a:gd name="T41" fmla="*/ 1 h 74"/>
                <a:gd name="T42" fmla="*/ 1 w 86"/>
                <a:gd name="T43" fmla="*/ 2 h 74"/>
                <a:gd name="T44" fmla="*/ 0 w 86"/>
                <a:gd name="T45" fmla="*/ 2 h 74"/>
                <a:gd name="T46" fmla="*/ 0 w 86"/>
                <a:gd name="T47" fmla="*/ 3 h 74"/>
                <a:gd name="T48" fmla="*/ 0 w 86"/>
                <a:gd name="T49" fmla="*/ 4 h 74"/>
                <a:gd name="T50" fmla="*/ 0 w 86"/>
                <a:gd name="T51" fmla="*/ 5 h 74"/>
                <a:gd name="T52" fmla="*/ 0 w 86"/>
                <a:gd name="T53" fmla="*/ 6 h 74"/>
                <a:gd name="T54" fmla="*/ 1 w 86"/>
                <a:gd name="T55" fmla="*/ 7 h 74"/>
                <a:gd name="T56" fmla="*/ 1 w 86"/>
                <a:gd name="T57" fmla="*/ 7 h 74"/>
                <a:gd name="T58" fmla="*/ 2 w 86"/>
                <a:gd name="T59" fmla="*/ 8 h 74"/>
                <a:gd name="T60" fmla="*/ 3 w 86"/>
                <a:gd name="T61" fmla="*/ 8 h 74"/>
                <a:gd name="T62" fmla="*/ 4 w 86"/>
                <a:gd name="T63" fmla="*/ 8 h 74"/>
                <a:gd name="T64" fmla="*/ 5 w 86"/>
                <a:gd name="T65" fmla="*/ 8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6" h="74">
                  <a:moveTo>
                    <a:pt x="44" y="74"/>
                  </a:moveTo>
                  <a:lnTo>
                    <a:pt x="52" y="73"/>
                  </a:lnTo>
                  <a:lnTo>
                    <a:pt x="60" y="71"/>
                  </a:lnTo>
                  <a:lnTo>
                    <a:pt x="68" y="68"/>
                  </a:lnTo>
                  <a:lnTo>
                    <a:pt x="74" y="63"/>
                  </a:lnTo>
                  <a:lnTo>
                    <a:pt x="79" y="58"/>
                  </a:lnTo>
                  <a:lnTo>
                    <a:pt x="83" y="51"/>
                  </a:lnTo>
                  <a:lnTo>
                    <a:pt x="85" y="45"/>
                  </a:lnTo>
                  <a:lnTo>
                    <a:pt x="86" y="37"/>
                  </a:lnTo>
                  <a:lnTo>
                    <a:pt x="85" y="30"/>
                  </a:lnTo>
                  <a:lnTo>
                    <a:pt x="83" y="22"/>
                  </a:lnTo>
                  <a:lnTo>
                    <a:pt x="79" y="16"/>
                  </a:lnTo>
                  <a:lnTo>
                    <a:pt x="74" y="11"/>
                  </a:lnTo>
                  <a:lnTo>
                    <a:pt x="68" y="6"/>
                  </a:lnTo>
                  <a:lnTo>
                    <a:pt x="60" y="2"/>
                  </a:lnTo>
                  <a:lnTo>
                    <a:pt x="52" y="1"/>
                  </a:lnTo>
                  <a:lnTo>
                    <a:pt x="44" y="0"/>
                  </a:lnTo>
                  <a:lnTo>
                    <a:pt x="35" y="1"/>
                  </a:lnTo>
                  <a:lnTo>
                    <a:pt x="27" y="2"/>
                  </a:lnTo>
                  <a:lnTo>
                    <a:pt x="20" y="6"/>
                  </a:lnTo>
                  <a:lnTo>
                    <a:pt x="12" y="11"/>
                  </a:lnTo>
                  <a:lnTo>
                    <a:pt x="7" y="16"/>
                  </a:lnTo>
                  <a:lnTo>
                    <a:pt x="3" y="22"/>
                  </a:lnTo>
                  <a:lnTo>
                    <a:pt x="1" y="30"/>
                  </a:lnTo>
                  <a:lnTo>
                    <a:pt x="0" y="37"/>
                  </a:lnTo>
                  <a:lnTo>
                    <a:pt x="1" y="45"/>
                  </a:lnTo>
                  <a:lnTo>
                    <a:pt x="3" y="51"/>
                  </a:lnTo>
                  <a:lnTo>
                    <a:pt x="7" y="58"/>
                  </a:lnTo>
                  <a:lnTo>
                    <a:pt x="12" y="63"/>
                  </a:lnTo>
                  <a:lnTo>
                    <a:pt x="20" y="68"/>
                  </a:lnTo>
                  <a:lnTo>
                    <a:pt x="27" y="71"/>
                  </a:lnTo>
                  <a:lnTo>
                    <a:pt x="35" y="73"/>
                  </a:lnTo>
                  <a:lnTo>
                    <a:pt x="44" y="74"/>
                  </a:lnTo>
                  <a:close/>
                </a:path>
              </a:pathLst>
            </a:custGeom>
            <a:solidFill>
              <a:srgbClr val="8CBA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82" name="Freeform 144"/>
            <p:cNvSpPr>
              <a:spLocks/>
            </p:cNvSpPr>
            <p:nvPr/>
          </p:nvSpPr>
          <p:spPr bwMode="auto">
            <a:xfrm>
              <a:off x="1646" y="1247"/>
              <a:ext cx="37" cy="25"/>
            </a:xfrm>
            <a:custGeom>
              <a:avLst/>
              <a:gdLst>
                <a:gd name="T0" fmla="*/ 6 w 111"/>
                <a:gd name="T1" fmla="*/ 8 h 74"/>
                <a:gd name="T2" fmla="*/ 7 w 111"/>
                <a:gd name="T3" fmla="*/ 8 h 74"/>
                <a:gd name="T4" fmla="*/ 9 w 111"/>
                <a:gd name="T5" fmla="*/ 8 h 74"/>
                <a:gd name="T6" fmla="*/ 10 w 111"/>
                <a:gd name="T7" fmla="*/ 8 h 74"/>
                <a:gd name="T8" fmla="*/ 11 w 111"/>
                <a:gd name="T9" fmla="*/ 7 h 74"/>
                <a:gd name="T10" fmla="*/ 11 w 111"/>
                <a:gd name="T11" fmla="*/ 7 h 74"/>
                <a:gd name="T12" fmla="*/ 12 w 111"/>
                <a:gd name="T13" fmla="*/ 6 h 74"/>
                <a:gd name="T14" fmla="*/ 12 w 111"/>
                <a:gd name="T15" fmla="*/ 5 h 74"/>
                <a:gd name="T16" fmla="*/ 12 w 111"/>
                <a:gd name="T17" fmla="*/ 4 h 74"/>
                <a:gd name="T18" fmla="*/ 12 w 111"/>
                <a:gd name="T19" fmla="*/ 3 h 74"/>
                <a:gd name="T20" fmla="*/ 12 w 111"/>
                <a:gd name="T21" fmla="*/ 3 h 74"/>
                <a:gd name="T22" fmla="*/ 11 w 111"/>
                <a:gd name="T23" fmla="*/ 2 h 74"/>
                <a:gd name="T24" fmla="*/ 11 w 111"/>
                <a:gd name="T25" fmla="*/ 1 h 74"/>
                <a:gd name="T26" fmla="*/ 10 w 111"/>
                <a:gd name="T27" fmla="*/ 1 h 74"/>
                <a:gd name="T28" fmla="*/ 9 w 111"/>
                <a:gd name="T29" fmla="*/ 0 h 74"/>
                <a:gd name="T30" fmla="*/ 7 w 111"/>
                <a:gd name="T31" fmla="*/ 0 h 74"/>
                <a:gd name="T32" fmla="*/ 6 w 111"/>
                <a:gd name="T33" fmla="*/ 0 h 74"/>
                <a:gd name="T34" fmla="*/ 5 w 111"/>
                <a:gd name="T35" fmla="*/ 0 h 74"/>
                <a:gd name="T36" fmla="*/ 4 w 111"/>
                <a:gd name="T37" fmla="*/ 0 h 74"/>
                <a:gd name="T38" fmla="*/ 3 w 111"/>
                <a:gd name="T39" fmla="*/ 1 h 74"/>
                <a:gd name="T40" fmla="*/ 2 w 111"/>
                <a:gd name="T41" fmla="*/ 1 h 74"/>
                <a:gd name="T42" fmla="*/ 1 w 111"/>
                <a:gd name="T43" fmla="*/ 2 h 74"/>
                <a:gd name="T44" fmla="*/ 1 w 111"/>
                <a:gd name="T45" fmla="*/ 3 h 74"/>
                <a:gd name="T46" fmla="*/ 0 w 111"/>
                <a:gd name="T47" fmla="*/ 3 h 74"/>
                <a:gd name="T48" fmla="*/ 0 w 111"/>
                <a:gd name="T49" fmla="*/ 4 h 74"/>
                <a:gd name="T50" fmla="*/ 0 w 111"/>
                <a:gd name="T51" fmla="*/ 5 h 74"/>
                <a:gd name="T52" fmla="*/ 1 w 111"/>
                <a:gd name="T53" fmla="*/ 6 h 74"/>
                <a:gd name="T54" fmla="*/ 1 w 111"/>
                <a:gd name="T55" fmla="*/ 7 h 74"/>
                <a:gd name="T56" fmla="*/ 2 w 111"/>
                <a:gd name="T57" fmla="*/ 7 h 74"/>
                <a:gd name="T58" fmla="*/ 3 w 111"/>
                <a:gd name="T59" fmla="*/ 8 h 74"/>
                <a:gd name="T60" fmla="*/ 4 w 111"/>
                <a:gd name="T61" fmla="*/ 8 h 74"/>
                <a:gd name="T62" fmla="*/ 5 w 111"/>
                <a:gd name="T63" fmla="*/ 8 h 74"/>
                <a:gd name="T64" fmla="*/ 6 w 111"/>
                <a:gd name="T65" fmla="*/ 8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1" h="74">
                  <a:moveTo>
                    <a:pt x="55" y="74"/>
                  </a:moveTo>
                  <a:lnTo>
                    <a:pt x="66" y="73"/>
                  </a:lnTo>
                  <a:lnTo>
                    <a:pt x="78" y="72"/>
                  </a:lnTo>
                  <a:lnTo>
                    <a:pt x="86" y="68"/>
                  </a:lnTo>
                  <a:lnTo>
                    <a:pt x="95" y="63"/>
                  </a:lnTo>
                  <a:lnTo>
                    <a:pt x="101" y="58"/>
                  </a:lnTo>
                  <a:lnTo>
                    <a:pt x="106" y="52"/>
                  </a:lnTo>
                  <a:lnTo>
                    <a:pt x="110" y="44"/>
                  </a:lnTo>
                  <a:lnTo>
                    <a:pt x="111" y="37"/>
                  </a:lnTo>
                  <a:lnTo>
                    <a:pt x="110" y="29"/>
                  </a:lnTo>
                  <a:lnTo>
                    <a:pt x="106" y="23"/>
                  </a:lnTo>
                  <a:lnTo>
                    <a:pt x="101" y="16"/>
                  </a:lnTo>
                  <a:lnTo>
                    <a:pt x="95" y="10"/>
                  </a:lnTo>
                  <a:lnTo>
                    <a:pt x="86" y="6"/>
                  </a:lnTo>
                  <a:lnTo>
                    <a:pt x="78" y="3"/>
                  </a:lnTo>
                  <a:lnTo>
                    <a:pt x="66" y="1"/>
                  </a:lnTo>
                  <a:lnTo>
                    <a:pt x="55" y="0"/>
                  </a:lnTo>
                  <a:lnTo>
                    <a:pt x="44" y="1"/>
                  </a:lnTo>
                  <a:lnTo>
                    <a:pt x="33" y="3"/>
                  </a:lnTo>
                  <a:lnTo>
                    <a:pt x="25" y="6"/>
                  </a:lnTo>
                  <a:lnTo>
                    <a:pt x="16" y="10"/>
                  </a:lnTo>
                  <a:lnTo>
                    <a:pt x="10" y="16"/>
                  </a:lnTo>
                  <a:lnTo>
                    <a:pt x="5" y="23"/>
                  </a:lnTo>
                  <a:lnTo>
                    <a:pt x="1" y="29"/>
                  </a:lnTo>
                  <a:lnTo>
                    <a:pt x="0" y="37"/>
                  </a:lnTo>
                  <a:lnTo>
                    <a:pt x="1" y="44"/>
                  </a:lnTo>
                  <a:lnTo>
                    <a:pt x="5" y="52"/>
                  </a:lnTo>
                  <a:lnTo>
                    <a:pt x="10" y="58"/>
                  </a:lnTo>
                  <a:lnTo>
                    <a:pt x="16" y="63"/>
                  </a:lnTo>
                  <a:lnTo>
                    <a:pt x="25" y="68"/>
                  </a:lnTo>
                  <a:lnTo>
                    <a:pt x="33" y="72"/>
                  </a:lnTo>
                  <a:lnTo>
                    <a:pt x="44" y="73"/>
                  </a:lnTo>
                  <a:lnTo>
                    <a:pt x="55" y="74"/>
                  </a:lnTo>
                  <a:close/>
                </a:path>
              </a:pathLst>
            </a:custGeom>
            <a:solidFill>
              <a:srgbClr val="8CBA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83" name="Freeform 145"/>
            <p:cNvSpPr>
              <a:spLocks/>
            </p:cNvSpPr>
            <p:nvPr/>
          </p:nvSpPr>
          <p:spPr bwMode="auto">
            <a:xfrm>
              <a:off x="1526" y="1237"/>
              <a:ext cx="20" cy="16"/>
            </a:xfrm>
            <a:custGeom>
              <a:avLst/>
              <a:gdLst>
                <a:gd name="T0" fmla="*/ 3 w 61"/>
                <a:gd name="T1" fmla="*/ 5 h 49"/>
                <a:gd name="T2" fmla="*/ 5 w 61"/>
                <a:gd name="T3" fmla="*/ 5 h 49"/>
                <a:gd name="T4" fmla="*/ 6 w 61"/>
                <a:gd name="T5" fmla="*/ 5 h 49"/>
                <a:gd name="T6" fmla="*/ 6 w 61"/>
                <a:gd name="T7" fmla="*/ 4 h 49"/>
                <a:gd name="T8" fmla="*/ 7 w 61"/>
                <a:gd name="T9" fmla="*/ 3 h 49"/>
                <a:gd name="T10" fmla="*/ 6 w 61"/>
                <a:gd name="T11" fmla="*/ 2 h 49"/>
                <a:gd name="T12" fmla="*/ 6 w 61"/>
                <a:gd name="T13" fmla="*/ 1 h 49"/>
                <a:gd name="T14" fmla="*/ 5 w 61"/>
                <a:gd name="T15" fmla="*/ 0 h 49"/>
                <a:gd name="T16" fmla="*/ 3 w 61"/>
                <a:gd name="T17" fmla="*/ 0 h 49"/>
                <a:gd name="T18" fmla="*/ 2 w 61"/>
                <a:gd name="T19" fmla="*/ 0 h 49"/>
                <a:gd name="T20" fmla="*/ 1 w 61"/>
                <a:gd name="T21" fmla="*/ 1 h 49"/>
                <a:gd name="T22" fmla="*/ 0 w 61"/>
                <a:gd name="T23" fmla="*/ 2 h 49"/>
                <a:gd name="T24" fmla="*/ 0 w 61"/>
                <a:gd name="T25" fmla="*/ 3 h 49"/>
                <a:gd name="T26" fmla="*/ 0 w 61"/>
                <a:gd name="T27" fmla="*/ 4 h 49"/>
                <a:gd name="T28" fmla="*/ 1 w 61"/>
                <a:gd name="T29" fmla="*/ 5 h 49"/>
                <a:gd name="T30" fmla="*/ 2 w 61"/>
                <a:gd name="T31" fmla="*/ 5 h 49"/>
                <a:gd name="T32" fmla="*/ 3 w 61"/>
                <a:gd name="T33" fmla="*/ 5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49">
                  <a:moveTo>
                    <a:pt x="31" y="49"/>
                  </a:moveTo>
                  <a:lnTo>
                    <a:pt x="42" y="47"/>
                  </a:lnTo>
                  <a:lnTo>
                    <a:pt x="53" y="42"/>
                  </a:lnTo>
                  <a:lnTo>
                    <a:pt x="59" y="35"/>
                  </a:lnTo>
                  <a:lnTo>
                    <a:pt x="61" y="25"/>
                  </a:lnTo>
                  <a:lnTo>
                    <a:pt x="59" y="15"/>
                  </a:lnTo>
                  <a:lnTo>
                    <a:pt x="53" y="7"/>
                  </a:lnTo>
                  <a:lnTo>
                    <a:pt x="42" y="2"/>
                  </a:lnTo>
                  <a:lnTo>
                    <a:pt x="31" y="0"/>
                  </a:lnTo>
                  <a:lnTo>
                    <a:pt x="19" y="2"/>
                  </a:lnTo>
                  <a:lnTo>
                    <a:pt x="8" y="7"/>
                  </a:lnTo>
                  <a:lnTo>
                    <a:pt x="2" y="15"/>
                  </a:lnTo>
                  <a:lnTo>
                    <a:pt x="0" y="25"/>
                  </a:lnTo>
                  <a:lnTo>
                    <a:pt x="2" y="35"/>
                  </a:lnTo>
                  <a:lnTo>
                    <a:pt x="8" y="42"/>
                  </a:lnTo>
                  <a:lnTo>
                    <a:pt x="19" y="47"/>
                  </a:lnTo>
                  <a:lnTo>
                    <a:pt x="31" y="49"/>
                  </a:lnTo>
                  <a:close/>
                </a:path>
              </a:pathLst>
            </a:custGeom>
            <a:solidFill>
              <a:srgbClr val="8CBA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84" name="Freeform 146"/>
            <p:cNvSpPr>
              <a:spLocks/>
            </p:cNvSpPr>
            <p:nvPr/>
          </p:nvSpPr>
          <p:spPr bwMode="auto">
            <a:xfrm>
              <a:off x="1672" y="1420"/>
              <a:ext cx="27" cy="34"/>
            </a:xfrm>
            <a:custGeom>
              <a:avLst/>
              <a:gdLst>
                <a:gd name="T0" fmla="*/ 8 w 83"/>
                <a:gd name="T1" fmla="*/ 8 h 103"/>
                <a:gd name="T2" fmla="*/ 8 w 83"/>
                <a:gd name="T3" fmla="*/ 5 h 103"/>
                <a:gd name="T4" fmla="*/ 9 w 83"/>
                <a:gd name="T5" fmla="*/ 3 h 103"/>
                <a:gd name="T6" fmla="*/ 8 w 83"/>
                <a:gd name="T7" fmla="*/ 2 h 103"/>
                <a:gd name="T8" fmla="*/ 7 w 83"/>
                <a:gd name="T9" fmla="*/ 0 h 103"/>
                <a:gd name="T10" fmla="*/ 6 w 83"/>
                <a:gd name="T11" fmla="*/ 0 h 103"/>
                <a:gd name="T12" fmla="*/ 6 w 83"/>
                <a:gd name="T13" fmla="*/ 0 h 103"/>
                <a:gd name="T14" fmla="*/ 5 w 83"/>
                <a:gd name="T15" fmla="*/ 0 h 103"/>
                <a:gd name="T16" fmla="*/ 4 w 83"/>
                <a:gd name="T17" fmla="*/ 1 h 103"/>
                <a:gd name="T18" fmla="*/ 3 w 83"/>
                <a:gd name="T19" fmla="*/ 1 h 103"/>
                <a:gd name="T20" fmla="*/ 2 w 83"/>
                <a:gd name="T21" fmla="*/ 2 h 103"/>
                <a:gd name="T22" fmla="*/ 2 w 83"/>
                <a:gd name="T23" fmla="*/ 3 h 103"/>
                <a:gd name="T24" fmla="*/ 1 w 83"/>
                <a:gd name="T25" fmla="*/ 4 h 103"/>
                <a:gd name="T26" fmla="*/ 0 w 83"/>
                <a:gd name="T27" fmla="*/ 6 h 103"/>
                <a:gd name="T28" fmla="*/ 0 w 83"/>
                <a:gd name="T29" fmla="*/ 8 h 103"/>
                <a:gd name="T30" fmla="*/ 1 w 83"/>
                <a:gd name="T31" fmla="*/ 10 h 103"/>
                <a:gd name="T32" fmla="*/ 2 w 83"/>
                <a:gd name="T33" fmla="*/ 11 h 103"/>
                <a:gd name="T34" fmla="*/ 2 w 83"/>
                <a:gd name="T35" fmla="*/ 11 h 103"/>
                <a:gd name="T36" fmla="*/ 3 w 83"/>
                <a:gd name="T37" fmla="*/ 11 h 103"/>
                <a:gd name="T38" fmla="*/ 4 w 83"/>
                <a:gd name="T39" fmla="*/ 11 h 103"/>
                <a:gd name="T40" fmla="*/ 5 w 83"/>
                <a:gd name="T41" fmla="*/ 11 h 103"/>
                <a:gd name="T42" fmla="*/ 6 w 83"/>
                <a:gd name="T43" fmla="*/ 10 h 103"/>
                <a:gd name="T44" fmla="*/ 7 w 83"/>
                <a:gd name="T45" fmla="*/ 10 h 103"/>
                <a:gd name="T46" fmla="*/ 7 w 83"/>
                <a:gd name="T47" fmla="*/ 9 h 103"/>
                <a:gd name="T48" fmla="*/ 8 w 83"/>
                <a:gd name="T49" fmla="*/ 8 h 1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103">
                  <a:moveTo>
                    <a:pt x="74" y="69"/>
                  </a:moveTo>
                  <a:lnTo>
                    <a:pt x="81" y="49"/>
                  </a:lnTo>
                  <a:lnTo>
                    <a:pt x="83" y="29"/>
                  </a:lnTo>
                  <a:lnTo>
                    <a:pt x="78" y="14"/>
                  </a:lnTo>
                  <a:lnTo>
                    <a:pt x="66" y="2"/>
                  </a:lnTo>
                  <a:lnTo>
                    <a:pt x="59" y="0"/>
                  </a:lnTo>
                  <a:lnTo>
                    <a:pt x="51" y="0"/>
                  </a:lnTo>
                  <a:lnTo>
                    <a:pt x="44" y="1"/>
                  </a:lnTo>
                  <a:lnTo>
                    <a:pt x="36" y="5"/>
                  </a:lnTo>
                  <a:lnTo>
                    <a:pt x="28" y="10"/>
                  </a:lnTo>
                  <a:lnTo>
                    <a:pt x="21" y="16"/>
                  </a:lnTo>
                  <a:lnTo>
                    <a:pt x="15" y="25"/>
                  </a:lnTo>
                  <a:lnTo>
                    <a:pt x="8" y="34"/>
                  </a:lnTo>
                  <a:lnTo>
                    <a:pt x="1" y="54"/>
                  </a:lnTo>
                  <a:lnTo>
                    <a:pt x="0" y="74"/>
                  </a:lnTo>
                  <a:lnTo>
                    <a:pt x="5" y="89"/>
                  </a:lnTo>
                  <a:lnTo>
                    <a:pt x="15" y="101"/>
                  </a:lnTo>
                  <a:lnTo>
                    <a:pt x="22" y="103"/>
                  </a:lnTo>
                  <a:lnTo>
                    <a:pt x="30" y="103"/>
                  </a:lnTo>
                  <a:lnTo>
                    <a:pt x="37" y="102"/>
                  </a:lnTo>
                  <a:lnTo>
                    <a:pt x="45" y="98"/>
                  </a:lnTo>
                  <a:lnTo>
                    <a:pt x="54" y="93"/>
                  </a:lnTo>
                  <a:lnTo>
                    <a:pt x="61" y="87"/>
                  </a:lnTo>
                  <a:lnTo>
                    <a:pt x="67" y="78"/>
                  </a:lnTo>
                  <a:lnTo>
                    <a:pt x="74" y="69"/>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85" name="Freeform 147"/>
            <p:cNvSpPr>
              <a:spLocks/>
            </p:cNvSpPr>
            <p:nvPr/>
          </p:nvSpPr>
          <p:spPr bwMode="auto">
            <a:xfrm>
              <a:off x="1646" y="1478"/>
              <a:ext cx="28" cy="34"/>
            </a:xfrm>
            <a:custGeom>
              <a:avLst/>
              <a:gdLst>
                <a:gd name="T0" fmla="*/ 8 w 84"/>
                <a:gd name="T1" fmla="*/ 8 h 103"/>
                <a:gd name="T2" fmla="*/ 9 w 84"/>
                <a:gd name="T3" fmla="*/ 5 h 103"/>
                <a:gd name="T4" fmla="*/ 9 w 84"/>
                <a:gd name="T5" fmla="*/ 3 h 103"/>
                <a:gd name="T6" fmla="*/ 9 w 84"/>
                <a:gd name="T7" fmla="*/ 2 h 103"/>
                <a:gd name="T8" fmla="*/ 8 w 84"/>
                <a:gd name="T9" fmla="*/ 0 h 103"/>
                <a:gd name="T10" fmla="*/ 7 w 84"/>
                <a:gd name="T11" fmla="*/ 0 h 103"/>
                <a:gd name="T12" fmla="*/ 6 w 84"/>
                <a:gd name="T13" fmla="*/ 0 h 103"/>
                <a:gd name="T14" fmla="*/ 5 w 84"/>
                <a:gd name="T15" fmla="*/ 0 h 103"/>
                <a:gd name="T16" fmla="*/ 4 w 84"/>
                <a:gd name="T17" fmla="*/ 1 h 103"/>
                <a:gd name="T18" fmla="*/ 3 w 84"/>
                <a:gd name="T19" fmla="*/ 1 h 103"/>
                <a:gd name="T20" fmla="*/ 2 w 84"/>
                <a:gd name="T21" fmla="*/ 2 h 103"/>
                <a:gd name="T22" fmla="*/ 2 w 84"/>
                <a:gd name="T23" fmla="*/ 3 h 103"/>
                <a:gd name="T24" fmla="*/ 1 w 84"/>
                <a:gd name="T25" fmla="*/ 4 h 103"/>
                <a:gd name="T26" fmla="*/ 0 w 84"/>
                <a:gd name="T27" fmla="*/ 6 h 103"/>
                <a:gd name="T28" fmla="*/ 0 w 84"/>
                <a:gd name="T29" fmla="*/ 8 h 103"/>
                <a:gd name="T30" fmla="*/ 1 w 84"/>
                <a:gd name="T31" fmla="*/ 10 h 103"/>
                <a:gd name="T32" fmla="*/ 2 w 84"/>
                <a:gd name="T33" fmla="*/ 11 h 103"/>
                <a:gd name="T34" fmla="*/ 3 w 84"/>
                <a:gd name="T35" fmla="*/ 11 h 103"/>
                <a:gd name="T36" fmla="*/ 3 w 84"/>
                <a:gd name="T37" fmla="*/ 11 h 103"/>
                <a:gd name="T38" fmla="*/ 4 w 84"/>
                <a:gd name="T39" fmla="*/ 11 h 103"/>
                <a:gd name="T40" fmla="*/ 5 w 84"/>
                <a:gd name="T41" fmla="*/ 11 h 103"/>
                <a:gd name="T42" fmla="*/ 6 w 84"/>
                <a:gd name="T43" fmla="*/ 10 h 103"/>
                <a:gd name="T44" fmla="*/ 7 w 84"/>
                <a:gd name="T45" fmla="*/ 10 h 103"/>
                <a:gd name="T46" fmla="*/ 8 w 84"/>
                <a:gd name="T47" fmla="*/ 9 h 103"/>
                <a:gd name="T48" fmla="*/ 8 w 84"/>
                <a:gd name="T49" fmla="*/ 8 h 1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4" h="103">
                  <a:moveTo>
                    <a:pt x="75" y="69"/>
                  </a:moveTo>
                  <a:lnTo>
                    <a:pt x="83" y="49"/>
                  </a:lnTo>
                  <a:lnTo>
                    <a:pt x="84" y="29"/>
                  </a:lnTo>
                  <a:lnTo>
                    <a:pt x="79" y="14"/>
                  </a:lnTo>
                  <a:lnTo>
                    <a:pt x="68" y="2"/>
                  </a:lnTo>
                  <a:lnTo>
                    <a:pt x="60" y="0"/>
                  </a:lnTo>
                  <a:lnTo>
                    <a:pt x="53" y="0"/>
                  </a:lnTo>
                  <a:lnTo>
                    <a:pt x="45" y="1"/>
                  </a:lnTo>
                  <a:lnTo>
                    <a:pt x="38" y="5"/>
                  </a:lnTo>
                  <a:lnTo>
                    <a:pt x="30" y="10"/>
                  </a:lnTo>
                  <a:lnTo>
                    <a:pt x="22" y="16"/>
                  </a:lnTo>
                  <a:lnTo>
                    <a:pt x="16" y="25"/>
                  </a:lnTo>
                  <a:lnTo>
                    <a:pt x="10" y="34"/>
                  </a:lnTo>
                  <a:lnTo>
                    <a:pt x="2" y="54"/>
                  </a:lnTo>
                  <a:lnTo>
                    <a:pt x="0" y="74"/>
                  </a:lnTo>
                  <a:lnTo>
                    <a:pt x="5" y="89"/>
                  </a:lnTo>
                  <a:lnTo>
                    <a:pt x="16" y="101"/>
                  </a:lnTo>
                  <a:lnTo>
                    <a:pt x="24" y="103"/>
                  </a:lnTo>
                  <a:lnTo>
                    <a:pt x="31" y="103"/>
                  </a:lnTo>
                  <a:lnTo>
                    <a:pt x="39" y="102"/>
                  </a:lnTo>
                  <a:lnTo>
                    <a:pt x="46" y="98"/>
                  </a:lnTo>
                  <a:lnTo>
                    <a:pt x="55" y="93"/>
                  </a:lnTo>
                  <a:lnTo>
                    <a:pt x="63" y="87"/>
                  </a:lnTo>
                  <a:lnTo>
                    <a:pt x="69" y="78"/>
                  </a:lnTo>
                  <a:lnTo>
                    <a:pt x="75" y="69"/>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86" name="Freeform 148"/>
            <p:cNvSpPr>
              <a:spLocks/>
            </p:cNvSpPr>
            <p:nvPr/>
          </p:nvSpPr>
          <p:spPr bwMode="auto">
            <a:xfrm>
              <a:off x="1621" y="1536"/>
              <a:ext cx="27" cy="35"/>
            </a:xfrm>
            <a:custGeom>
              <a:avLst/>
              <a:gdLst>
                <a:gd name="T0" fmla="*/ 8 w 83"/>
                <a:gd name="T1" fmla="*/ 8 h 104"/>
                <a:gd name="T2" fmla="*/ 9 w 83"/>
                <a:gd name="T3" fmla="*/ 5 h 104"/>
                <a:gd name="T4" fmla="*/ 9 w 83"/>
                <a:gd name="T5" fmla="*/ 3 h 104"/>
                <a:gd name="T6" fmla="*/ 8 w 83"/>
                <a:gd name="T7" fmla="*/ 2 h 104"/>
                <a:gd name="T8" fmla="*/ 7 w 83"/>
                <a:gd name="T9" fmla="*/ 0 h 104"/>
                <a:gd name="T10" fmla="*/ 7 w 83"/>
                <a:gd name="T11" fmla="*/ 0 h 104"/>
                <a:gd name="T12" fmla="*/ 6 w 83"/>
                <a:gd name="T13" fmla="*/ 0 h 104"/>
                <a:gd name="T14" fmla="*/ 5 w 83"/>
                <a:gd name="T15" fmla="*/ 0 h 104"/>
                <a:gd name="T16" fmla="*/ 4 w 83"/>
                <a:gd name="T17" fmla="*/ 1 h 104"/>
                <a:gd name="T18" fmla="*/ 3 w 83"/>
                <a:gd name="T19" fmla="*/ 1 h 104"/>
                <a:gd name="T20" fmla="*/ 2 w 83"/>
                <a:gd name="T21" fmla="*/ 2 h 104"/>
                <a:gd name="T22" fmla="*/ 2 w 83"/>
                <a:gd name="T23" fmla="*/ 3 h 104"/>
                <a:gd name="T24" fmla="*/ 1 w 83"/>
                <a:gd name="T25" fmla="*/ 4 h 104"/>
                <a:gd name="T26" fmla="*/ 0 w 83"/>
                <a:gd name="T27" fmla="*/ 6 h 104"/>
                <a:gd name="T28" fmla="*/ 0 w 83"/>
                <a:gd name="T29" fmla="*/ 8 h 104"/>
                <a:gd name="T30" fmla="*/ 1 w 83"/>
                <a:gd name="T31" fmla="*/ 10 h 104"/>
                <a:gd name="T32" fmla="*/ 2 w 83"/>
                <a:gd name="T33" fmla="*/ 11 h 104"/>
                <a:gd name="T34" fmla="*/ 3 w 83"/>
                <a:gd name="T35" fmla="*/ 12 h 104"/>
                <a:gd name="T36" fmla="*/ 3 w 83"/>
                <a:gd name="T37" fmla="*/ 12 h 104"/>
                <a:gd name="T38" fmla="*/ 4 w 83"/>
                <a:gd name="T39" fmla="*/ 12 h 104"/>
                <a:gd name="T40" fmla="*/ 5 w 83"/>
                <a:gd name="T41" fmla="*/ 11 h 104"/>
                <a:gd name="T42" fmla="*/ 6 w 83"/>
                <a:gd name="T43" fmla="*/ 11 h 104"/>
                <a:gd name="T44" fmla="*/ 7 w 83"/>
                <a:gd name="T45" fmla="*/ 10 h 104"/>
                <a:gd name="T46" fmla="*/ 7 w 83"/>
                <a:gd name="T47" fmla="*/ 9 h 104"/>
                <a:gd name="T48" fmla="*/ 8 w 83"/>
                <a:gd name="T49" fmla="*/ 8 h 1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104">
                  <a:moveTo>
                    <a:pt x="75" y="70"/>
                  </a:moveTo>
                  <a:lnTo>
                    <a:pt x="82" y="49"/>
                  </a:lnTo>
                  <a:lnTo>
                    <a:pt x="83" y="30"/>
                  </a:lnTo>
                  <a:lnTo>
                    <a:pt x="78" y="14"/>
                  </a:lnTo>
                  <a:lnTo>
                    <a:pt x="68" y="4"/>
                  </a:lnTo>
                  <a:lnTo>
                    <a:pt x="61" y="1"/>
                  </a:lnTo>
                  <a:lnTo>
                    <a:pt x="53" y="0"/>
                  </a:lnTo>
                  <a:lnTo>
                    <a:pt x="46" y="2"/>
                  </a:lnTo>
                  <a:lnTo>
                    <a:pt x="38" y="5"/>
                  </a:lnTo>
                  <a:lnTo>
                    <a:pt x="29" y="10"/>
                  </a:lnTo>
                  <a:lnTo>
                    <a:pt x="22" y="17"/>
                  </a:lnTo>
                  <a:lnTo>
                    <a:pt x="15" y="25"/>
                  </a:lnTo>
                  <a:lnTo>
                    <a:pt x="9" y="35"/>
                  </a:lnTo>
                  <a:lnTo>
                    <a:pt x="2" y="55"/>
                  </a:lnTo>
                  <a:lnTo>
                    <a:pt x="0" y="75"/>
                  </a:lnTo>
                  <a:lnTo>
                    <a:pt x="5" y="90"/>
                  </a:lnTo>
                  <a:lnTo>
                    <a:pt x="17" y="102"/>
                  </a:lnTo>
                  <a:lnTo>
                    <a:pt x="24" y="104"/>
                  </a:lnTo>
                  <a:lnTo>
                    <a:pt x="32" y="104"/>
                  </a:lnTo>
                  <a:lnTo>
                    <a:pt x="39" y="103"/>
                  </a:lnTo>
                  <a:lnTo>
                    <a:pt x="47" y="99"/>
                  </a:lnTo>
                  <a:lnTo>
                    <a:pt x="54" y="94"/>
                  </a:lnTo>
                  <a:lnTo>
                    <a:pt x="62" y="88"/>
                  </a:lnTo>
                  <a:lnTo>
                    <a:pt x="68" y="79"/>
                  </a:lnTo>
                  <a:lnTo>
                    <a:pt x="75" y="70"/>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87" name="Freeform 149"/>
            <p:cNvSpPr>
              <a:spLocks/>
            </p:cNvSpPr>
            <p:nvPr/>
          </p:nvSpPr>
          <p:spPr bwMode="auto">
            <a:xfrm>
              <a:off x="1596" y="1594"/>
              <a:ext cx="27" cy="35"/>
            </a:xfrm>
            <a:custGeom>
              <a:avLst/>
              <a:gdLst>
                <a:gd name="T0" fmla="*/ 8 w 83"/>
                <a:gd name="T1" fmla="*/ 8 h 104"/>
                <a:gd name="T2" fmla="*/ 9 w 83"/>
                <a:gd name="T3" fmla="*/ 5 h 104"/>
                <a:gd name="T4" fmla="*/ 9 w 83"/>
                <a:gd name="T5" fmla="*/ 3 h 104"/>
                <a:gd name="T6" fmla="*/ 8 w 83"/>
                <a:gd name="T7" fmla="*/ 2 h 104"/>
                <a:gd name="T8" fmla="*/ 7 w 83"/>
                <a:gd name="T9" fmla="*/ 0 h 104"/>
                <a:gd name="T10" fmla="*/ 7 w 83"/>
                <a:gd name="T11" fmla="*/ 0 h 104"/>
                <a:gd name="T12" fmla="*/ 6 w 83"/>
                <a:gd name="T13" fmla="*/ 0 h 104"/>
                <a:gd name="T14" fmla="*/ 5 w 83"/>
                <a:gd name="T15" fmla="*/ 0 h 104"/>
                <a:gd name="T16" fmla="*/ 4 w 83"/>
                <a:gd name="T17" fmla="*/ 1 h 104"/>
                <a:gd name="T18" fmla="*/ 3 w 83"/>
                <a:gd name="T19" fmla="*/ 1 h 104"/>
                <a:gd name="T20" fmla="*/ 2 w 83"/>
                <a:gd name="T21" fmla="*/ 2 h 104"/>
                <a:gd name="T22" fmla="*/ 2 w 83"/>
                <a:gd name="T23" fmla="*/ 3 h 104"/>
                <a:gd name="T24" fmla="*/ 1 w 83"/>
                <a:gd name="T25" fmla="*/ 4 h 104"/>
                <a:gd name="T26" fmla="*/ 0 w 83"/>
                <a:gd name="T27" fmla="*/ 6 h 104"/>
                <a:gd name="T28" fmla="*/ 0 w 83"/>
                <a:gd name="T29" fmla="*/ 8 h 104"/>
                <a:gd name="T30" fmla="*/ 1 w 83"/>
                <a:gd name="T31" fmla="*/ 10 h 104"/>
                <a:gd name="T32" fmla="*/ 2 w 83"/>
                <a:gd name="T33" fmla="*/ 11 h 104"/>
                <a:gd name="T34" fmla="*/ 2 w 83"/>
                <a:gd name="T35" fmla="*/ 12 h 104"/>
                <a:gd name="T36" fmla="*/ 3 w 83"/>
                <a:gd name="T37" fmla="*/ 12 h 104"/>
                <a:gd name="T38" fmla="*/ 4 w 83"/>
                <a:gd name="T39" fmla="*/ 12 h 104"/>
                <a:gd name="T40" fmla="*/ 5 w 83"/>
                <a:gd name="T41" fmla="*/ 11 h 104"/>
                <a:gd name="T42" fmla="*/ 6 w 83"/>
                <a:gd name="T43" fmla="*/ 11 h 104"/>
                <a:gd name="T44" fmla="*/ 7 w 83"/>
                <a:gd name="T45" fmla="*/ 10 h 104"/>
                <a:gd name="T46" fmla="*/ 7 w 83"/>
                <a:gd name="T47" fmla="*/ 9 h 104"/>
                <a:gd name="T48" fmla="*/ 8 w 83"/>
                <a:gd name="T49" fmla="*/ 8 h 1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104">
                  <a:moveTo>
                    <a:pt x="74" y="69"/>
                  </a:moveTo>
                  <a:lnTo>
                    <a:pt x="82" y="49"/>
                  </a:lnTo>
                  <a:lnTo>
                    <a:pt x="83" y="30"/>
                  </a:lnTo>
                  <a:lnTo>
                    <a:pt x="78" y="14"/>
                  </a:lnTo>
                  <a:lnTo>
                    <a:pt x="68" y="4"/>
                  </a:lnTo>
                  <a:lnTo>
                    <a:pt x="60" y="1"/>
                  </a:lnTo>
                  <a:lnTo>
                    <a:pt x="53" y="0"/>
                  </a:lnTo>
                  <a:lnTo>
                    <a:pt x="45" y="2"/>
                  </a:lnTo>
                  <a:lnTo>
                    <a:pt x="38" y="5"/>
                  </a:lnTo>
                  <a:lnTo>
                    <a:pt x="29" y="10"/>
                  </a:lnTo>
                  <a:lnTo>
                    <a:pt x="21" y="18"/>
                  </a:lnTo>
                  <a:lnTo>
                    <a:pt x="15" y="25"/>
                  </a:lnTo>
                  <a:lnTo>
                    <a:pt x="9" y="35"/>
                  </a:lnTo>
                  <a:lnTo>
                    <a:pt x="1" y="55"/>
                  </a:lnTo>
                  <a:lnTo>
                    <a:pt x="0" y="74"/>
                  </a:lnTo>
                  <a:lnTo>
                    <a:pt x="5" y="91"/>
                  </a:lnTo>
                  <a:lnTo>
                    <a:pt x="15" y="102"/>
                  </a:lnTo>
                  <a:lnTo>
                    <a:pt x="22" y="104"/>
                  </a:lnTo>
                  <a:lnTo>
                    <a:pt x="30" y="104"/>
                  </a:lnTo>
                  <a:lnTo>
                    <a:pt x="39" y="103"/>
                  </a:lnTo>
                  <a:lnTo>
                    <a:pt x="46" y="99"/>
                  </a:lnTo>
                  <a:lnTo>
                    <a:pt x="54" y="94"/>
                  </a:lnTo>
                  <a:lnTo>
                    <a:pt x="61" y="87"/>
                  </a:lnTo>
                  <a:lnTo>
                    <a:pt x="68" y="79"/>
                  </a:lnTo>
                  <a:lnTo>
                    <a:pt x="74" y="69"/>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88" name="Freeform 150"/>
            <p:cNvSpPr>
              <a:spLocks/>
            </p:cNvSpPr>
            <p:nvPr/>
          </p:nvSpPr>
          <p:spPr bwMode="auto">
            <a:xfrm>
              <a:off x="1600" y="1396"/>
              <a:ext cx="28" cy="35"/>
            </a:xfrm>
            <a:custGeom>
              <a:avLst/>
              <a:gdLst>
                <a:gd name="T0" fmla="*/ 8 w 83"/>
                <a:gd name="T1" fmla="*/ 8 h 105"/>
                <a:gd name="T2" fmla="*/ 9 w 83"/>
                <a:gd name="T3" fmla="*/ 5 h 105"/>
                <a:gd name="T4" fmla="*/ 9 w 83"/>
                <a:gd name="T5" fmla="*/ 3 h 105"/>
                <a:gd name="T6" fmla="*/ 9 w 83"/>
                <a:gd name="T7" fmla="*/ 2 h 105"/>
                <a:gd name="T8" fmla="*/ 7 w 83"/>
                <a:gd name="T9" fmla="*/ 0 h 105"/>
                <a:gd name="T10" fmla="*/ 7 w 83"/>
                <a:gd name="T11" fmla="*/ 0 h 105"/>
                <a:gd name="T12" fmla="*/ 6 w 83"/>
                <a:gd name="T13" fmla="*/ 0 h 105"/>
                <a:gd name="T14" fmla="*/ 5 w 83"/>
                <a:gd name="T15" fmla="*/ 0 h 105"/>
                <a:gd name="T16" fmla="*/ 4 w 83"/>
                <a:gd name="T17" fmla="*/ 1 h 105"/>
                <a:gd name="T18" fmla="*/ 3 w 83"/>
                <a:gd name="T19" fmla="*/ 1 h 105"/>
                <a:gd name="T20" fmla="*/ 2 w 83"/>
                <a:gd name="T21" fmla="*/ 2 h 105"/>
                <a:gd name="T22" fmla="*/ 2 w 83"/>
                <a:gd name="T23" fmla="*/ 3 h 105"/>
                <a:gd name="T24" fmla="*/ 1 w 83"/>
                <a:gd name="T25" fmla="*/ 4 h 105"/>
                <a:gd name="T26" fmla="*/ 0 w 83"/>
                <a:gd name="T27" fmla="*/ 6 h 105"/>
                <a:gd name="T28" fmla="*/ 0 w 83"/>
                <a:gd name="T29" fmla="*/ 8 h 105"/>
                <a:gd name="T30" fmla="*/ 1 w 83"/>
                <a:gd name="T31" fmla="*/ 10 h 105"/>
                <a:gd name="T32" fmla="*/ 2 w 83"/>
                <a:gd name="T33" fmla="*/ 11 h 105"/>
                <a:gd name="T34" fmla="*/ 2 w 83"/>
                <a:gd name="T35" fmla="*/ 12 h 105"/>
                <a:gd name="T36" fmla="*/ 3 w 83"/>
                <a:gd name="T37" fmla="*/ 12 h 105"/>
                <a:gd name="T38" fmla="*/ 4 w 83"/>
                <a:gd name="T39" fmla="*/ 12 h 105"/>
                <a:gd name="T40" fmla="*/ 5 w 83"/>
                <a:gd name="T41" fmla="*/ 11 h 105"/>
                <a:gd name="T42" fmla="*/ 6 w 83"/>
                <a:gd name="T43" fmla="*/ 11 h 105"/>
                <a:gd name="T44" fmla="*/ 7 w 83"/>
                <a:gd name="T45" fmla="*/ 10 h 105"/>
                <a:gd name="T46" fmla="*/ 8 w 83"/>
                <a:gd name="T47" fmla="*/ 9 h 105"/>
                <a:gd name="T48" fmla="*/ 8 w 83"/>
                <a:gd name="T49" fmla="*/ 8 h 1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105">
                  <a:moveTo>
                    <a:pt x="74" y="70"/>
                  </a:moveTo>
                  <a:lnTo>
                    <a:pt x="81" y="49"/>
                  </a:lnTo>
                  <a:lnTo>
                    <a:pt x="83" y="31"/>
                  </a:lnTo>
                  <a:lnTo>
                    <a:pt x="78" y="14"/>
                  </a:lnTo>
                  <a:lnTo>
                    <a:pt x="66" y="4"/>
                  </a:lnTo>
                  <a:lnTo>
                    <a:pt x="59" y="2"/>
                  </a:lnTo>
                  <a:lnTo>
                    <a:pt x="51" y="0"/>
                  </a:lnTo>
                  <a:lnTo>
                    <a:pt x="44" y="3"/>
                  </a:lnTo>
                  <a:lnTo>
                    <a:pt x="36" y="5"/>
                  </a:lnTo>
                  <a:lnTo>
                    <a:pt x="29" y="10"/>
                  </a:lnTo>
                  <a:lnTo>
                    <a:pt x="21" y="18"/>
                  </a:lnTo>
                  <a:lnTo>
                    <a:pt x="15" y="25"/>
                  </a:lnTo>
                  <a:lnTo>
                    <a:pt x="8" y="36"/>
                  </a:lnTo>
                  <a:lnTo>
                    <a:pt x="1" y="56"/>
                  </a:lnTo>
                  <a:lnTo>
                    <a:pt x="0" y="75"/>
                  </a:lnTo>
                  <a:lnTo>
                    <a:pt x="5" y="91"/>
                  </a:lnTo>
                  <a:lnTo>
                    <a:pt x="15" y="102"/>
                  </a:lnTo>
                  <a:lnTo>
                    <a:pt x="22" y="105"/>
                  </a:lnTo>
                  <a:lnTo>
                    <a:pt x="30" y="105"/>
                  </a:lnTo>
                  <a:lnTo>
                    <a:pt x="37" y="104"/>
                  </a:lnTo>
                  <a:lnTo>
                    <a:pt x="45" y="100"/>
                  </a:lnTo>
                  <a:lnTo>
                    <a:pt x="54" y="95"/>
                  </a:lnTo>
                  <a:lnTo>
                    <a:pt x="61" y="87"/>
                  </a:lnTo>
                  <a:lnTo>
                    <a:pt x="68" y="80"/>
                  </a:lnTo>
                  <a:lnTo>
                    <a:pt x="74" y="70"/>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89" name="Freeform 151"/>
            <p:cNvSpPr>
              <a:spLocks/>
            </p:cNvSpPr>
            <p:nvPr/>
          </p:nvSpPr>
          <p:spPr bwMode="auto">
            <a:xfrm>
              <a:off x="1575" y="1454"/>
              <a:ext cx="28" cy="35"/>
            </a:xfrm>
            <a:custGeom>
              <a:avLst/>
              <a:gdLst>
                <a:gd name="T0" fmla="*/ 8 w 84"/>
                <a:gd name="T1" fmla="*/ 8 h 105"/>
                <a:gd name="T2" fmla="*/ 9 w 84"/>
                <a:gd name="T3" fmla="*/ 6 h 105"/>
                <a:gd name="T4" fmla="*/ 9 w 84"/>
                <a:gd name="T5" fmla="*/ 3 h 105"/>
                <a:gd name="T6" fmla="*/ 9 w 84"/>
                <a:gd name="T7" fmla="*/ 2 h 105"/>
                <a:gd name="T8" fmla="*/ 8 w 84"/>
                <a:gd name="T9" fmla="*/ 0 h 105"/>
                <a:gd name="T10" fmla="*/ 7 w 84"/>
                <a:gd name="T11" fmla="*/ 0 h 105"/>
                <a:gd name="T12" fmla="*/ 6 w 84"/>
                <a:gd name="T13" fmla="*/ 0 h 105"/>
                <a:gd name="T14" fmla="*/ 5 w 84"/>
                <a:gd name="T15" fmla="*/ 0 h 105"/>
                <a:gd name="T16" fmla="*/ 4 w 84"/>
                <a:gd name="T17" fmla="*/ 1 h 105"/>
                <a:gd name="T18" fmla="*/ 3 w 84"/>
                <a:gd name="T19" fmla="*/ 1 h 105"/>
                <a:gd name="T20" fmla="*/ 2 w 84"/>
                <a:gd name="T21" fmla="*/ 2 h 105"/>
                <a:gd name="T22" fmla="*/ 2 w 84"/>
                <a:gd name="T23" fmla="*/ 3 h 105"/>
                <a:gd name="T24" fmla="*/ 1 w 84"/>
                <a:gd name="T25" fmla="*/ 4 h 105"/>
                <a:gd name="T26" fmla="*/ 0 w 84"/>
                <a:gd name="T27" fmla="*/ 6 h 105"/>
                <a:gd name="T28" fmla="*/ 0 w 84"/>
                <a:gd name="T29" fmla="*/ 8 h 105"/>
                <a:gd name="T30" fmla="*/ 1 w 84"/>
                <a:gd name="T31" fmla="*/ 10 h 105"/>
                <a:gd name="T32" fmla="*/ 2 w 84"/>
                <a:gd name="T33" fmla="*/ 11 h 105"/>
                <a:gd name="T34" fmla="*/ 3 w 84"/>
                <a:gd name="T35" fmla="*/ 12 h 105"/>
                <a:gd name="T36" fmla="*/ 3 w 84"/>
                <a:gd name="T37" fmla="*/ 12 h 105"/>
                <a:gd name="T38" fmla="*/ 4 w 84"/>
                <a:gd name="T39" fmla="*/ 12 h 105"/>
                <a:gd name="T40" fmla="*/ 5 w 84"/>
                <a:gd name="T41" fmla="*/ 11 h 105"/>
                <a:gd name="T42" fmla="*/ 6 w 84"/>
                <a:gd name="T43" fmla="*/ 11 h 105"/>
                <a:gd name="T44" fmla="*/ 7 w 84"/>
                <a:gd name="T45" fmla="*/ 10 h 105"/>
                <a:gd name="T46" fmla="*/ 8 w 84"/>
                <a:gd name="T47" fmla="*/ 9 h 105"/>
                <a:gd name="T48" fmla="*/ 8 w 84"/>
                <a:gd name="T49" fmla="*/ 8 h 1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4" h="105">
                  <a:moveTo>
                    <a:pt x="74" y="70"/>
                  </a:moveTo>
                  <a:lnTo>
                    <a:pt x="82" y="50"/>
                  </a:lnTo>
                  <a:lnTo>
                    <a:pt x="84" y="31"/>
                  </a:lnTo>
                  <a:lnTo>
                    <a:pt x="79" y="14"/>
                  </a:lnTo>
                  <a:lnTo>
                    <a:pt x="68" y="3"/>
                  </a:lnTo>
                  <a:lnTo>
                    <a:pt x="60" y="0"/>
                  </a:lnTo>
                  <a:lnTo>
                    <a:pt x="53" y="0"/>
                  </a:lnTo>
                  <a:lnTo>
                    <a:pt x="45" y="2"/>
                  </a:lnTo>
                  <a:lnTo>
                    <a:pt x="38" y="5"/>
                  </a:lnTo>
                  <a:lnTo>
                    <a:pt x="29" y="10"/>
                  </a:lnTo>
                  <a:lnTo>
                    <a:pt x="21" y="18"/>
                  </a:lnTo>
                  <a:lnTo>
                    <a:pt x="15" y="26"/>
                  </a:lnTo>
                  <a:lnTo>
                    <a:pt x="9" y="36"/>
                  </a:lnTo>
                  <a:lnTo>
                    <a:pt x="1" y="56"/>
                  </a:lnTo>
                  <a:lnTo>
                    <a:pt x="0" y="75"/>
                  </a:lnTo>
                  <a:lnTo>
                    <a:pt x="5" y="91"/>
                  </a:lnTo>
                  <a:lnTo>
                    <a:pt x="16" y="102"/>
                  </a:lnTo>
                  <a:lnTo>
                    <a:pt x="24" y="105"/>
                  </a:lnTo>
                  <a:lnTo>
                    <a:pt x="31" y="105"/>
                  </a:lnTo>
                  <a:lnTo>
                    <a:pt x="39" y="104"/>
                  </a:lnTo>
                  <a:lnTo>
                    <a:pt x="46" y="100"/>
                  </a:lnTo>
                  <a:lnTo>
                    <a:pt x="54" y="95"/>
                  </a:lnTo>
                  <a:lnTo>
                    <a:pt x="62" y="87"/>
                  </a:lnTo>
                  <a:lnTo>
                    <a:pt x="68" y="80"/>
                  </a:lnTo>
                  <a:lnTo>
                    <a:pt x="74" y="70"/>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90" name="Freeform 152"/>
            <p:cNvSpPr>
              <a:spLocks/>
            </p:cNvSpPr>
            <p:nvPr/>
          </p:nvSpPr>
          <p:spPr bwMode="auto">
            <a:xfrm>
              <a:off x="1549" y="1513"/>
              <a:ext cx="28" cy="35"/>
            </a:xfrm>
            <a:custGeom>
              <a:avLst/>
              <a:gdLst>
                <a:gd name="T0" fmla="*/ 8 w 83"/>
                <a:gd name="T1" fmla="*/ 8 h 104"/>
                <a:gd name="T2" fmla="*/ 9 w 83"/>
                <a:gd name="T3" fmla="*/ 5 h 104"/>
                <a:gd name="T4" fmla="*/ 9 w 83"/>
                <a:gd name="T5" fmla="*/ 3 h 104"/>
                <a:gd name="T6" fmla="*/ 9 w 83"/>
                <a:gd name="T7" fmla="*/ 1 h 104"/>
                <a:gd name="T8" fmla="*/ 8 w 83"/>
                <a:gd name="T9" fmla="*/ 0 h 104"/>
                <a:gd name="T10" fmla="*/ 7 w 83"/>
                <a:gd name="T11" fmla="*/ 0 h 104"/>
                <a:gd name="T12" fmla="*/ 6 w 83"/>
                <a:gd name="T13" fmla="*/ 0 h 104"/>
                <a:gd name="T14" fmla="*/ 5 w 83"/>
                <a:gd name="T15" fmla="*/ 0 h 104"/>
                <a:gd name="T16" fmla="*/ 4 w 83"/>
                <a:gd name="T17" fmla="*/ 1 h 104"/>
                <a:gd name="T18" fmla="*/ 3 w 83"/>
                <a:gd name="T19" fmla="*/ 1 h 104"/>
                <a:gd name="T20" fmla="*/ 2 w 83"/>
                <a:gd name="T21" fmla="*/ 2 h 104"/>
                <a:gd name="T22" fmla="*/ 2 w 83"/>
                <a:gd name="T23" fmla="*/ 3 h 104"/>
                <a:gd name="T24" fmla="*/ 1 w 83"/>
                <a:gd name="T25" fmla="*/ 4 h 104"/>
                <a:gd name="T26" fmla="*/ 0 w 83"/>
                <a:gd name="T27" fmla="*/ 6 h 104"/>
                <a:gd name="T28" fmla="*/ 0 w 83"/>
                <a:gd name="T29" fmla="*/ 8 h 104"/>
                <a:gd name="T30" fmla="*/ 1 w 83"/>
                <a:gd name="T31" fmla="*/ 10 h 104"/>
                <a:gd name="T32" fmla="*/ 2 w 83"/>
                <a:gd name="T33" fmla="*/ 11 h 104"/>
                <a:gd name="T34" fmla="*/ 3 w 83"/>
                <a:gd name="T35" fmla="*/ 12 h 104"/>
                <a:gd name="T36" fmla="*/ 4 w 83"/>
                <a:gd name="T37" fmla="*/ 12 h 104"/>
                <a:gd name="T38" fmla="*/ 4 w 83"/>
                <a:gd name="T39" fmla="*/ 11 h 104"/>
                <a:gd name="T40" fmla="*/ 5 w 83"/>
                <a:gd name="T41" fmla="*/ 11 h 104"/>
                <a:gd name="T42" fmla="*/ 6 w 83"/>
                <a:gd name="T43" fmla="*/ 11 h 104"/>
                <a:gd name="T44" fmla="*/ 7 w 83"/>
                <a:gd name="T45" fmla="*/ 10 h 104"/>
                <a:gd name="T46" fmla="*/ 8 w 83"/>
                <a:gd name="T47" fmla="*/ 9 h 104"/>
                <a:gd name="T48" fmla="*/ 8 w 83"/>
                <a:gd name="T49" fmla="*/ 8 h 1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104">
                  <a:moveTo>
                    <a:pt x="75" y="69"/>
                  </a:moveTo>
                  <a:lnTo>
                    <a:pt x="82" y="49"/>
                  </a:lnTo>
                  <a:lnTo>
                    <a:pt x="83" y="30"/>
                  </a:lnTo>
                  <a:lnTo>
                    <a:pt x="78" y="13"/>
                  </a:lnTo>
                  <a:lnTo>
                    <a:pt x="68" y="2"/>
                  </a:lnTo>
                  <a:lnTo>
                    <a:pt x="61" y="0"/>
                  </a:lnTo>
                  <a:lnTo>
                    <a:pt x="53" y="0"/>
                  </a:lnTo>
                  <a:lnTo>
                    <a:pt x="46" y="1"/>
                  </a:lnTo>
                  <a:lnTo>
                    <a:pt x="38" y="5"/>
                  </a:lnTo>
                  <a:lnTo>
                    <a:pt x="29" y="10"/>
                  </a:lnTo>
                  <a:lnTo>
                    <a:pt x="22" y="17"/>
                  </a:lnTo>
                  <a:lnTo>
                    <a:pt x="15" y="25"/>
                  </a:lnTo>
                  <a:lnTo>
                    <a:pt x="9" y="35"/>
                  </a:lnTo>
                  <a:lnTo>
                    <a:pt x="2" y="55"/>
                  </a:lnTo>
                  <a:lnTo>
                    <a:pt x="0" y="74"/>
                  </a:lnTo>
                  <a:lnTo>
                    <a:pt x="5" y="90"/>
                  </a:lnTo>
                  <a:lnTo>
                    <a:pt x="17" y="100"/>
                  </a:lnTo>
                  <a:lnTo>
                    <a:pt x="24" y="103"/>
                  </a:lnTo>
                  <a:lnTo>
                    <a:pt x="32" y="104"/>
                  </a:lnTo>
                  <a:lnTo>
                    <a:pt x="39" y="102"/>
                  </a:lnTo>
                  <a:lnTo>
                    <a:pt x="47" y="99"/>
                  </a:lnTo>
                  <a:lnTo>
                    <a:pt x="54" y="94"/>
                  </a:lnTo>
                  <a:lnTo>
                    <a:pt x="62" y="86"/>
                  </a:lnTo>
                  <a:lnTo>
                    <a:pt x="68" y="79"/>
                  </a:lnTo>
                  <a:lnTo>
                    <a:pt x="75" y="69"/>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91" name="Freeform 153"/>
            <p:cNvSpPr>
              <a:spLocks/>
            </p:cNvSpPr>
            <p:nvPr/>
          </p:nvSpPr>
          <p:spPr bwMode="auto">
            <a:xfrm>
              <a:off x="2028" y="1459"/>
              <a:ext cx="28" cy="35"/>
            </a:xfrm>
            <a:custGeom>
              <a:avLst/>
              <a:gdLst>
                <a:gd name="T0" fmla="*/ 8 w 83"/>
                <a:gd name="T1" fmla="*/ 8 h 105"/>
                <a:gd name="T2" fmla="*/ 9 w 83"/>
                <a:gd name="T3" fmla="*/ 5 h 105"/>
                <a:gd name="T4" fmla="*/ 9 w 83"/>
                <a:gd name="T5" fmla="*/ 3 h 105"/>
                <a:gd name="T6" fmla="*/ 9 w 83"/>
                <a:gd name="T7" fmla="*/ 2 h 105"/>
                <a:gd name="T8" fmla="*/ 8 w 83"/>
                <a:gd name="T9" fmla="*/ 0 h 105"/>
                <a:gd name="T10" fmla="*/ 7 w 83"/>
                <a:gd name="T11" fmla="*/ 0 h 105"/>
                <a:gd name="T12" fmla="*/ 6 w 83"/>
                <a:gd name="T13" fmla="*/ 0 h 105"/>
                <a:gd name="T14" fmla="*/ 5 w 83"/>
                <a:gd name="T15" fmla="*/ 0 h 105"/>
                <a:gd name="T16" fmla="*/ 4 w 83"/>
                <a:gd name="T17" fmla="*/ 1 h 105"/>
                <a:gd name="T18" fmla="*/ 3 w 83"/>
                <a:gd name="T19" fmla="*/ 1 h 105"/>
                <a:gd name="T20" fmla="*/ 2 w 83"/>
                <a:gd name="T21" fmla="*/ 2 h 105"/>
                <a:gd name="T22" fmla="*/ 2 w 83"/>
                <a:gd name="T23" fmla="*/ 3 h 105"/>
                <a:gd name="T24" fmla="*/ 1 w 83"/>
                <a:gd name="T25" fmla="*/ 4 h 105"/>
                <a:gd name="T26" fmla="*/ 0 w 83"/>
                <a:gd name="T27" fmla="*/ 6 h 105"/>
                <a:gd name="T28" fmla="*/ 0 w 83"/>
                <a:gd name="T29" fmla="*/ 8 h 105"/>
                <a:gd name="T30" fmla="*/ 1 w 83"/>
                <a:gd name="T31" fmla="*/ 10 h 105"/>
                <a:gd name="T32" fmla="*/ 2 w 83"/>
                <a:gd name="T33" fmla="*/ 11 h 105"/>
                <a:gd name="T34" fmla="*/ 3 w 83"/>
                <a:gd name="T35" fmla="*/ 12 h 105"/>
                <a:gd name="T36" fmla="*/ 3 w 83"/>
                <a:gd name="T37" fmla="*/ 12 h 105"/>
                <a:gd name="T38" fmla="*/ 4 w 83"/>
                <a:gd name="T39" fmla="*/ 12 h 105"/>
                <a:gd name="T40" fmla="*/ 5 w 83"/>
                <a:gd name="T41" fmla="*/ 11 h 105"/>
                <a:gd name="T42" fmla="*/ 6 w 83"/>
                <a:gd name="T43" fmla="*/ 11 h 105"/>
                <a:gd name="T44" fmla="*/ 7 w 83"/>
                <a:gd name="T45" fmla="*/ 10 h 105"/>
                <a:gd name="T46" fmla="*/ 8 w 83"/>
                <a:gd name="T47" fmla="*/ 9 h 105"/>
                <a:gd name="T48" fmla="*/ 8 w 83"/>
                <a:gd name="T49" fmla="*/ 8 h 1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105">
                  <a:moveTo>
                    <a:pt x="74" y="70"/>
                  </a:moveTo>
                  <a:lnTo>
                    <a:pt x="82" y="49"/>
                  </a:lnTo>
                  <a:lnTo>
                    <a:pt x="83" y="30"/>
                  </a:lnTo>
                  <a:lnTo>
                    <a:pt x="78" y="14"/>
                  </a:lnTo>
                  <a:lnTo>
                    <a:pt x="68" y="4"/>
                  </a:lnTo>
                  <a:lnTo>
                    <a:pt x="60" y="2"/>
                  </a:lnTo>
                  <a:lnTo>
                    <a:pt x="53" y="0"/>
                  </a:lnTo>
                  <a:lnTo>
                    <a:pt x="45" y="3"/>
                  </a:lnTo>
                  <a:lnTo>
                    <a:pt x="36" y="5"/>
                  </a:lnTo>
                  <a:lnTo>
                    <a:pt x="29" y="10"/>
                  </a:lnTo>
                  <a:lnTo>
                    <a:pt x="21" y="18"/>
                  </a:lnTo>
                  <a:lnTo>
                    <a:pt x="15" y="25"/>
                  </a:lnTo>
                  <a:lnTo>
                    <a:pt x="9" y="36"/>
                  </a:lnTo>
                  <a:lnTo>
                    <a:pt x="1" y="56"/>
                  </a:lnTo>
                  <a:lnTo>
                    <a:pt x="0" y="75"/>
                  </a:lnTo>
                  <a:lnTo>
                    <a:pt x="5" y="91"/>
                  </a:lnTo>
                  <a:lnTo>
                    <a:pt x="15" y="102"/>
                  </a:lnTo>
                  <a:lnTo>
                    <a:pt x="23" y="105"/>
                  </a:lnTo>
                  <a:lnTo>
                    <a:pt x="30" y="105"/>
                  </a:lnTo>
                  <a:lnTo>
                    <a:pt x="39" y="104"/>
                  </a:lnTo>
                  <a:lnTo>
                    <a:pt x="46" y="100"/>
                  </a:lnTo>
                  <a:lnTo>
                    <a:pt x="54" y="95"/>
                  </a:lnTo>
                  <a:lnTo>
                    <a:pt x="62" y="87"/>
                  </a:lnTo>
                  <a:lnTo>
                    <a:pt x="68" y="80"/>
                  </a:lnTo>
                  <a:lnTo>
                    <a:pt x="74" y="70"/>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92" name="Freeform 154"/>
            <p:cNvSpPr>
              <a:spLocks/>
            </p:cNvSpPr>
            <p:nvPr/>
          </p:nvSpPr>
          <p:spPr bwMode="auto">
            <a:xfrm>
              <a:off x="2003" y="1517"/>
              <a:ext cx="27" cy="35"/>
            </a:xfrm>
            <a:custGeom>
              <a:avLst/>
              <a:gdLst>
                <a:gd name="T0" fmla="*/ 8 w 83"/>
                <a:gd name="T1" fmla="*/ 8 h 105"/>
                <a:gd name="T2" fmla="*/ 9 w 83"/>
                <a:gd name="T3" fmla="*/ 5 h 105"/>
                <a:gd name="T4" fmla="*/ 9 w 83"/>
                <a:gd name="T5" fmla="*/ 3 h 105"/>
                <a:gd name="T6" fmla="*/ 8 w 83"/>
                <a:gd name="T7" fmla="*/ 2 h 105"/>
                <a:gd name="T8" fmla="*/ 7 w 83"/>
                <a:gd name="T9" fmla="*/ 0 h 105"/>
                <a:gd name="T10" fmla="*/ 7 w 83"/>
                <a:gd name="T11" fmla="*/ 0 h 105"/>
                <a:gd name="T12" fmla="*/ 6 w 83"/>
                <a:gd name="T13" fmla="*/ 0 h 105"/>
                <a:gd name="T14" fmla="*/ 5 w 83"/>
                <a:gd name="T15" fmla="*/ 0 h 105"/>
                <a:gd name="T16" fmla="*/ 4 w 83"/>
                <a:gd name="T17" fmla="*/ 1 h 105"/>
                <a:gd name="T18" fmla="*/ 3 w 83"/>
                <a:gd name="T19" fmla="*/ 1 h 105"/>
                <a:gd name="T20" fmla="*/ 2 w 83"/>
                <a:gd name="T21" fmla="*/ 2 h 105"/>
                <a:gd name="T22" fmla="*/ 2 w 83"/>
                <a:gd name="T23" fmla="*/ 3 h 105"/>
                <a:gd name="T24" fmla="*/ 1 w 83"/>
                <a:gd name="T25" fmla="*/ 4 h 105"/>
                <a:gd name="T26" fmla="*/ 0 w 83"/>
                <a:gd name="T27" fmla="*/ 6 h 105"/>
                <a:gd name="T28" fmla="*/ 0 w 83"/>
                <a:gd name="T29" fmla="*/ 8 h 105"/>
                <a:gd name="T30" fmla="*/ 1 w 83"/>
                <a:gd name="T31" fmla="*/ 10 h 105"/>
                <a:gd name="T32" fmla="*/ 2 w 83"/>
                <a:gd name="T33" fmla="*/ 11 h 105"/>
                <a:gd name="T34" fmla="*/ 2 w 83"/>
                <a:gd name="T35" fmla="*/ 12 h 105"/>
                <a:gd name="T36" fmla="*/ 3 w 83"/>
                <a:gd name="T37" fmla="*/ 12 h 105"/>
                <a:gd name="T38" fmla="*/ 4 w 83"/>
                <a:gd name="T39" fmla="*/ 12 h 105"/>
                <a:gd name="T40" fmla="*/ 5 w 83"/>
                <a:gd name="T41" fmla="*/ 11 h 105"/>
                <a:gd name="T42" fmla="*/ 6 w 83"/>
                <a:gd name="T43" fmla="*/ 11 h 105"/>
                <a:gd name="T44" fmla="*/ 7 w 83"/>
                <a:gd name="T45" fmla="*/ 10 h 105"/>
                <a:gd name="T46" fmla="*/ 7 w 83"/>
                <a:gd name="T47" fmla="*/ 9 h 105"/>
                <a:gd name="T48" fmla="*/ 8 w 83"/>
                <a:gd name="T49" fmla="*/ 8 h 1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105">
                  <a:moveTo>
                    <a:pt x="75" y="70"/>
                  </a:moveTo>
                  <a:lnTo>
                    <a:pt x="82" y="49"/>
                  </a:lnTo>
                  <a:lnTo>
                    <a:pt x="83" y="31"/>
                  </a:lnTo>
                  <a:lnTo>
                    <a:pt x="78" y="14"/>
                  </a:lnTo>
                  <a:lnTo>
                    <a:pt x="68" y="4"/>
                  </a:lnTo>
                  <a:lnTo>
                    <a:pt x="61" y="2"/>
                  </a:lnTo>
                  <a:lnTo>
                    <a:pt x="53" y="0"/>
                  </a:lnTo>
                  <a:lnTo>
                    <a:pt x="44" y="3"/>
                  </a:lnTo>
                  <a:lnTo>
                    <a:pt x="37" y="5"/>
                  </a:lnTo>
                  <a:lnTo>
                    <a:pt x="29" y="10"/>
                  </a:lnTo>
                  <a:lnTo>
                    <a:pt x="22" y="18"/>
                  </a:lnTo>
                  <a:lnTo>
                    <a:pt x="16" y="26"/>
                  </a:lnTo>
                  <a:lnTo>
                    <a:pt x="9" y="36"/>
                  </a:lnTo>
                  <a:lnTo>
                    <a:pt x="2" y="56"/>
                  </a:lnTo>
                  <a:lnTo>
                    <a:pt x="0" y="75"/>
                  </a:lnTo>
                  <a:lnTo>
                    <a:pt x="5" y="91"/>
                  </a:lnTo>
                  <a:lnTo>
                    <a:pt x="16" y="102"/>
                  </a:lnTo>
                  <a:lnTo>
                    <a:pt x="23" y="105"/>
                  </a:lnTo>
                  <a:lnTo>
                    <a:pt x="31" y="105"/>
                  </a:lnTo>
                  <a:lnTo>
                    <a:pt x="39" y="104"/>
                  </a:lnTo>
                  <a:lnTo>
                    <a:pt x="47" y="100"/>
                  </a:lnTo>
                  <a:lnTo>
                    <a:pt x="55" y="95"/>
                  </a:lnTo>
                  <a:lnTo>
                    <a:pt x="62" y="87"/>
                  </a:lnTo>
                  <a:lnTo>
                    <a:pt x="68" y="80"/>
                  </a:lnTo>
                  <a:lnTo>
                    <a:pt x="75" y="70"/>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93" name="Freeform 155"/>
            <p:cNvSpPr>
              <a:spLocks/>
            </p:cNvSpPr>
            <p:nvPr/>
          </p:nvSpPr>
          <p:spPr bwMode="auto">
            <a:xfrm>
              <a:off x="1978" y="1576"/>
              <a:ext cx="27" cy="35"/>
            </a:xfrm>
            <a:custGeom>
              <a:avLst/>
              <a:gdLst>
                <a:gd name="T0" fmla="*/ 8 w 83"/>
                <a:gd name="T1" fmla="*/ 8 h 105"/>
                <a:gd name="T2" fmla="*/ 9 w 83"/>
                <a:gd name="T3" fmla="*/ 6 h 105"/>
                <a:gd name="T4" fmla="*/ 9 w 83"/>
                <a:gd name="T5" fmla="*/ 3 h 105"/>
                <a:gd name="T6" fmla="*/ 8 w 83"/>
                <a:gd name="T7" fmla="*/ 2 h 105"/>
                <a:gd name="T8" fmla="*/ 7 w 83"/>
                <a:gd name="T9" fmla="*/ 0 h 105"/>
                <a:gd name="T10" fmla="*/ 6 w 83"/>
                <a:gd name="T11" fmla="*/ 0 h 105"/>
                <a:gd name="T12" fmla="*/ 6 w 83"/>
                <a:gd name="T13" fmla="*/ 0 h 105"/>
                <a:gd name="T14" fmla="*/ 5 w 83"/>
                <a:gd name="T15" fmla="*/ 0 h 105"/>
                <a:gd name="T16" fmla="*/ 4 w 83"/>
                <a:gd name="T17" fmla="*/ 1 h 105"/>
                <a:gd name="T18" fmla="*/ 3 w 83"/>
                <a:gd name="T19" fmla="*/ 1 h 105"/>
                <a:gd name="T20" fmla="*/ 2 w 83"/>
                <a:gd name="T21" fmla="*/ 2 h 105"/>
                <a:gd name="T22" fmla="*/ 2 w 83"/>
                <a:gd name="T23" fmla="*/ 3 h 105"/>
                <a:gd name="T24" fmla="*/ 1 w 83"/>
                <a:gd name="T25" fmla="*/ 4 h 105"/>
                <a:gd name="T26" fmla="*/ 0 w 83"/>
                <a:gd name="T27" fmla="*/ 6 h 105"/>
                <a:gd name="T28" fmla="*/ 0 w 83"/>
                <a:gd name="T29" fmla="*/ 8 h 105"/>
                <a:gd name="T30" fmla="*/ 1 w 83"/>
                <a:gd name="T31" fmla="*/ 10 h 105"/>
                <a:gd name="T32" fmla="*/ 2 w 83"/>
                <a:gd name="T33" fmla="*/ 11 h 105"/>
                <a:gd name="T34" fmla="*/ 2 w 83"/>
                <a:gd name="T35" fmla="*/ 12 h 105"/>
                <a:gd name="T36" fmla="*/ 3 w 83"/>
                <a:gd name="T37" fmla="*/ 12 h 105"/>
                <a:gd name="T38" fmla="*/ 4 w 83"/>
                <a:gd name="T39" fmla="*/ 11 h 105"/>
                <a:gd name="T40" fmla="*/ 5 w 83"/>
                <a:gd name="T41" fmla="*/ 11 h 105"/>
                <a:gd name="T42" fmla="*/ 6 w 83"/>
                <a:gd name="T43" fmla="*/ 11 h 105"/>
                <a:gd name="T44" fmla="*/ 7 w 83"/>
                <a:gd name="T45" fmla="*/ 10 h 105"/>
                <a:gd name="T46" fmla="*/ 7 w 83"/>
                <a:gd name="T47" fmla="*/ 9 h 105"/>
                <a:gd name="T48" fmla="*/ 8 w 83"/>
                <a:gd name="T49" fmla="*/ 8 h 1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105">
                  <a:moveTo>
                    <a:pt x="74" y="70"/>
                  </a:moveTo>
                  <a:lnTo>
                    <a:pt x="82" y="50"/>
                  </a:lnTo>
                  <a:lnTo>
                    <a:pt x="83" y="31"/>
                  </a:lnTo>
                  <a:lnTo>
                    <a:pt x="78" y="14"/>
                  </a:lnTo>
                  <a:lnTo>
                    <a:pt x="67" y="3"/>
                  </a:lnTo>
                  <a:lnTo>
                    <a:pt x="59" y="0"/>
                  </a:lnTo>
                  <a:lnTo>
                    <a:pt x="52" y="0"/>
                  </a:lnTo>
                  <a:lnTo>
                    <a:pt x="44" y="2"/>
                  </a:lnTo>
                  <a:lnTo>
                    <a:pt x="36" y="6"/>
                  </a:lnTo>
                  <a:lnTo>
                    <a:pt x="29" y="11"/>
                  </a:lnTo>
                  <a:lnTo>
                    <a:pt x="21" y="18"/>
                  </a:lnTo>
                  <a:lnTo>
                    <a:pt x="15" y="26"/>
                  </a:lnTo>
                  <a:lnTo>
                    <a:pt x="9" y="36"/>
                  </a:lnTo>
                  <a:lnTo>
                    <a:pt x="1" y="56"/>
                  </a:lnTo>
                  <a:lnTo>
                    <a:pt x="0" y="75"/>
                  </a:lnTo>
                  <a:lnTo>
                    <a:pt x="5" y="91"/>
                  </a:lnTo>
                  <a:lnTo>
                    <a:pt x="15" y="101"/>
                  </a:lnTo>
                  <a:lnTo>
                    <a:pt x="23" y="104"/>
                  </a:lnTo>
                  <a:lnTo>
                    <a:pt x="30" y="105"/>
                  </a:lnTo>
                  <a:lnTo>
                    <a:pt x="38" y="103"/>
                  </a:lnTo>
                  <a:lnTo>
                    <a:pt x="45" y="100"/>
                  </a:lnTo>
                  <a:lnTo>
                    <a:pt x="54" y="95"/>
                  </a:lnTo>
                  <a:lnTo>
                    <a:pt x="62" y="87"/>
                  </a:lnTo>
                  <a:lnTo>
                    <a:pt x="68" y="80"/>
                  </a:lnTo>
                  <a:lnTo>
                    <a:pt x="74" y="70"/>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94" name="Freeform 156"/>
            <p:cNvSpPr>
              <a:spLocks/>
            </p:cNvSpPr>
            <p:nvPr/>
          </p:nvSpPr>
          <p:spPr bwMode="auto">
            <a:xfrm>
              <a:off x="1957" y="1436"/>
              <a:ext cx="27" cy="35"/>
            </a:xfrm>
            <a:custGeom>
              <a:avLst/>
              <a:gdLst>
                <a:gd name="T0" fmla="*/ 8 w 83"/>
                <a:gd name="T1" fmla="*/ 8 h 105"/>
                <a:gd name="T2" fmla="*/ 9 w 83"/>
                <a:gd name="T3" fmla="*/ 5 h 105"/>
                <a:gd name="T4" fmla="*/ 9 w 83"/>
                <a:gd name="T5" fmla="*/ 3 h 105"/>
                <a:gd name="T6" fmla="*/ 8 w 83"/>
                <a:gd name="T7" fmla="*/ 2 h 105"/>
                <a:gd name="T8" fmla="*/ 7 w 83"/>
                <a:gd name="T9" fmla="*/ 0 h 105"/>
                <a:gd name="T10" fmla="*/ 7 w 83"/>
                <a:gd name="T11" fmla="*/ 0 h 105"/>
                <a:gd name="T12" fmla="*/ 6 w 83"/>
                <a:gd name="T13" fmla="*/ 0 h 105"/>
                <a:gd name="T14" fmla="*/ 5 w 83"/>
                <a:gd name="T15" fmla="*/ 0 h 105"/>
                <a:gd name="T16" fmla="*/ 4 w 83"/>
                <a:gd name="T17" fmla="*/ 1 h 105"/>
                <a:gd name="T18" fmla="*/ 3 w 83"/>
                <a:gd name="T19" fmla="*/ 1 h 105"/>
                <a:gd name="T20" fmla="*/ 2 w 83"/>
                <a:gd name="T21" fmla="*/ 2 h 105"/>
                <a:gd name="T22" fmla="*/ 2 w 83"/>
                <a:gd name="T23" fmla="*/ 3 h 105"/>
                <a:gd name="T24" fmla="*/ 1 w 83"/>
                <a:gd name="T25" fmla="*/ 4 h 105"/>
                <a:gd name="T26" fmla="*/ 0 w 83"/>
                <a:gd name="T27" fmla="*/ 6 h 105"/>
                <a:gd name="T28" fmla="*/ 0 w 83"/>
                <a:gd name="T29" fmla="*/ 8 h 105"/>
                <a:gd name="T30" fmla="*/ 1 w 83"/>
                <a:gd name="T31" fmla="*/ 10 h 105"/>
                <a:gd name="T32" fmla="*/ 2 w 83"/>
                <a:gd name="T33" fmla="*/ 11 h 105"/>
                <a:gd name="T34" fmla="*/ 2 w 83"/>
                <a:gd name="T35" fmla="*/ 11 h 105"/>
                <a:gd name="T36" fmla="*/ 3 w 83"/>
                <a:gd name="T37" fmla="*/ 12 h 105"/>
                <a:gd name="T38" fmla="*/ 4 w 83"/>
                <a:gd name="T39" fmla="*/ 11 h 105"/>
                <a:gd name="T40" fmla="*/ 5 w 83"/>
                <a:gd name="T41" fmla="*/ 11 h 105"/>
                <a:gd name="T42" fmla="*/ 6 w 83"/>
                <a:gd name="T43" fmla="*/ 10 h 105"/>
                <a:gd name="T44" fmla="*/ 7 w 83"/>
                <a:gd name="T45" fmla="*/ 10 h 105"/>
                <a:gd name="T46" fmla="*/ 7 w 83"/>
                <a:gd name="T47" fmla="*/ 9 h 105"/>
                <a:gd name="T48" fmla="*/ 8 w 83"/>
                <a:gd name="T49" fmla="*/ 8 h 1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105">
                  <a:moveTo>
                    <a:pt x="74" y="69"/>
                  </a:moveTo>
                  <a:lnTo>
                    <a:pt x="82" y="49"/>
                  </a:lnTo>
                  <a:lnTo>
                    <a:pt x="83" y="30"/>
                  </a:lnTo>
                  <a:lnTo>
                    <a:pt x="78" y="14"/>
                  </a:lnTo>
                  <a:lnTo>
                    <a:pt x="68" y="2"/>
                  </a:lnTo>
                  <a:lnTo>
                    <a:pt x="60" y="0"/>
                  </a:lnTo>
                  <a:lnTo>
                    <a:pt x="53" y="0"/>
                  </a:lnTo>
                  <a:lnTo>
                    <a:pt x="44" y="1"/>
                  </a:lnTo>
                  <a:lnTo>
                    <a:pt x="37" y="5"/>
                  </a:lnTo>
                  <a:lnTo>
                    <a:pt x="29" y="10"/>
                  </a:lnTo>
                  <a:lnTo>
                    <a:pt x="21" y="16"/>
                  </a:lnTo>
                  <a:lnTo>
                    <a:pt x="15" y="25"/>
                  </a:lnTo>
                  <a:lnTo>
                    <a:pt x="9" y="34"/>
                  </a:lnTo>
                  <a:lnTo>
                    <a:pt x="1" y="55"/>
                  </a:lnTo>
                  <a:lnTo>
                    <a:pt x="0" y="74"/>
                  </a:lnTo>
                  <a:lnTo>
                    <a:pt x="5" y="91"/>
                  </a:lnTo>
                  <a:lnTo>
                    <a:pt x="15" y="101"/>
                  </a:lnTo>
                  <a:lnTo>
                    <a:pt x="23" y="103"/>
                  </a:lnTo>
                  <a:lnTo>
                    <a:pt x="30" y="105"/>
                  </a:lnTo>
                  <a:lnTo>
                    <a:pt x="39" y="102"/>
                  </a:lnTo>
                  <a:lnTo>
                    <a:pt x="47" y="99"/>
                  </a:lnTo>
                  <a:lnTo>
                    <a:pt x="54" y="94"/>
                  </a:lnTo>
                  <a:lnTo>
                    <a:pt x="62" y="87"/>
                  </a:lnTo>
                  <a:lnTo>
                    <a:pt x="68" y="79"/>
                  </a:lnTo>
                  <a:lnTo>
                    <a:pt x="74" y="69"/>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95" name="Freeform 157"/>
            <p:cNvSpPr>
              <a:spLocks/>
            </p:cNvSpPr>
            <p:nvPr/>
          </p:nvSpPr>
          <p:spPr bwMode="auto">
            <a:xfrm>
              <a:off x="1932" y="1494"/>
              <a:ext cx="27" cy="35"/>
            </a:xfrm>
            <a:custGeom>
              <a:avLst/>
              <a:gdLst>
                <a:gd name="T0" fmla="*/ 8 w 83"/>
                <a:gd name="T1" fmla="*/ 8 h 103"/>
                <a:gd name="T2" fmla="*/ 8 w 83"/>
                <a:gd name="T3" fmla="*/ 6 h 103"/>
                <a:gd name="T4" fmla="*/ 9 w 83"/>
                <a:gd name="T5" fmla="*/ 3 h 103"/>
                <a:gd name="T6" fmla="*/ 8 w 83"/>
                <a:gd name="T7" fmla="*/ 2 h 103"/>
                <a:gd name="T8" fmla="*/ 7 w 83"/>
                <a:gd name="T9" fmla="*/ 0 h 103"/>
                <a:gd name="T10" fmla="*/ 7 w 83"/>
                <a:gd name="T11" fmla="*/ 0 h 103"/>
                <a:gd name="T12" fmla="*/ 6 w 83"/>
                <a:gd name="T13" fmla="*/ 0 h 103"/>
                <a:gd name="T14" fmla="*/ 5 w 83"/>
                <a:gd name="T15" fmla="*/ 0 h 103"/>
                <a:gd name="T16" fmla="*/ 4 w 83"/>
                <a:gd name="T17" fmla="*/ 1 h 103"/>
                <a:gd name="T18" fmla="*/ 3 w 83"/>
                <a:gd name="T19" fmla="*/ 1 h 103"/>
                <a:gd name="T20" fmla="*/ 2 w 83"/>
                <a:gd name="T21" fmla="*/ 2 h 103"/>
                <a:gd name="T22" fmla="*/ 2 w 83"/>
                <a:gd name="T23" fmla="*/ 3 h 103"/>
                <a:gd name="T24" fmla="*/ 1 w 83"/>
                <a:gd name="T25" fmla="*/ 4 h 103"/>
                <a:gd name="T26" fmla="*/ 0 w 83"/>
                <a:gd name="T27" fmla="*/ 6 h 103"/>
                <a:gd name="T28" fmla="*/ 0 w 83"/>
                <a:gd name="T29" fmla="*/ 8 h 103"/>
                <a:gd name="T30" fmla="*/ 1 w 83"/>
                <a:gd name="T31" fmla="*/ 11 h 103"/>
                <a:gd name="T32" fmla="*/ 2 w 83"/>
                <a:gd name="T33" fmla="*/ 12 h 103"/>
                <a:gd name="T34" fmla="*/ 2 w 83"/>
                <a:gd name="T35" fmla="*/ 12 h 103"/>
                <a:gd name="T36" fmla="*/ 3 w 83"/>
                <a:gd name="T37" fmla="*/ 12 h 103"/>
                <a:gd name="T38" fmla="*/ 4 w 83"/>
                <a:gd name="T39" fmla="*/ 12 h 103"/>
                <a:gd name="T40" fmla="*/ 5 w 83"/>
                <a:gd name="T41" fmla="*/ 11 h 103"/>
                <a:gd name="T42" fmla="*/ 6 w 83"/>
                <a:gd name="T43" fmla="*/ 11 h 103"/>
                <a:gd name="T44" fmla="*/ 7 w 83"/>
                <a:gd name="T45" fmla="*/ 10 h 103"/>
                <a:gd name="T46" fmla="*/ 7 w 83"/>
                <a:gd name="T47" fmla="*/ 9 h 103"/>
                <a:gd name="T48" fmla="*/ 8 w 83"/>
                <a:gd name="T49" fmla="*/ 8 h 1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103">
                  <a:moveTo>
                    <a:pt x="74" y="69"/>
                  </a:moveTo>
                  <a:lnTo>
                    <a:pt x="81" y="49"/>
                  </a:lnTo>
                  <a:lnTo>
                    <a:pt x="83" y="29"/>
                  </a:lnTo>
                  <a:lnTo>
                    <a:pt x="78" y="14"/>
                  </a:lnTo>
                  <a:lnTo>
                    <a:pt x="68" y="3"/>
                  </a:lnTo>
                  <a:lnTo>
                    <a:pt x="60" y="0"/>
                  </a:lnTo>
                  <a:lnTo>
                    <a:pt x="52" y="0"/>
                  </a:lnTo>
                  <a:lnTo>
                    <a:pt x="44" y="1"/>
                  </a:lnTo>
                  <a:lnTo>
                    <a:pt x="36" y="5"/>
                  </a:lnTo>
                  <a:lnTo>
                    <a:pt x="29" y="10"/>
                  </a:lnTo>
                  <a:lnTo>
                    <a:pt x="21" y="16"/>
                  </a:lnTo>
                  <a:lnTo>
                    <a:pt x="15" y="25"/>
                  </a:lnTo>
                  <a:lnTo>
                    <a:pt x="8" y="34"/>
                  </a:lnTo>
                  <a:lnTo>
                    <a:pt x="1" y="56"/>
                  </a:lnTo>
                  <a:lnTo>
                    <a:pt x="0" y="74"/>
                  </a:lnTo>
                  <a:lnTo>
                    <a:pt x="5" y="91"/>
                  </a:lnTo>
                  <a:lnTo>
                    <a:pt x="15" y="101"/>
                  </a:lnTo>
                  <a:lnTo>
                    <a:pt x="22" y="103"/>
                  </a:lnTo>
                  <a:lnTo>
                    <a:pt x="30" y="103"/>
                  </a:lnTo>
                  <a:lnTo>
                    <a:pt x="37" y="102"/>
                  </a:lnTo>
                  <a:lnTo>
                    <a:pt x="45" y="98"/>
                  </a:lnTo>
                  <a:lnTo>
                    <a:pt x="54" y="93"/>
                  </a:lnTo>
                  <a:lnTo>
                    <a:pt x="61" y="87"/>
                  </a:lnTo>
                  <a:lnTo>
                    <a:pt x="68" y="78"/>
                  </a:lnTo>
                  <a:lnTo>
                    <a:pt x="74" y="69"/>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96" name="Freeform 158"/>
            <p:cNvSpPr>
              <a:spLocks/>
            </p:cNvSpPr>
            <p:nvPr/>
          </p:nvSpPr>
          <p:spPr bwMode="auto">
            <a:xfrm>
              <a:off x="1906" y="1553"/>
              <a:ext cx="28" cy="34"/>
            </a:xfrm>
            <a:custGeom>
              <a:avLst/>
              <a:gdLst>
                <a:gd name="T0" fmla="*/ 8 w 83"/>
                <a:gd name="T1" fmla="*/ 8 h 103"/>
                <a:gd name="T2" fmla="*/ 9 w 83"/>
                <a:gd name="T3" fmla="*/ 5 h 103"/>
                <a:gd name="T4" fmla="*/ 9 w 83"/>
                <a:gd name="T5" fmla="*/ 3 h 103"/>
                <a:gd name="T6" fmla="*/ 9 w 83"/>
                <a:gd name="T7" fmla="*/ 2 h 103"/>
                <a:gd name="T8" fmla="*/ 8 w 83"/>
                <a:gd name="T9" fmla="*/ 0 h 103"/>
                <a:gd name="T10" fmla="*/ 7 w 83"/>
                <a:gd name="T11" fmla="*/ 0 h 103"/>
                <a:gd name="T12" fmla="*/ 6 w 83"/>
                <a:gd name="T13" fmla="*/ 0 h 103"/>
                <a:gd name="T14" fmla="*/ 5 w 83"/>
                <a:gd name="T15" fmla="*/ 0 h 103"/>
                <a:gd name="T16" fmla="*/ 4 w 83"/>
                <a:gd name="T17" fmla="*/ 1 h 103"/>
                <a:gd name="T18" fmla="*/ 3 w 83"/>
                <a:gd name="T19" fmla="*/ 1 h 103"/>
                <a:gd name="T20" fmla="*/ 2 w 83"/>
                <a:gd name="T21" fmla="*/ 2 h 103"/>
                <a:gd name="T22" fmla="*/ 2 w 83"/>
                <a:gd name="T23" fmla="*/ 3 h 103"/>
                <a:gd name="T24" fmla="*/ 1 w 83"/>
                <a:gd name="T25" fmla="*/ 4 h 103"/>
                <a:gd name="T26" fmla="*/ 0 w 83"/>
                <a:gd name="T27" fmla="*/ 6 h 103"/>
                <a:gd name="T28" fmla="*/ 0 w 83"/>
                <a:gd name="T29" fmla="*/ 8 h 103"/>
                <a:gd name="T30" fmla="*/ 1 w 83"/>
                <a:gd name="T31" fmla="*/ 10 h 103"/>
                <a:gd name="T32" fmla="*/ 2 w 83"/>
                <a:gd name="T33" fmla="*/ 11 h 103"/>
                <a:gd name="T34" fmla="*/ 3 w 83"/>
                <a:gd name="T35" fmla="*/ 11 h 103"/>
                <a:gd name="T36" fmla="*/ 3 w 83"/>
                <a:gd name="T37" fmla="*/ 11 h 103"/>
                <a:gd name="T38" fmla="*/ 4 w 83"/>
                <a:gd name="T39" fmla="*/ 11 h 103"/>
                <a:gd name="T40" fmla="*/ 5 w 83"/>
                <a:gd name="T41" fmla="*/ 11 h 103"/>
                <a:gd name="T42" fmla="*/ 6 w 83"/>
                <a:gd name="T43" fmla="*/ 10 h 103"/>
                <a:gd name="T44" fmla="*/ 7 w 83"/>
                <a:gd name="T45" fmla="*/ 10 h 103"/>
                <a:gd name="T46" fmla="*/ 8 w 83"/>
                <a:gd name="T47" fmla="*/ 9 h 103"/>
                <a:gd name="T48" fmla="*/ 8 w 83"/>
                <a:gd name="T49" fmla="*/ 8 h 1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103">
                  <a:moveTo>
                    <a:pt x="74" y="69"/>
                  </a:moveTo>
                  <a:lnTo>
                    <a:pt x="82" y="49"/>
                  </a:lnTo>
                  <a:lnTo>
                    <a:pt x="83" y="29"/>
                  </a:lnTo>
                  <a:lnTo>
                    <a:pt x="78" y="14"/>
                  </a:lnTo>
                  <a:lnTo>
                    <a:pt x="67" y="3"/>
                  </a:lnTo>
                  <a:lnTo>
                    <a:pt x="59" y="0"/>
                  </a:lnTo>
                  <a:lnTo>
                    <a:pt x="52" y="0"/>
                  </a:lnTo>
                  <a:lnTo>
                    <a:pt x="44" y="1"/>
                  </a:lnTo>
                  <a:lnTo>
                    <a:pt x="37" y="5"/>
                  </a:lnTo>
                  <a:lnTo>
                    <a:pt x="29" y="10"/>
                  </a:lnTo>
                  <a:lnTo>
                    <a:pt x="21" y="17"/>
                  </a:lnTo>
                  <a:lnTo>
                    <a:pt x="15" y="25"/>
                  </a:lnTo>
                  <a:lnTo>
                    <a:pt x="9" y="34"/>
                  </a:lnTo>
                  <a:lnTo>
                    <a:pt x="1" y="54"/>
                  </a:lnTo>
                  <a:lnTo>
                    <a:pt x="0" y="75"/>
                  </a:lnTo>
                  <a:lnTo>
                    <a:pt x="5" y="90"/>
                  </a:lnTo>
                  <a:lnTo>
                    <a:pt x="15" y="101"/>
                  </a:lnTo>
                  <a:lnTo>
                    <a:pt x="23" y="103"/>
                  </a:lnTo>
                  <a:lnTo>
                    <a:pt x="30" y="103"/>
                  </a:lnTo>
                  <a:lnTo>
                    <a:pt x="38" y="102"/>
                  </a:lnTo>
                  <a:lnTo>
                    <a:pt x="45" y="98"/>
                  </a:lnTo>
                  <a:lnTo>
                    <a:pt x="54" y="93"/>
                  </a:lnTo>
                  <a:lnTo>
                    <a:pt x="62" y="87"/>
                  </a:lnTo>
                  <a:lnTo>
                    <a:pt x="68" y="78"/>
                  </a:lnTo>
                  <a:lnTo>
                    <a:pt x="74" y="69"/>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97" name="Freeform 159"/>
            <p:cNvSpPr>
              <a:spLocks/>
            </p:cNvSpPr>
            <p:nvPr/>
          </p:nvSpPr>
          <p:spPr bwMode="auto">
            <a:xfrm>
              <a:off x="1881" y="1611"/>
              <a:ext cx="28" cy="35"/>
            </a:xfrm>
            <a:custGeom>
              <a:avLst/>
              <a:gdLst>
                <a:gd name="T0" fmla="*/ 8 w 85"/>
                <a:gd name="T1" fmla="*/ 8 h 104"/>
                <a:gd name="T2" fmla="*/ 9 w 85"/>
                <a:gd name="T3" fmla="*/ 5 h 104"/>
                <a:gd name="T4" fmla="*/ 9 w 85"/>
                <a:gd name="T5" fmla="*/ 3 h 104"/>
                <a:gd name="T6" fmla="*/ 9 w 85"/>
                <a:gd name="T7" fmla="*/ 2 h 104"/>
                <a:gd name="T8" fmla="*/ 7 w 85"/>
                <a:gd name="T9" fmla="*/ 0 h 104"/>
                <a:gd name="T10" fmla="*/ 7 w 85"/>
                <a:gd name="T11" fmla="*/ 0 h 104"/>
                <a:gd name="T12" fmla="*/ 6 w 85"/>
                <a:gd name="T13" fmla="*/ 0 h 104"/>
                <a:gd name="T14" fmla="*/ 5 w 85"/>
                <a:gd name="T15" fmla="*/ 0 h 104"/>
                <a:gd name="T16" fmla="*/ 4 w 85"/>
                <a:gd name="T17" fmla="*/ 1 h 104"/>
                <a:gd name="T18" fmla="*/ 3 w 85"/>
                <a:gd name="T19" fmla="*/ 1 h 104"/>
                <a:gd name="T20" fmla="*/ 2 w 85"/>
                <a:gd name="T21" fmla="*/ 2 h 104"/>
                <a:gd name="T22" fmla="*/ 2 w 85"/>
                <a:gd name="T23" fmla="*/ 3 h 104"/>
                <a:gd name="T24" fmla="*/ 1 w 85"/>
                <a:gd name="T25" fmla="*/ 4 h 104"/>
                <a:gd name="T26" fmla="*/ 0 w 85"/>
                <a:gd name="T27" fmla="*/ 6 h 104"/>
                <a:gd name="T28" fmla="*/ 0 w 85"/>
                <a:gd name="T29" fmla="*/ 8 h 104"/>
                <a:gd name="T30" fmla="*/ 1 w 85"/>
                <a:gd name="T31" fmla="*/ 10 h 104"/>
                <a:gd name="T32" fmla="*/ 2 w 85"/>
                <a:gd name="T33" fmla="*/ 11 h 104"/>
                <a:gd name="T34" fmla="*/ 3 w 85"/>
                <a:gd name="T35" fmla="*/ 12 h 104"/>
                <a:gd name="T36" fmla="*/ 4 w 85"/>
                <a:gd name="T37" fmla="*/ 12 h 104"/>
                <a:gd name="T38" fmla="*/ 4 w 85"/>
                <a:gd name="T39" fmla="*/ 11 h 104"/>
                <a:gd name="T40" fmla="*/ 5 w 85"/>
                <a:gd name="T41" fmla="*/ 11 h 104"/>
                <a:gd name="T42" fmla="*/ 6 w 85"/>
                <a:gd name="T43" fmla="*/ 11 h 104"/>
                <a:gd name="T44" fmla="*/ 7 w 85"/>
                <a:gd name="T45" fmla="*/ 10 h 104"/>
                <a:gd name="T46" fmla="*/ 7 w 85"/>
                <a:gd name="T47" fmla="*/ 9 h 104"/>
                <a:gd name="T48" fmla="*/ 8 w 85"/>
                <a:gd name="T49" fmla="*/ 8 h 1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5" h="104">
                  <a:moveTo>
                    <a:pt x="75" y="70"/>
                  </a:moveTo>
                  <a:lnTo>
                    <a:pt x="82" y="49"/>
                  </a:lnTo>
                  <a:lnTo>
                    <a:pt x="85" y="29"/>
                  </a:lnTo>
                  <a:lnTo>
                    <a:pt x="80" y="14"/>
                  </a:lnTo>
                  <a:lnTo>
                    <a:pt x="68" y="3"/>
                  </a:lnTo>
                  <a:lnTo>
                    <a:pt x="61" y="0"/>
                  </a:lnTo>
                  <a:lnTo>
                    <a:pt x="53" y="0"/>
                  </a:lnTo>
                  <a:lnTo>
                    <a:pt x="46" y="2"/>
                  </a:lnTo>
                  <a:lnTo>
                    <a:pt x="38" y="5"/>
                  </a:lnTo>
                  <a:lnTo>
                    <a:pt x="29" y="10"/>
                  </a:lnTo>
                  <a:lnTo>
                    <a:pt x="22" y="17"/>
                  </a:lnTo>
                  <a:lnTo>
                    <a:pt x="15" y="25"/>
                  </a:lnTo>
                  <a:lnTo>
                    <a:pt x="9" y="34"/>
                  </a:lnTo>
                  <a:lnTo>
                    <a:pt x="2" y="54"/>
                  </a:lnTo>
                  <a:lnTo>
                    <a:pt x="0" y="75"/>
                  </a:lnTo>
                  <a:lnTo>
                    <a:pt x="5" y="90"/>
                  </a:lnTo>
                  <a:lnTo>
                    <a:pt x="17" y="101"/>
                  </a:lnTo>
                  <a:lnTo>
                    <a:pt x="24" y="104"/>
                  </a:lnTo>
                  <a:lnTo>
                    <a:pt x="32" y="104"/>
                  </a:lnTo>
                  <a:lnTo>
                    <a:pt x="39" y="102"/>
                  </a:lnTo>
                  <a:lnTo>
                    <a:pt x="47" y="99"/>
                  </a:lnTo>
                  <a:lnTo>
                    <a:pt x="54" y="94"/>
                  </a:lnTo>
                  <a:lnTo>
                    <a:pt x="62" y="87"/>
                  </a:lnTo>
                  <a:lnTo>
                    <a:pt x="68" y="78"/>
                  </a:lnTo>
                  <a:lnTo>
                    <a:pt x="75" y="70"/>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498" name="Freeform 160"/>
          <p:cNvSpPr>
            <a:spLocks/>
          </p:cNvSpPr>
          <p:nvPr/>
        </p:nvSpPr>
        <p:spPr bwMode="auto">
          <a:xfrm>
            <a:off x="3878263" y="2995613"/>
            <a:ext cx="2035175" cy="1295400"/>
          </a:xfrm>
          <a:custGeom>
            <a:avLst/>
            <a:gdLst>
              <a:gd name="T0" fmla="*/ 0 w 1648"/>
              <a:gd name="T1" fmla="*/ 361546963 h 944"/>
              <a:gd name="T2" fmla="*/ 524623163 w 1648"/>
              <a:gd name="T3" fmla="*/ 30129028 h 944"/>
              <a:gd name="T4" fmla="*/ 1464065130 w 1648"/>
              <a:gd name="T5" fmla="*/ 542321131 h 944"/>
              <a:gd name="T6" fmla="*/ 2147483646 w 1648"/>
              <a:gd name="T7" fmla="*/ 1777607161 h 9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48" h="944">
                <a:moveTo>
                  <a:pt x="0" y="192"/>
                </a:moveTo>
                <a:cubicBezTo>
                  <a:pt x="57" y="163"/>
                  <a:pt x="184" y="0"/>
                  <a:pt x="344" y="16"/>
                </a:cubicBezTo>
                <a:cubicBezTo>
                  <a:pt x="504" y="32"/>
                  <a:pt x="743" y="133"/>
                  <a:pt x="960" y="288"/>
                </a:cubicBezTo>
                <a:cubicBezTo>
                  <a:pt x="1177" y="443"/>
                  <a:pt x="1505" y="808"/>
                  <a:pt x="1648" y="944"/>
                </a:cubicBezTo>
              </a:path>
            </a:pathLst>
          </a:cu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solidFill>
                  <a:srgbClr val="FF0000"/>
                </a:solidFill>
                <a:prstDash val="solid"/>
                <a:round/>
                <a:headEnd type="none" w="med" len="med"/>
                <a:tailEnd type="triangle" w="med" len="med"/>
              </a14:hiddenLine>
            </a:ext>
          </a:extLst>
        </p:spPr>
        <p:txBody>
          <a:bodyPr/>
          <a:lstStyle/>
          <a:p>
            <a:endParaRPr lang="ja-JP" altLang="en-US"/>
          </a:p>
        </p:txBody>
      </p:sp>
      <p:cxnSp>
        <p:nvCxnSpPr>
          <p:cNvPr id="499" name="AutoShape 161"/>
          <p:cNvCxnSpPr>
            <a:cxnSpLocks noChangeShapeType="1"/>
            <a:stCxn id="500" idx="3"/>
            <a:endCxn id="505" idx="1"/>
          </p:cNvCxnSpPr>
          <p:nvPr/>
        </p:nvCxnSpPr>
        <p:spPr bwMode="auto">
          <a:xfrm flipV="1">
            <a:off x="2124075" y="2073275"/>
            <a:ext cx="3130550" cy="1530350"/>
          </a:xfrm>
          <a:prstGeom prst="curvedConnector3">
            <a:avLst>
              <a:gd name="adj1" fmla="val 50000"/>
            </a:avLst>
          </a:prstGeom>
          <a:noFill/>
          <a:ln w="50800">
            <a:solidFill>
              <a:srgbClr val="FF6600"/>
            </a:solidFill>
            <a:round/>
            <a:headEnd/>
            <a:tailEnd type="triangle" w="lg" len="lg"/>
          </a:ln>
          <a:effectLst>
            <a:outerShdw dist="35921" dir="2700000" algn="ctr" rotWithShape="0">
              <a:schemeClr val="bg2"/>
            </a:outerShdw>
          </a:effectLst>
          <a:extLst>
            <a:ext uri="{909E8E84-426E-40DD-AFC4-6F175D3DCCD1}">
              <a14:hiddenFill xmlns:a14="http://schemas.microsoft.com/office/drawing/2010/main">
                <a:noFill/>
              </a14:hiddenFill>
            </a:ext>
          </a:extLst>
        </p:spPr>
      </p:cxnSp>
      <p:sp>
        <p:nvSpPr>
          <p:cNvPr id="500" name="Text Box 162"/>
          <p:cNvSpPr txBox="1">
            <a:spLocks noChangeArrowheads="1"/>
          </p:cNvSpPr>
          <p:nvPr/>
        </p:nvSpPr>
        <p:spPr bwMode="auto">
          <a:xfrm>
            <a:off x="323850" y="3429000"/>
            <a:ext cx="1800225"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Lst>
        </p:spPr>
        <p:txBody>
          <a:bodyPr>
            <a:spAutoFit/>
          </a:bodyPr>
          <a:lstStyle/>
          <a:p>
            <a:pPr algn="ctr" eaLnBrk="1" hangingPunct="1">
              <a:lnSpc>
                <a:spcPct val="120000"/>
              </a:lnSpc>
              <a:defRPr/>
            </a:pPr>
            <a:r>
              <a:rPr lang="ja-JP" altLang="en-US" sz="1400" b="1" dirty="0">
                <a:solidFill>
                  <a:srgbClr val="FF6600"/>
                </a:solidFill>
                <a:latin typeface="MS UI Gothic" panose="020B0600070205080204" pitchFamily="50" charset="-128"/>
                <a:ea typeface="MS UI Gothic" panose="020B0600070205080204" pitchFamily="50" charset="-128"/>
              </a:rPr>
              <a:t>給電制御所システム</a:t>
            </a:r>
          </a:p>
        </p:txBody>
      </p:sp>
      <p:cxnSp>
        <p:nvCxnSpPr>
          <p:cNvPr id="501" name="AutoShape 163"/>
          <p:cNvCxnSpPr>
            <a:cxnSpLocks noChangeShapeType="1"/>
            <a:stCxn id="500" idx="3"/>
            <a:endCxn id="512" idx="1"/>
          </p:cNvCxnSpPr>
          <p:nvPr/>
        </p:nvCxnSpPr>
        <p:spPr bwMode="auto">
          <a:xfrm flipV="1">
            <a:off x="2124075" y="3376613"/>
            <a:ext cx="3825875" cy="227012"/>
          </a:xfrm>
          <a:prstGeom prst="curvedConnector3">
            <a:avLst>
              <a:gd name="adj1" fmla="val 50000"/>
            </a:avLst>
          </a:prstGeom>
          <a:noFill/>
          <a:ln w="50800">
            <a:solidFill>
              <a:srgbClr val="FF6600"/>
            </a:solidFill>
            <a:round/>
            <a:headEnd/>
            <a:tailEnd type="triangle" w="lg" len="lg"/>
          </a:ln>
          <a:effectLst>
            <a:outerShdw dist="35921" dir="2700000" algn="ctr" rotWithShape="0">
              <a:schemeClr val="bg2"/>
            </a:outerShdw>
          </a:effectLst>
          <a:extLst>
            <a:ext uri="{909E8E84-426E-40DD-AFC4-6F175D3DCCD1}">
              <a14:hiddenFill xmlns:a14="http://schemas.microsoft.com/office/drawing/2010/main">
                <a:noFill/>
              </a14:hiddenFill>
            </a:ext>
          </a:extLst>
        </p:spPr>
      </p:cxnSp>
      <p:sp>
        <p:nvSpPr>
          <p:cNvPr id="502" name="Rectangle 164"/>
          <p:cNvSpPr>
            <a:spLocks noChangeArrowheads="1"/>
          </p:cNvSpPr>
          <p:nvPr/>
        </p:nvSpPr>
        <p:spPr bwMode="auto">
          <a:xfrm>
            <a:off x="468313" y="6021388"/>
            <a:ext cx="8343900" cy="554037"/>
          </a:xfrm>
          <a:prstGeom prst="rect">
            <a:avLst/>
          </a:prstGeom>
          <a:noFill/>
          <a:ln w="38100" cmpd="dbl">
            <a:solidFill>
              <a:srgbClr val="FF0000"/>
            </a:solidFill>
            <a:miter lim="800000"/>
            <a:headEnd/>
            <a:tailEnd/>
          </a:ln>
          <a:effectLst/>
          <a:extLst>
            <a:ext uri="{909E8E84-426E-40DD-AFC4-6F175D3DCCD1}">
              <a14:hiddenFill xmlns:a14="http://schemas.microsoft.com/office/drawing/2010/main">
                <a:solidFill>
                  <a:schemeClr val="accent1"/>
                </a:solidFill>
              </a14:hiddenFill>
            </a:ext>
          </a:extLst>
        </p:spPr>
        <p:txBody>
          <a:bodyPr wrap="non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800">
                <a:solidFill>
                  <a:srgbClr val="FF0066"/>
                </a:solidFill>
              </a:rPr>
              <a:t>貴社および貴社にてご契約中の特別高圧にて受電または供給されている需要者さまを</a:t>
            </a:r>
          </a:p>
          <a:p>
            <a:pPr eaLnBrk="1" hangingPunct="1">
              <a:spcBef>
                <a:spcPct val="0"/>
              </a:spcBef>
              <a:buFontTx/>
              <a:buNone/>
            </a:pPr>
            <a:r>
              <a:rPr lang="ja-JP" altLang="en-US" sz="1800">
                <a:solidFill>
                  <a:srgbClr val="FF0066"/>
                </a:solidFill>
              </a:rPr>
              <a:t>対象としたサービスです</a:t>
            </a:r>
          </a:p>
        </p:txBody>
      </p:sp>
      <p:sp>
        <p:nvSpPr>
          <p:cNvPr id="503" name="Text Box 165"/>
          <p:cNvSpPr txBox="1">
            <a:spLocks noChangeArrowheads="1"/>
          </p:cNvSpPr>
          <p:nvPr/>
        </p:nvSpPr>
        <p:spPr bwMode="auto">
          <a:xfrm>
            <a:off x="4356100" y="4652963"/>
            <a:ext cx="4572000" cy="646331"/>
          </a:xfrm>
          <a:prstGeom prst="rect">
            <a:avLst/>
          </a:prstGeom>
          <a:solidFill>
            <a:srgbClr val="9999FF"/>
          </a:solidFill>
          <a:ln w="57150">
            <a:solidFill>
              <a:srgbClr val="3366FF"/>
            </a:solidFill>
            <a:miter lim="800000"/>
            <a:headEnd/>
            <a:tailEnd/>
          </a:ln>
          <a:effectLst/>
        </p:spPr>
        <p:txBody>
          <a:bodyPr>
            <a:spAutoFit/>
          </a:bodyPr>
          <a:lstStyle/>
          <a:p>
            <a:pPr eaLnBrk="1" hangingPunct="1">
              <a:defRPr/>
            </a:pPr>
            <a:r>
              <a:rPr lang="ja-JP" altLang="en-US" sz="1800" b="1">
                <a:solidFill>
                  <a:schemeClr val="bg1"/>
                </a:solidFill>
              </a:rPr>
              <a:t>停電・瞬時電圧低下発生直後、</a:t>
            </a:r>
            <a:br>
              <a:rPr lang="ja-JP" altLang="en-US" sz="1800" b="1">
                <a:solidFill>
                  <a:schemeClr val="bg1"/>
                </a:solidFill>
              </a:rPr>
            </a:br>
            <a:r>
              <a:rPr lang="ja-JP" altLang="en-US" sz="1800" b="1">
                <a:solidFill>
                  <a:schemeClr val="bg1"/>
                </a:solidFill>
              </a:rPr>
              <a:t>タイムリーに情報を一斉自動配信！</a:t>
            </a:r>
          </a:p>
        </p:txBody>
      </p:sp>
      <p:grpSp>
        <p:nvGrpSpPr>
          <p:cNvPr id="504" name="Group 174"/>
          <p:cNvGrpSpPr>
            <a:grpSpLocks/>
          </p:cNvGrpSpPr>
          <p:nvPr/>
        </p:nvGrpSpPr>
        <p:grpSpPr bwMode="auto">
          <a:xfrm>
            <a:off x="5253038" y="1773238"/>
            <a:ext cx="1519237" cy="887412"/>
            <a:chOff x="4285" y="618"/>
            <a:chExt cx="1460" cy="844"/>
          </a:xfrm>
          <a:effectLst/>
        </p:grpSpPr>
        <p:pic>
          <p:nvPicPr>
            <p:cNvPr id="505" name="Picture 175" descr="j022682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86" y="618"/>
              <a:ext cx="590" cy="5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06" name="Rectangle 176"/>
            <p:cNvSpPr>
              <a:spLocks noChangeArrowheads="1"/>
            </p:cNvSpPr>
            <p:nvPr/>
          </p:nvSpPr>
          <p:spPr bwMode="auto">
            <a:xfrm>
              <a:off x="4285" y="1257"/>
              <a:ext cx="1460"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ctr" eaLnBrk="1" hangingPunct="1">
                <a:defRPr/>
              </a:pPr>
              <a:r>
                <a:rPr lang="ja-JP" altLang="en-US" sz="1400" b="1" dirty="0">
                  <a:solidFill>
                    <a:srgbClr val="0066CC"/>
                  </a:solidFill>
                  <a:latin typeface="MS UI Gothic" panose="020B0600070205080204" pitchFamily="50" charset="-128"/>
                  <a:ea typeface="MS UI Gothic" panose="020B0600070205080204" pitchFamily="50" charset="-128"/>
                </a:rPr>
                <a:t>特別高圧需要者さま</a:t>
              </a:r>
            </a:p>
          </p:txBody>
        </p:sp>
        <p:pic>
          <p:nvPicPr>
            <p:cNvPr id="507" name="Picture 17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012" y="618"/>
              <a:ext cx="519" cy="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8" name="Picture 178" descr="MC900432629[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flipH="1">
              <a:off x="4604" y="618"/>
              <a:ext cx="413"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9" name="Picture 179" descr="MC900290935[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422" y="935"/>
              <a:ext cx="392"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0" name="laptop"/>
            <p:cNvSpPr>
              <a:spLocks noEditPoints="1" noChangeArrowheads="1"/>
            </p:cNvSpPr>
            <p:nvPr/>
          </p:nvSpPr>
          <p:spPr bwMode="auto">
            <a:xfrm>
              <a:off x="4876" y="799"/>
              <a:ext cx="454" cy="328"/>
            </a:xfrm>
            <a:custGeom>
              <a:avLst/>
              <a:gdLst>
                <a:gd name="T0" fmla="*/ 1 w 21600"/>
                <a:gd name="T1" fmla="*/ 0 h 21600"/>
                <a:gd name="T2" fmla="*/ 1 w 21600"/>
                <a:gd name="T3" fmla="*/ 2 h 21600"/>
                <a:gd name="T4" fmla="*/ 8 w 21600"/>
                <a:gd name="T5" fmla="*/ 0 h 21600"/>
                <a:gd name="T6" fmla="*/ 8 w 21600"/>
                <a:gd name="T7" fmla="*/ 2 h 21600"/>
                <a:gd name="T8" fmla="*/ 5 w 21600"/>
                <a:gd name="T9" fmla="*/ 0 h 21600"/>
                <a:gd name="T10" fmla="*/ 5 w 21600"/>
                <a:gd name="T11" fmla="*/ 5 h 21600"/>
                <a:gd name="T12" fmla="*/ 0 w 21600"/>
                <a:gd name="T13" fmla="*/ 5 h 21600"/>
                <a:gd name="T14" fmla="*/ 10 w 21600"/>
                <a:gd name="T15" fmla="*/ 5 h 21600"/>
                <a:gd name="T16" fmla="*/ 0 60000 65536"/>
                <a:gd name="T17" fmla="*/ 0 60000 65536"/>
                <a:gd name="T18" fmla="*/ 0 60000 65536"/>
                <a:gd name="T19" fmla="*/ 0 60000 65536"/>
                <a:gd name="T20" fmla="*/ 0 60000 65536"/>
                <a:gd name="T21" fmla="*/ 0 60000 65536"/>
                <a:gd name="T22" fmla="*/ 0 60000 65536"/>
                <a:gd name="T23" fmla="*/ 0 60000 65536"/>
                <a:gd name="T24" fmla="*/ 4425 w 21600"/>
                <a:gd name="T25" fmla="*/ 1844 h 21600"/>
                <a:gd name="T26" fmla="*/ 17318 w 21600"/>
                <a:gd name="T27" fmla="*/ 1231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endParaRPr lang="ja-JP" altLang="en-US"/>
            </a:p>
          </p:txBody>
        </p:sp>
      </p:grpSp>
      <p:grpSp>
        <p:nvGrpSpPr>
          <p:cNvPr id="511" name="Group 181"/>
          <p:cNvGrpSpPr>
            <a:grpSpLocks/>
          </p:cNvGrpSpPr>
          <p:nvPr/>
        </p:nvGrpSpPr>
        <p:grpSpPr bwMode="auto">
          <a:xfrm>
            <a:off x="5948363" y="3076575"/>
            <a:ext cx="1517650" cy="887413"/>
            <a:chOff x="4285" y="618"/>
            <a:chExt cx="1460" cy="844"/>
          </a:xfrm>
          <a:effectLst/>
        </p:grpSpPr>
        <p:pic>
          <p:nvPicPr>
            <p:cNvPr id="512" name="Picture 182" descr="j022682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86" y="618"/>
              <a:ext cx="590" cy="5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3" name="Rectangle 183"/>
            <p:cNvSpPr>
              <a:spLocks noChangeArrowheads="1"/>
            </p:cNvSpPr>
            <p:nvPr/>
          </p:nvSpPr>
          <p:spPr bwMode="auto">
            <a:xfrm>
              <a:off x="4285" y="1257"/>
              <a:ext cx="1460"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ctr" eaLnBrk="1" hangingPunct="1">
                <a:defRPr/>
              </a:pPr>
              <a:r>
                <a:rPr lang="ja-JP" altLang="en-US" sz="1400" b="1" dirty="0">
                  <a:solidFill>
                    <a:srgbClr val="0066CC"/>
                  </a:solidFill>
                  <a:latin typeface="MS UI Gothic" panose="020B0600070205080204" pitchFamily="50" charset="-128"/>
                  <a:ea typeface="MS UI Gothic" panose="020B0600070205080204" pitchFamily="50" charset="-128"/>
                </a:rPr>
                <a:t>特別高圧需要者さま</a:t>
              </a:r>
            </a:p>
          </p:txBody>
        </p:sp>
        <p:pic>
          <p:nvPicPr>
            <p:cNvPr id="514" name="Picture 18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012" y="618"/>
              <a:ext cx="519" cy="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5" name="Picture 185" descr="MC900432629[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flipH="1">
              <a:off x="4604" y="618"/>
              <a:ext cx="413"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 name="Picture 186" descr="MC900290935[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422" y="935"/>
              <a:ext cx="392"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7" name="laptop"/>
            <p:cNvSpPr>
              <a:spLocks noEditPoints="1" noChangeArrowheads="1"/>
            </p:cNvSpPr>
            <p:nvPr/>
          </p:nvSpPr>
          <p:spPr bwMode="auto">
            <a:xfrm>
              <a:off x="4876" y="799"/>
              <a:ext cx="454" cy="328"/>
            </a:xfrm>
            <a:custGeom>
              <a:avLst/>
              <a:gdLst>
                <a:gd name="T0" fmla="*/ 1 w 21600"/>
                <a:gd name="T1" fmla="*/ 0 h 21600"/>
                <a:gd name="T2" fmla="*/ 1 w 21600"/>
                <a:gd name="T3" fmla="*/ 2 h 21600"/>
                <a:gd name="T4" fmla="*/ 8 w 21600"/>
                <a:gd name="T5" fmla="*/ 0 h 21600"/>
                <a:gd name="T6" fmla="*/ 8 w 21600"/>
                <a:gd name="T7" fmla="*/ 2 h 21600"/>
                <a:gd name="T8" fmla="*/ 5 w 21600"/>
                <a:gd name="T9" fmla="*/ 0 h 21600"/>
                <a:gd name="T10" fmla="*/ 5 w 21600"/>
                <a:gd name="T11" fmla="*/ 5 h 21600"/>
                <a:gd name="T12" fmla="*/ 0 w 21600"/>
                <a:gd name="T13" fmla="*/ 5 h 21600"/>
                <a:gd name="T14" fmla="*/ 10 w 21600"/>
                <a:gd name="T15" fmla="*/ 5 h 21600"/>
                <a:gd name="T16" fmla="*/ 0 60000 65536"/>
                <a:gd name="T17" fmla="*/ 0 60000 65536"/>
                <a:gd name="T18" fmla="*/ 0 60000 65536"/>
                <a:gd name="T19" fmla="*/ 0 60000 65536"/>
                <a:gd name="T20" fmla="*/ 0 60000 65536"/>
                <a:gd name="T21" fmla="*/ 0 60000 65536"/>
                <a:gd name="T22" fmla="*/ 0 60000 65536"/>
                <a:gd name="T23" fmla="*/ 0 60000 65536"/>
                <a:gd name="T24" fmla="*/ 4425 w 21600"/>
                <a:gd name="T25" fmla="*/ 1844 h 21600"/>
                <a:gd name="T26" fmla="*/ 17318 w 21600"/>
                <a:gd name="T27" fmla="*/ 1231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endParaRPr lang="ja-JP" altLang="en-US"/>
            </a:p>
          </p:txBody>
        </p:sp>
      </p:grpSp>
      <p:sp>
        <p:nvSpPr>
          <p:cNvPr id="518" name="Rectangle 195"/>
          <p:cNvSpPr>
            <a:spLocks noChangeArrowheads="1"/>
          </p:cNvSpPr>
          <p:nvPr/>
        </p:nvSpPr>
        <p:spPr bwMode="auto">
          <a:xfrm>
            <a:off x="3563938" y="3644900"/>
            <a:ext cx="1944687"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200"/>
              <a:t>※</a:t>
            </a:r>
            <a:r>
              <a:rPr lang="ja-JP" altLang="en-US" sz="1200"/>
              <a:t>給電制御所システムにて</a:t>
            </a:r>
          </a:p>
          <a:p>
            <a:pPr eaLnBrk="1" hangingPunct="1">
              <a:spcBef>
                <a:spcPct val="0"/>
              </a:spcBef>
              <a:buFontTx/>
              <a:buNone/>
            </a:pPr>
            <a:r>
              <a:rPr lang="ja-JP" altLang="en-US" sz="1200"/>
              <a:t>感知しない 停電および瞬時</a:t>
            </a:r>
          </a:p>
          <a:p>
            <a:pPr eaLnBrk="1" hangingPunct="1">
              <a:spcBef>
                <a:spcPct val="0"/>
              </a:spcBef>
              <a:buFontTx/>
              <a:buNone/>
            </a:pPr>
            <a:r>
              <a:rPr lang="ja-JP" altLang="en-US" sz="1200"/>
              <a:t>電圧低下情報は配信されま</a:t>
            </a:r>
          </a:p>
          <a:p>
            <a:pPr eaLnBrk="1" hangingPunct="1">
              <a:spcBef>
                <a:spcPct val="0"/>
              </a:spcBef>
              <a:buFontTx/>
              <a:buNone/>
            </a:pPr>
            <a:r>
              <a:rPr lang="ja-JP" altLang="en-US" sz="1200"/>
              <a:t>せん。</a:t>
            </a:r>
          </a:p>
        </p:txBody>
      </p:sp>
      <p:sp>
        <p:nvSpPr>
          <p:cNvPr id="519" name="Rectangle 203"/>
          <p:cNvSpPr>
            <a:spLocks noChangeArrowheads="1"/>
          </p:cNvSpPr>
          <p:nvPr/>
        </p:nvSpPr>
        <p:spPr bwMode="auto">
          <a:xfrm>
            <a:off x="7050685" y="1698854"/>
            <a:ext cx="151804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spAutoFit/>
          </a:bodyPr>
          <a:lstStyle/>
          <a:p>
            <a:pPr algn="ctr" eaLnBrk="1" hangingPunct="1">
              <a:defRPr/>
            </a:pPr>
            <a:r>
              <a:rPr lang="ja-JP" altLang="en-US" sz="1400" b="1" dirty="0" smtClean="0">
                <a:solidFill>
                  <a:srgbClr val="0066CC"/>
                </a:solidFill>
                <a:latin typeface="MS UI Gothic" panose="020B0600070205080204" pitchFamily="50" charset="-128"/>
                <a:ea typeface="MS UI Gothic" panose="020B0600070205080204" pitchFamily="50" charset="-128"/>
              </a:rPr>
              <a:t>小売電気事</a:t>
            </a:r>
            <a:r>
              <a:rPr lang="ja-JP" altLang="en-US" sz="1400" b="1" dirty="0">
                <a:solidFill>
                  <a:srgbClr val="0066CC"/>
                </a:solidFill>
                <a:latin typeface="MS UI Gothic" panose="020B0600070205080204" pitchFamily="50" charset="-128"/>
                <a:ea typeface="MS UI Gothic" panose="020B0600070205080204" pitchFamily="50" charset="-128"/>
              </a:rPr>
              <a:t>業者さま</a:t>
            </a:r>
          </a:p>
        </p:txBody>
      </p:sp>
      <p:grpSp>
        <p:nvGrpSpPr>
          <p:cNvPr id="520" name="Group 208"/>
          <p:cNvGrpSpPr>
            <a:grpSpLocks/>
          </p:cNvGrpSpPr>
          <p:nvPr/>
        </p:nvGrpSpPr>
        <p:grpSpPr bwMode="auto">
          <a:xfrm>
            <a:off x="7297738" y="1035050"/>
            <a:ext cx="947737" cy="738188"/>
            <a:chOff x="4483" y="845"/>
            <a:chExt cx="597" cy="465"/>
          </a:xfrm>
          <a:effectLst/>
        </p:grpSpPr>
        <p:pic>
          <p:nvPicPr>
            <p:cNvPr id="521" name="Picture 197"/>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30" y="845"/>
              <a:ext cx="250"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 name="laptop"/>
            <p:cNvSpPr>
              <a:spLocks noEditPoints="1" noChangeArrowheads="1"/>
            </p:cNvSpPr>
            <p:nvPr/>
          </p:nvSpPr>
          <p:spPr bwMode="auto">
            <a:xfrm>
              <a:off x="4715" y="1026"/>
              <a:ext cx="297" cy="217"/>
            </a:xfrm>
            <a:custGeom>
              <a:avLst/>
              <a:gdLst>
                <a:gd name="T0" fmla="*/ 1 w 21600"/>
                <a:gd name="T1" fmla="*/ 0 h 21600"/>
                <a:gd name="T2" fmla="*/ 1 w 21600"/>
                <a:gd name="T3" fmla="*/ 1 h 21600"/>
                <a:gd name="T4" fmla="*/ 3 w 21600"/>
                <a:gd name="T5" fmla="*/ 0 h 21600"/>
                <a:gd name="T6" fmla="*/ 3 w 21600"/>
                <a:gd name="T7" fmla="*/ 1 h 21600"/>
                <a:gd name="T8" fmla="*/ 2 w 21600"/>
                <a:gd name="T9" fmla="*/ 0 h 21600"/>
                <a:gd name="T10" fmla="*/ 2 w 21600"/>
                <a:gd name="T11" fmla="*/ 2 h 21600"/>
                <a:gd name="T12" fmla="*/ 0 w 21600"/>
                <a:gd name="T13" fmla="*/ 2 h 21600"/>
                <a:gd name="T14" fmla="*/ 4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4436 w 21600"/>
                <a:gd name="T25" fmla="*/ 1891 h 21600"/>
                <a:gd name="T26" fmla="*/ 17309 w 21600"/>
                <a:gd name="T27" fmla="*/ 1234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endParaRPr lang="ja-JP" altLang="en-US"/>
            </a:p>
          </p:txBody>
        </p:sp>
        <p:pic>
          <p:nvPicPr>
            <p:cNvPr id="523" name="Picture 205" descr="MC900432629[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flipH="1">
              <a:off x="4560" y="889"/>
              <a:ext cx="270"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4" name="Picture 206" descr="MC900290935[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483" y="1071"/>
              <a:ext cx="257"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525" name="AutoShape 215"/>
          <p:cNvCxnSpPr>
            <a:cxnSpLocks noChangeShapeType="1"/>
            <a:stCxn id="500" idx="3"/>
            <a:endCxn id="524" idx="1"/>
          </p:cNvCxnSpPr>
          <p:nvPr/>
        </p:nvCxnSpPr>
        <p:spPr bwMode="auto">
          <a:xfrm flipV="1">
            <a:off x="2124075" y="1584325"/>
            <a:ext cx="5173663" cy="2019300"/>
          </a:xfrm>
          <a:prstGeom prst="curvedConnector3">
            <a:avLst>
              <a:gd name="adj1" fmla="val 23347"/>
            </a:avLst>
          </a:prstGeom>
          <a:noFill/>
          <a:ln w="50800">
            <a:solidFill>
              <a:srgbClr val="FF6600"/>
            </a:solidFill>
            <a:round/>
            <a:headEnd/>
            <a:tailEnd type="triangle" w="lg" len="lg"/>
          </a:ln>
          <a:effectLst>
            <a:outerShdw dist="35921" dir="2700000" algn="ctr" rotWithShape="0">
              <a:schemeClr val="bg2"/>
            </a:outerShdw>
          </a:effectLst>
          <a:extLst>
            <a:ext uri="{909E8E84-426E-40DD-AFC4-6F175D3DCCD1}">
              <a14:hiddenFill xmlns:a14="http://schemas.microsoft.com/office/drawing/2010/main">
                <a:noFill/>
              </a14:hiddenFill>
            </a:ext>
          </a:extLst>
        </p:spPr>
      </p:cxnSp>
      <p:pic>
        <p:nvPicPr>
          <p:cNvPr id="526" name="Picture 216"/>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572000" y="2708275"/>
            <a:ext cx="504825" cy="57626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7" name="Picture 217"/>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924300" y="2205038"/>
            <a:ext cx="504825" cy="57626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8" name="Picture 218"/>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572000" y="1268413"/>
            <a:ext cx="504825" cy="57626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9" name="AutoShape 169"/>
          <p:cNvSpPr>
            <a:spLocks noChangeArrowheads="1"/>
          </p:cNvSpPr>
          <p:nvPr/>
        </p:nvSpPr>
        <p:spPr bwMode="auto">
          <a:xfrm>
            <a:off x="2339975" y="2995613"/>
            <a:ext cx="874713" cy="1296987"/>
          </a:xfrm>
          <a:prstGeom prst="roundRect">
            <a:avLst>
              <a:gd name="adj" fmla="val 4218"/>
            </a:avLst>
          </a:prstGeom>
          <a:gradFill rotWithShape="1">
            <a:gsLst>
              <a:gs pos="0">
                <a:srgbClr val="FFCCFF"/>
              </a:gs>
              <a:gs pos="50000">
                <a:srgbClr val="FFCCFF">
                  <a:gamma/>
                  <a:tint val="13725"/>
                  <a:invGamma/>
                </a:srgbClr>
              </a:gs>
              <a:gs pos="100000">
                <a:srgbClr val="FFCCFF"/>
              </a:gs>
            </a:gsLst>
            <a:lin ang="5400000" scaled="1"/>
          </a:gradFill>
          <a:ln w="9525" algn="ctr">
            <a:solidFill>
              <a:schemeClr val="tx1"/>
            </a:solidFill>
            <a:round/>
            <a:headEnd/>
            <a:tailEnd/>
          </a:ln>
          <a:effectLst/>
        </p:spPr>
        <p:txBody>
          <a:bodyPr/>
          <a:lstStyle>
            <a:lvl1pPr defTabSz="1071563">
              <a:defRPr kumimoji="1" sz="2400">
                <a:solidFill>
                  <a:schemeClr val="tx1"/>
                </a:solidFill>
                <a:latin typeface="Times New Roman" panose="02020603050405020304" pitchFamily="18" charset="0"/>
                <a:ea typeface="ＭＳ Ｐゴシック" panose="020B0600070205080204" pitchFamily="50" charset="-128"/>
              </a:defRPr>
            </a:lvl1pPr>
            <a:lvl2pPr marL="179388" indent="179388" defTabSz="1071563">
              <a:defRPr kumimoji="1" sz="2400">
                <a:solidFill>
                  <a:schemeClr val="tx1"/>
                </a:solidFill>
                <a:latin typeface="Times New Roman" panose="02020603050405020304" pitchFamily="18" charset="0"/>
                <a:ea typeface="ＭＳ Ｐゴシック" panose="020B0600070205080204" pitchFamily="50" charset="-128"/>
              </a:defRPr>
            </a:lvl2pPr>
            <a:lvl3pPr defTabSz="1071563">
              <a:defRPr kumimoji="1" sz="2400">
                <a:solidFill>
                  <a:schemeClr val="tx1"/>
                </a:solidFill>
                <a:latin typeface="Times New Roman" panose="02020603050405020304" pitchFamily="18" charset="0"/>
                <a:ea typeface="ＭＳ Ｐゴシック" panose="020B0600070205080204" pitchFamily="50" charset="-128"/>
              </a:defRPr>
            </a:lvl3pPr>
            <a:lvl4pPr defTabSz="1071563">
              <a:defRPr kumimoji="1" sz="2400">
                <a:solidFill>
                  <a:schemeClr val="tx1"/>
                </a:solidFill>
                <a:latin typeface="Times New Roman" panose="02020603050405020304" pitchFamily="18" charset="0"/>
                <a:ea typeface="ＭＳ Ｐゴシック" panose="020B0600070205080204" pitchFamily="50" charset="-128"/>
              </a:defRPr>
            </a:lvl4pPr>
            <a:lvl5pPr defTabSz="1071563">
              <a:defRPr kumimoji="1" sz="2400">
                <a:solidFill>
                  <a:schemeClr val="tx1"/>
                </a:solidFill>
                <a:latin typeface="Times New Roman" panose="02020603050405020304" pitchFamily="18" charset="0"/>
                <a:ea typeface="ＭＳ Ｐゴシック" panose="020B0600070205080204" pitchFamily="50" charset="-128"/>
              </a:defRPr>
            </a:lvl5pPr>
            <a:lvl6pPr defTabSz="1071563"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defTabSz="1071563"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defTabSz="1071563"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defTabSz="1071563"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defRPr/>
            </a:pPr>
            <a:endParaRPr lang="ja-JP" altLang="ja-JP" sz="1200" b="1" smtClean="0">
              <a:solidFill>
                <a:srgbClr val="0000FF"/>
              </a:solidFill>
              <a:latin typeface="Verdana" panose="020B0604030504040204" pitchFamily="34" charset="0"/>
              <a:ea typeface="MS UI Gothic" panose="020B0600070205080204" pitchFamily="50" charset="-128"/>
            </a:endParaRPr>
          </a:p>
        </p:txBody>
      </p:sp>
      <p:pic>
        <p:nvPicPr>
          <p:cNvPr id="530" name="Picture 19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493963" y="3505200"/>
            <a:ext cx="544512"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1" name="Text Box 170"/>
          <p:cNvSpPr txBox="1">
            <a:spLocks noChangeArrowheads="1"/>
          </p:cNvSpPr>
          <p:nvPr/>
        </p:nvSpPr>
        <p:spPr bwMode="auto">
          <a:xfrm>
            <a:off x="2347358" y="2984500"/>
            <a:ext cx="9028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eaLnBrk="1" hangingPunct="1">
              <a:defRPr/>
            </a:pPr>
            <a:r>
              <a:rPr lang="ja-JP" altLang="en-US" sz="1400" b="1">
                <a:solidFill>
                  <a:schemeClr val="accent2"/>
                </a:solidFill>
              </a:rPr>
              <a:t>停電情報</a:t>
            </a:r>
          </a:p>
          <a:p>
            <a:pPr algn="ctr" eaLnBrk="1" hangingPunct="1">
              <a:defRPr/>
            </a:pPr>
            <a:r>
              <a:rPr lang="ja-JP" altLang="en-US" sz="1400" b="1">
                <a:solidFill>
                  <a:schemeClr val="accent2"/>
                </a:solidFill>
              </a:rPr>
              <a:t>システム</a:t>
            </a:r>
          </a:p>
        </p:txBody>
      </p:sp>
    </p:spTree>
    <p:extLst>
      <p:ext uri="{BB962C8B-B14F-4D97-AF65-F5344CB8AC3E}">
        <p14:creationId xmlns:p14="http://schemas.microsoft.com/office/powerpoint/2010/main" val="2551741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Rectangle 2"/>
          <p:cNvSpPr>
            <a:spLocks noChangeArrowheads="1"/>
          </p:cNvSpPr>
          <p:nvPr/>
        </p:nvSpPr>
        <p:spPr bwMode="auto">
          <a:xfrm>
            <a:off x="379266" y="1024140"/>
            <a:ext cx="8275027" cy="3226044"/>
          </a:xfrm>
          <a:prstGeom prst="rect">
            <a:avLst/>
          </a:prstGeom>
          <a:solidFill>
            <a:schemeClr val="bg1"/>
          </a:solidFill>
          <a:ln w="28575">
            <a:solidFill>
              <a:srgbClr val="3399FF"/>
            </a:solidFill>
            <a:miter lim="800000"/>
            <a:headEnd/>
            <a:tailEnd/>
          </a:ln>
          <a:effec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177" name="AutoShape 12"/>
          <p:cNvSpPr>
            <a:spLocks noChangeArrowheads="1"/>
          </p:cNvSpPr>
          <p:nvPr/>
        </p:nvSpPr>
        <p:spPr bwMode="auto">
          <a:xfrm>
            <a:off x="537610" y="2656060"/>
            <a:ext cx="2924908" cy="1530402"/>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178" name="AutoShape 14"/>
          <p:cNvSpPr>
            <a:spLocks noChangeArrowheads="1"/>
          </p:cNvSpPr>
          <p:nvPr/>
        </p:nvSpPr>
        <p:spPr bwMode="auto">
          <a:xfrm>
            <a:off x="525804" y="890789"/>
            <a:ext cx="2861897" cy="325658"/>
          </a:xfrm>
          <a:prstGeom prst="roundRect">
            <a:avLst>
              <a:gd name="adj" fmla="val 16407"/>
            </a:avLst>
          </a:prstGeom>
          <a:solidFill>
            <a:srgbClr val="9999FF"/>
          </a:solidFill>
          <a:ln>
            <a:noFill/>
          </a:ln>
          <a:effectLst/>
          <a:extLst>
            <a:ext uri="{91240B29-F687-4F45-9708-019B960494DF}">
              <a14:hiddenLine xmlns:a14="http://schemas.microsoft.com/office/drawing/2010/main" w="38100" algn="ctr">
                <a:solidFill>
                  <a:schemeClr val="tx1"/>
                </a:solidFill>
                <a:round/>
                <a:headEnd/>
                <a:tailEnd/>
              </a14:hiddenLine>
            </a:ext>
          </a:extLst>
        </p:spPr>
        <p:txBody>
          <a:bodyPr>
            <a:spAutoFit/>
          </a:bodyPr>
          <a:lstStyle/>
          <a:p>
            <a:pPr algn="ctr" eaLnBrk="1" hangingPunct="1">
              <a:lnSpc>
                <a:spcPct val="80000"/>
              </a:lnSpc>
              <a:defRPr/>
            </a:pPr>
            <a:r>
              <a:rPr lang="ja-JP" altLang="en-US" sz="1662" b="1" dirty="0">
                <a:solidFill>
                  <a:schemeClr val="bg1"/>
                </a:solidFill>
                <a:effectLst>
                  <a:outerShdw blurRad="38100" dist="38100" dir="2700000" algn="tl">
                    <a:srgbClr val="000000"/>
                  </a:outerShdw>
                </a:effectLst>
              </a:rPr>
              <a:t>エリアメール配信イメージ</a:t>
            </a:r>
          </a:p>
        </p:txBody>
      </p:sp>
      <p:grpSp>
        <p:nvGrpSpPr>
          <p:cNvPr id="179" name="グループ化 178"/>
          <p:cNvGrpSpPr/>
          <p:nvPr/>
        </p:nvGrpSpPr>
        <p:grpSpPr>
          <a:xfrm>
            <a:off x="795436" y="1290840"/>
            <a:ext cx="1546538" cy="1447280"/>
            <a:chOff x="861721" y="1112659"/>
            <a:chExt cx="2087563" cy="2052637"/>
          </a:xfrm>
          <a:effectLst/>
        </p:grpSpPr>
        <p:grpSp>
          <p:nvGrpSpPr>
            <p:cNvPr id="180" name="Group 15"/>
            <p:cNvGrpSpPr>
              <a:grpSpLocks/>
            </p:cNvGrpSpPr>
            <p:nvPr/>
          </p:nvGrpSpPr>
          <p:grpSpPr bwMode="auto">
            <a:xfrm>
              <a:off x="861721" y="1112659"/>
              <a:ext cx="2087563" cy="2052637"/>
              <a:chOff x="3742" y="618"/>
              <a:chExt cx="1906" cy="2176"/>
            </a:xfrm>
          </p:grpSpPr>
          <p:sp>
            <p:nvSpPr>
              <p:cNvPr id="214" name="Oval 16"/>
              <p:cNvSpPr>
                <a:spLocks noChangeArrowheads="1"/>
              </p:cNvSpPr>
              <p:nvPr/>
            </p:nvSpPr>
            <p:spPr bwMode="auto">
              <a:xfrm flipV="1">
                <a:off x="3742" y="1932"/>
                <a:ext cx="1906" cy="862"/>
              </a:xfrm>
              <a:prstGeom prst="ellipse">
                <a:avLst/>
              </a:prstGeom>
              <a:gradFill rotWithShape="1">
                <a:gsLst>
                  <a:gs pos="0">
                    <a:srgbClr val="C7C7C7"/>
                  </a:gs>
                  <a:gs pos="100000">
                    <a:srgbClr val="FDFDFD">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215" name="Oval 17"/>
              <p:cNvSpPr>
                <a:spLocks noChangeArrowheads="1"/>
              </p:cNvSpPr>
              <p:nvPr/>
            </p:nvSpPr>
            <p:spPr bwMode="auto">
              <a:xfrm>
                <a:off x="3789" y="618"/>
                <a:ext cx="1814" cy="1813"/>
              </a:xfrm>
              <a:prstGeom prst="ellipse">
                <a:avLst/>
              </a:prstGeom>
              <a:gradFill rotWithShape="1">
                <a:gsLst>
                  <a:gs pos="0">
                    <a:srgbClr val="789AA2">
                      <a:alpha val="60001"/>
                    </a:srgbClr>
                  </a:gs>
                  <a:gs pos="100000">
                    <a:srgbClr val="BDF2FF">
                      <a:alpha val="39998"/>
                    </a:srgbClr>
                  </a:gs>
                </a:gsLst>
                <a:lin ang="5400000" scaled="1"/>
              </a:gradFill>
              <a:ln>
                <a:noFill/>
              </a:ln>
              <a:effectLst/>
              <a:extLst>
                <a:ext uri="{91240B29-F687-4F45-9708-019B960494DF}">
                  <a14:hiddenLine xmlns:a14="http://schemas.microsoft.com/office/drawing/2010/main" w="9525" algn="ctr">
                    <a:solidFill>
                      <a:srgbClr val="CC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216" name="Oval 18"/>
              <p:cNvSpPr>
                <a:spLocks noChangeArrowheads="1"/>
              </p:cNvSpPr>
              <p:nvPr/>
            </p:nvSpPr>
            <p:spPr bwMode="auto">
              <a:xfrm>
                <a:off x="4150" y="647"/>
                <a:ext cx="1092" cy="651"/>
              </a:xfrm>
              <a:prstGeom prst="ellipse">
                <a:avLst/>
              </a:prstGeom>
              <a:gradFill rotWithShape="1">
                <a:gsLst>
                  <a:gs pos="0">
                    <a:srgbClr val="EFFCFF"/>
                  </a:gs>
                  <a:gs pos="100000">
                    <a:srgbClr val="787E80">
                      <a:alpha val="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grpSp>
            <p:nvGrpSpPr>
              <p:cNvPr id="217" name="Group 19"/>
              <p:cNvGrpSpPr>
                <a:grpSpLocks/>
              </p:cNvGrpSpPr>
              <p:nvPr/>
            </p:nvGrpSpPr>
            <p:grpSpPr bwMode="auto">
              <a:xfrm>
                <a:off x="4105" y="708"/>
                <a:ext cx="1200" cy="418"/>
                <a:chOff x="4150" y="618"/>
                <a:chExt cx="1519" cy="529"/>
              </a:xfrm>
            </p:grpSpPr>
            <p:pic>
              <p:nvPicPr>
                <p:cNvPr id="321" name="Picture 20" descr="J011-00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8" y="618"/>
                  <a:ext cx="635"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2" name="Picture 21" descr="J010-00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50" y="663"/>
                  <a:ext cx="726" cy="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3" name="Picture 22" descr="MCj0226834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2" y="799"/>
                  <a:ext cx="657"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8" name="Picture 23" descr="J010-004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4" y="1428"/>
                <a:ext cx="27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 name="Picture 24" descr="鉄塔_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48" y="1109"/>
                <a:ext cx="159"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 name="Picture 25" descr="鉄塔_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66" y="1162"/>
                <a:ext cx="239"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 name="Picture 26" descr="鉄塔_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78" y="1207"/>
                <a:ext cx="372"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 name="WordArt 27"/>
              <p:cNvSpPr>
                <a:spLocks noChangeArrowheads="1" noChangeShapeType="1" noTextEdit="1"/>
              </p:cNvSpPr>
              <p:nvPr/>
            </p:nvSpPr>
            <p:spPr bwMode="auto">
              <a:xfrm>
                <a:off x="3866" y="1304"/>
                <a:ext cx="1645" cy="31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1559604"/>
                  </a:avLst>
                </a:prstTxWarp>
              </a:bodyPr>
              <a:lstStyle/>
              <a:p>
                <a:pPr algn="ctr"/>
                <a:r>
                  <a:rPr lang="ja-JP" altLang="en-US" sz="3323" kern="10">
                    <a:gradFill rotWithShape="1">
                      <a:gsLst>
                        <a:gs pos="0">
                          <a:srgbClr val="0000FF">
                            <a:alpha val="92000"/>
                          </a:srgbClr>
                        </a:gs>
                        <a:gs pos="100000">
                          <a:srgbClr val="CCCCFF"/>
                        </a:gs>
                      </a:gsLst>
                      <a:lin ang="5400000" scaled="1"/>
                    </a:gradFill>
                    <a:effectLst>
                      <a:outerShdw dist="35921" dir="2700000" algn="ctr" rotWithShape="0">
                        <a:schemeClr val="bg1">
                          <a:alpha val="50000"/>
                        </a:schemeClr>
                      </a:outerShdw>
                    </a:effectLst>
                    <a:latin typeface="ＭＳ Ｐゴシック" panose="020B0600070205080204" pitchFamily="50" charset="-128"/>
                  </a:rPr>
                  <a:t>電力系統</a:t>
                </a:r>
              </a:p>
            </p:txBody>
          </p:sp>
          <p:pic>
            <p:nvPicPr>
              <p:cNvPr id="223" name="Picture 28" descr="J010-004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95" y="1525"/>
                <a:ext cx="545"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4" name="Group 29"/>
              <p:cNvGrpSpPr>
                <a:grpSpLocks/>
              </p:cNvGrpSpPr>
              <p:nvPr/>
            </p:nvGrpSpPr>
            <p:grpSpPr bwMode="auto">
              <a:xfrm>
                <a:off x="4649" y="1661"/>
                <a:ext cx="861" cy="727"/>
                <a:chOff x="68" y="391"/>
                <a:chExt cx="4189" cy="3493"/>
              </a:xfrm>
            </p:grpSpPr>
            <p:grpSp>
              <p:nvGrpSpPr>
                <p:cNvPr id="225" name="Group 30"/>
                <p:cNvGrpSpPr>
                  <a:grpSpLocks/>
                </p:cNvGrpSpPr>
                <p:nvPr/>
              </p:nvGrpSpPr>
              <p:grpSpPr bwMode="auto">
                <a:xfrm>
                  <a:off x="4014" y="391"/>
                  <a:ext cx="243" cy="680"/>
                  <a:chOff x="1202" y="618"/>
                  <a:chExt cx="1134" cy="3175"/>
                </a:xfrm>
              </p:grpSpPr>
              <p:sp>
                <p:nvSpPr>
                  <p:cNvPr id="301" name="Line 31"/>
                  <p:cNvSpPr>
                    <a:spLocks noChangeShapeType="1"/>
                  </p:cNvSpPr>
                  <p:nvPr/>
                </p:nvSpPr>
                <p:spPr bwMode="auto">
                  <a:xfrm flipH="1">
                    <a:off x="1429" y="1117"/>
                    <a:ext cx="771" cy="363"/>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302" name="Rectangle 32"/>
                  <p:cNvSpPr>
                    <a:spLocks noChangeArrowheads="1"/>
                  </p:cNvSpPr>
                  <p:nvPr/>
                </p:nvSpPr>
                <p:spPr bwMode="auto">
                  <a:xfrm>
                    <a:off x="1338" y="618"/>
                    <a:ext cx="91" cy="3175"/>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303" name="Rectangle 33"/>
                  <p:cNvSpPr>
                    <a:spLocks noChangeArrowheads="1"/>
                  </p:cNvSpPr>
                  <p:nvPr/>
                </p:nvSpPr>
                <p:spPr bwMode="auto">
                  <a:xfrm>
                    <a:off x="1202" y="1071"/>
                    <a:ext cx="1134" cy="46"/>
                  </a:xfrm>
                  <a:prstGeom prst="rect">
                    <a:avLst/>
                  </a:prstGeom>
                  <a:gradFill rotWithShape="1">
                    <a:gsLst>
                      <a:gs pos="0">
                        <a:srgbClr val="BABABA"/>
                      </a:gs>
                      <a:gs pos="50000">
                        <a:srgbClr val="FFFFFF"/>
                      </a:gs>
                      <a:gs pos="100000">
                        <a:srgbClr val="BABABA"/>
                      </a:gs>
                    </a:gsLst>
                    <a:lin ang="540000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304" name="Freeform 34"/>
                  <p:cNvSpPr>
                    <a:spLocks/>
                  </p:cNvSpPr>
                  <p:nvPr/>
                </p:nvSpPr>
                <p:spPr bwMode="auto">
                  <a:xfrm flipH="1">
                    <a:off x="2181"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p>
                </p:txBody>
              </p:sp>
              <p:sp>
                <p:nvSpPr>
                  <p:cNvPr id="305" name="Freeform 35"/>
                  <p:cNvSpPr>
                    <a:spLocks/>
                  </p:cNvSpPr>
                  <p:nvPr/>
                </p:nvSpPr>
                <p:spPr bwMode="auto">
                  <a:xfrm flipH="1">
                    <a:off x="1837"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p>
                </p:txBody>
              </p:sp>
              <p:sp>
                <p:nvSpPr>
                  <p:cNvPr id="306" name="Freeform 36"/>
                  <p:cNvSpPr>
                    <a:spLocks/>
                  </p:cNvSpPr>
                  <p:nvPr/>
                </p:nvSpPr>
                <p:spPr bwMode="auto">
                  <a:xfrm flipH="1">
                    <a:off x="1519"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p>
                </p:txBody>
              </p:sp>
              <p:sp>
                <p:nvSpPr>
                  <p:cNvPr id="307" name="Rectangle 37"/>
                  <p:cNvSpPr>
                    <a:spLocks noChangeArrowheads="1"/>
                  </p:cNvSpPr>
                  <p:nvPr/>
                </p:nvSpPr>
                <p:spPr bwMode="auto">
                  <a:xfrm>
                    <a:off x="1202" y="2024"/>
                    <a:ext cx="1134" cy="46"/>
                  </a:xfrm>
                  <a:prstGeom prst="rect">
                    <a:avLst/>
                  </a:prstGeom>
                  <a:gradFill rotWithShape="1">
                    <a:gsLst>
                      <a:gs pos="0">
                        <a:srgbClr val="BABABA"/>
                      </a:gs>
                      <a:gs pos="50000">
                        <a:srgbClr val="FFFFFF"/>
                      </a:gs>
                      <a:gs pos="100000">
                        <a:srgbClr val="BABABA"/>
                      </a:gs>
                    </a:gsLst>
                    <a:lin ang="540000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grpSp>
                <p:nvGrpSpPr>
                  <p:cNvPr id="308" name="Group 38"/>
                  <p:cNvGrpSpPr>
                    <a:grpSpLocks/>
                  </p:cNvGrpSpPr>
                  <p:nvPr/>
                </p:nvGrpSpPr>
                <p:grpSpPr bwMode="auto">
                  <a:xfrm>
                    <a:off x="1519" y="1525"/>
                    <a:ext cx="386" cy="500"/>
                    <a:chOff x="2744" y="1207"/>
                    <a:chExt cx="1051" cy="1362"/>
                  </a:xfrm>
                </p:grpSpPr>
                <p:sp>
                  <p:nvSpPr>
                    <p:cNvPr id="310" name="Arc 39"/>
                    <p:cNvSpPr>
                      <a:spLocks/>
                    </p:cNvSpPr>
                    <p:nvPr/>
                  </p:nvSpPr>
                  <p:spPr bwMode="auto">
                    <a:xfrm rot="5400000" flipH="1">
                      <a:off x="3038" y="913"/>
                      <a:ext cx="273" cy="862"/>
                    </a:xfrm>
                    <a:custGeom>
                      <a:avLst/>
                      <a:gdLst>
                        <a:gd name="T0" fmla="*/ 0 w 39032"/>
                        <a:gd name="T1" fmla="*/ 4 h 43200"/>
                        <a:gd name="T2" fmla="*/ 0 w 39032"/>
                        <a:gd name="T3" fmla="*/ 14 h 43200"/>
                        <a:gd name="T4" fmla="*/ 1 w 39032"/>
                        <a:gd name="T5" fmla="*/ 9 h 43200"/>
                        <a:gd name="T6" fmla="*/ 0 60000 65536"/>
                        <a:gd name="T7" fmla="*/ 0 60000 65536"/>
                        <a:gd name="T8" fmla="*/ 0 60000 65536"/>
                      </a:gdLst>
                      <a:ahLst/>
                      <a:cxnLst>
                        <a:cxn ang="T6">
                          <a:pos x="T0" y="T1"/>
                        </a:cxn>
                        <a:cxn ang="T7">
                          <a:pos x="T2" y="T3"/>
                        </a:cxn>
                        <a:cxn ang="T8">
                          <a:pos x="T4" y="T5"/>
                        </a:cxn>
                      </a:cxnLst>
                      <a:rect l="0" t="0" r="r" b="b"/>
                      <a:pathLst>
                        <a:path w="39032" h="43200" fill="none" extrusionOk="0">
                          <a:moveTo>
                            <a:pt x="0" y="8845"/>
                          </a:moveTo>
                          <a:cubicBezTo>
                            <a:pt x="4067" y="3285"/>
                            <a:pt x="10543" y="0"/>
                            <a:pt x="17432" y="0"/>
                          </a:cubicBezTo>
                          <a:cubicBezTo>
                            <a:pt x="29361" y="0"/>
                            <a:pt x="39032" y="9670"/>
                            <a:pt x="39032" y="21600"/>
                          </a:cubicBezTo>
                          <a:cubicBezTo>
                            <a:pt x="39032" y="33529"/>
                            <a:pt x="29361" y="43200"/>
                            <a:pt x="17432" y="43200"/>
                          </a:cubicBezTo>
                          <a:cubicBezTo>
                            <a:pt x="11016" y="43200"/>
                            <a:pt x="4933" y="40348"/>
                            <a:pt x="830" y="35417"/>
                          </a:cubicBezTo>
                        </a:path>
                        <a:path w="39032" h="43200" stroke="0" extrusionOk="0">
                          <a:moveTo>
                            <a:pt x="0" y="8845"/>
                          </a:moveTo>
                          <a:cubicBezTo>
                            <a:pt x="4067" y="3285"/>
                            <a:pt x="10543" y="0"/>
                            <a:pt x="17432" y="0"/>
                          </a:cubicBezTo>
                          <a:cubicBezTo>
                            <a:pt x="29361" y="0"/>
                            <a:pt x="39032" y="9670"/>
                            <a:pt x="39032" y="21600"/>
                          </a:cubicBezTo>
                          <a:cubicBezTo>
                            <a:pt x="39032" y="33529"/>
                            <a:pt x="29361" y="43200"/>
                            <a:pt x="17432" y="43200"/>
                          </a:cubicBezTo>
                          <a:cubicBezTo>
                            <a:pt x="11016" y="43200"/>
                            <a:pt x="4933" y="40348"/>
                            <a:pt x="830" y="35417"/>
                          </a:cubicBezTo>
                          <a:lnTo>
                            <a:pt x="17432" y="21600"/>
                          </a:lnTo>
                          <a:lnTo>
                            <a:pt x="0" y="8845"/>
                          </a:lnTo>
                          <a:close/>
                        </a:path>
                      </a:pathLst>
                    </a:custGeom>
                    <a:gradFill rotWithShape="1">
                      <a:gsLst>
                        <a:gs pos="0">
                          <a:srgbClr val="BABABA"/>
                        </a:gs>
                        <a:gs pos="50000">
                          <a:srgbClr val="FFFFFF"/>
                        </a:gs>
                        <a:gs pos="100000">
                          <a:srgbClr val="BABABA"/>
                        </a:gs>
                      </a:gsLst>
                      <a:lin ang="5400000" scaled="1"/>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p>
                  </p:txBody>
                </p:sp>
                <p:sp>
                  <p:nvSpPr>
                    <p:cNvPr id="311" name="Rectangle 40"/>
                    <p:cNvSpPr>
                      <a:spLocks noChangeArrowheads="1"/>
                    </p:cNvSpPr>
                    <p:nvPr/>
                  </p:nvSpPr>
                  <p:spPr bwMode="auto">
                    <a:xfrm>
                      <a:off x="2744" y="1344"/>
                      <a:ext cx="862" cy="1224"/>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312" name="Freeform 41"/>
                    <p:cNvSpPr>
                      <a:spLocks/>
                    </p:cNvSpPr>
                    <p:nvPr/>
                  </p:nvSpPr>
                  <p:spPr bwMode="auto">
                    <a:xfrm>
                      <a:off x="3606" y="1531"/>
                      <a:ext cx="189" cy="472"/>
                    </a:xfrm>
                    <a:custGeom>
                      <a:avLst/>
                      <a:gdLst>
                        <a:gd name="T0" fmla="*/ 0 w 91"/>
                        <a:gd name="T1" fmla="*/ 0 h 227"/>
                        <a:gd name="T2" fmla="*/ 199 w 91"/>
                        <a:gd name="T3" fmla="*/ 0 h 227"/>
                        <a:gd name="T4" fmla="*/ 393 w 91"/>
                        <a:gd name="T5" fmla="*/ 786 h 227"/>
                        <a:gd name="T6" fmla="*/ 0 w 91"/>
                        <a:gd name="T7" fmla="*/ 981 h 227"/>
                        <a:gd name="T8" fmla="*/ 0 w 91"/>
                        <a:gd name="T9" fmla="*/ 0 h 2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227">
                          <a:moveTo>
                            <a:pt x="0" y="0"/>
                          </a:moveTo>
                          <a:lnTo>
                            <a:pt x="46" y="0"/>
                          </a:lnTo>
                          <a:lnTo>
                            <a:pt x="91" y="182"/>
                          </a:lnTo>
                          <a:lnTo>
                            <a:pt x="0" y="227"/>
                          </a:lnTo>
                          <a:lnTo>
                            <a:pt x="0" y="0"/>
                          </a:ln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p>
                  </p:txBody>
                </p:sp>
                <p:sp>
                  <p:nvSpPr>
                    <p:cNvPr id="313" name="Rectangle 42"/>
                    <p:cNvSpPr>
                      <a:spLocks noChangeArrowheads="1"/>
                    </p:cNvSpPr>
                    <p:nvPr/>
                  </p:nvSpPr>
                  <p:spPr bwMode="auto">
                    <a:xfrm>
                      <a:off x="3334"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314" name="Rectangle 43"/>
                    <p:cNvSpPr>
                      <a:spLocks noChangeArrowheads="1"/>
                    </p:cNvSpPr>
                    <p:nvPr/>
                  </p:nvSpPr>
                  <p:spPr bwMode="auto">
                    <a:xfrm>
                      <a:off x="3198"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315" name="Rectangle 44"/>
                    <p:cNvSpPr>
                      <a:spLocks noChangeArrowheads="1"/>
                    </p:cNvSpPr>
                    <p:nvPr/>
                  </p:nvSpPr>
                  <p:spPr bwMode="auto">
                    <a:xfrm>
                      <a:off x="3061"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316" name="Rectangle 45"/>
                    <p:cNvSpPr>
                      <a:spLocks noChangeArrowheads="1"/>
                    </p:cNvSpPr>
                    <p:nvPr/>
                  </p:nvSpPr>
                  <p:spPr bwMode="auto">
                    <a:xfrm>
                      <a:off x="2925"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317" name="Rectangle 46"/>
                    <p:cNvSpPr>
                      <a:spLocks noChangeArrowheads="1"/>
                    </p:cNvSpPr>
                    <p:nvPr/>
                  </p:nvSpPr>
                  <p:spPr bwMode="auto">
                    <a:xfrm>
                      <a:off x="3470"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318" name="Rectangle 47"/>
                    <p:cNvSpPr>
                      <a:spLocks noChangeArrowheads="1"/>
                    </p:cNvSpPr>
                    <p:nvPr/>
                  </p:nvSpPr>
                  <p:spPr bwMode="auto">
                    <a:xfrm>
                      <a:off x="2789"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319" name="Rectangle 48"/>
                    <p:cNvSpPr>
                      <a:spLocks noChangeArrowheads="1"/>
                    </p:cNvSpPr>
                    <p:nvPr/>
                  </p:nvSpPr>
                  <p:spPr bwMode="auto">
                    <a:xfrm>
                      <a:off x="2744" y="2523"/>
                      <a:ext cx="862" cy="46"/>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320" name="Rectangle 49"/>
                    <p:cNvSpPr>
                      <a:spLocks noChangeArrowheads="1"/>
                    </p:cNvSpPr>
                    <p:nvPr/>
                  </p:nvSpPr>
                  <p:spPr bwMode="auto">
                    <a:xfrm>
                      <a:off x="2744" y="1344"/>
                      <a:ext cx="862" cy="45"/>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grpSp>
              <p:sp>
                <p:nvSpPr>
                  <p:cNvPr id="309" name="Line 50"/>
                  <p:cNvSpPr>
                    <a:spLocks noChangeShapeType="1"/>
                  </p:cNvSpPr>
                  <p:nvPr/>
                </p:nvSpPr>
                <p:spPr bwMode="auto">
                  <a:xfrm flipH="1">
                    <a:off x="1429" y="2069"/>
                    <a:ext cx="771" cy="363"/>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grpSp>
            <p:sp>
              <p:nvSpPr>
                <p:cNvPr id="226" name="Freeform 51"/>
                <p:cNvSpPr>
                  <a:spLocks/>
                </p:cNvSpPr>
                <p:nvPr/>
              </p:nvSpPr>
              <p:spPr bwMode="auto">
                <a:xfrm>
                  <a:off x="3470" y="482"/>
                  <a:ext cx="771" cy="204"/>
                </a:xfrm>
                <a:custGeom>
                  <a:avLst/>
                  <a:gdLst>
                    <a:gd name="T0" fmla="*/ 0 w 861"/>
                    <a:gd name="T1" fmla="*/ 136 h 204"/>
                    <a:gd name="T2" fmla="*/ 399 w 861"/>
                    <a:gd name="T3" fmla="*/ 181 h 204"/>
                    <a:gd name="T4" fmla="*/ 690 w 861"/>
                    <a:gd name="T5" fmla="*/ 0 h 204"/>
                    <a:gd name="T6" fmla="*/ 0 60000 65536"/>
                    <a:gd name="T7" fmla="*/ 0 60000 65536"/>
                    <a:gd name="T8" fmla="*/ 0 60000 65536"/>
                  </a:gdLst>
                  <a:ahLst/>
                  <a:cxnLst>
                    <a:cxn ang="T6">
                      <a:pos x="T0" y="T1"/>
                    </a:cxn>
                    <a:cxn ang="T7">
                      <a:pos x="T2" y="T3"/>
                    </a:cxn>
                    <a:cxn ang="T8">
                      <a:pos x="T4" y="T5"/>
                    </a:cxn>
                  </a:cxnLst>
                  <a:rect l="0" t="0" r="r" b="b"/>
                  <a:pathLst>
                    <a:path w="861" h="204">
                      <a:moveTo>
                        <a:pt x="0" y="136"/>
                      </a:moveTo>
                      <a:cubicBezTo>
                        <a:pt x="177" y="170"/>
                        <a:pt x="355" y="204"/>
                        <a:pt x="498" y="181"/>
                      </a:cubicBezTo>
                      <a:cubicBezTo>
                        <a:pt x="641" y="158"/>
                        <a:pt x="751" y="79"/>
                        <a:pt x="861"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27" name="Freeform 52"/>
                <p:cNvSpPr>
                  <a:spLocks/>
                </p:cNvSpPr>
                <p:nvPr/>
              </p:nvSpPr>
              <p:spPr bwMode="auto">
                <a:xfrm>
                  <a:off x="3334" y="482"/>
                  <a:ext cx="816" cy="204"/>
                </a:xfrm>
                <a:custGeom>
                  <a:avLst/>
                  <a:gdLst>
                    <a:gd name="T0" fmla="*/ 0 w 861"/>
                    <a:gd name="T1" fmla="*/ 136 h 204"/>
                    <a:gd name="T2" fmla="*/ 447 w 861"/>
                    <a:gd name="T3" fmla="*/ 181 h 204"/>
                    <a:gd name="T4" fmla="*/ 773 w 861"/>
                    <a:gd name="T5" fmla="*/ 0 h 204"/>
                    <a:gd name="T6" fmla="*/ 0 60000 65536"/>
                    <a:gd name="T7" fmla="*/ 0 60000 65536"/>
                    <a:gd name="T8" fmla="*/ 0 60000 65536"/>
                  </a:gdLst>
                  <a:ahLst/>
                  <a:cxnLst>
                    <a:cxn ang="T6">
                      <a:pos x="T0" y="T1"/>
                    </a:cxn>
                    <a:cxn ang="T7">
                      <a:pos x="T2" y="T3"/>
                    </a:cxn>
                    <a:cxn ang="T8">
                      <a:pos x="T4" y="T5"/>
                    </a:cxn>
                  </a:cxnLst>
                  <a:rect l="0" t="0" r="r" b="b"/>
                  <a:pathLst>
                    <a:path w="861" h="204">
                      <a:moveTo>
                        <a:pt x="0" y="136"/>
                      </a:moveTo>
                      <a:cubicBezTo>
                        <a:pt x="177" y="170"/>
                        <a:pt x="355" y="204"/>
                        <a:pt x="498" y="181"/>
                      </a:cubicBezTo>
                      <a:cubicBezTo>
                        <a:pt x="641" y="158"/>
                        <a:pt x="751" y="79"/>
                        <a:pt x="861"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28" name="Freeform 53"/>
                <p:cNvSpPr>
                  <a:spLocks/>
                </p:cNvSpPr>
                <p:nvPr/>
              </p:nvSpPr>
              <p:spPr bwMode="auto">
                <a:xfrm>
                  <a:off x="3198" y="482"/>
                  <a:ext cx="861" cy="204"/>
                </a:xfrm>
                <a:custGeom>
                  <a:avLst/>
                  <a:gdLst>
                    <a:gd name="T0" fmla="*/ 0 w 861"/>
                    <a:gd name="T1" fmla="*/ 136 h 204"/>
                    <a:gd name="T2" fmla="*/ 498 w 861"/>
                    <a:gd name="T3" fmla="*/ 181 h 204"/>
                    <a:gd name="T4" fmla="*/ 861 w 861"/>
                    <a:gd name="T5" fmla="*/ 0 h 204"/>
                    <a:gd name="T6" fmla="*/ 0 60000 65536"/>
                    <a:gd name="T7" fmla="*/ 0 60000 65536"/>
                    <a:gd name="T8" fmla="*/ 0 60000 65536"/>
                  </a:gdLst>
                  <a:ahLst/>
                  <a:cxnLst>
                    <a:cxn ang="T6">
                      <a:pos x="T0" y="T1"/>
                    </a:cxn>
                    <a:cxn ang="T7">
                      <a:pos x="T2" y="T3"/>
                    </a:cxn>
                    <a:cxn ang="T8">
                      <a:pos x="T4" y="T5"/>
                    </a:cxn>
                  </a:cxnLst>
                  <a:rect l="0" t="0" r="r" b="b"/>
                  <a:pathLst>
                    <a:path w="861" h="204">
                      <a:moveTo>
                        <a:pt x="0" y="136"/>
                      </a:moveTo>
                      <a:cubicBezTo>
                        <a:pt x="177" y="170"/>
                        <a:pt x="355" y="204"/>
                        <a:pt x="498" y="181"/>
                      </a:cubicBezTo>
                      <a:cubicBezTo>
                        <a:pt x="641" y="158"/>
                        <a:pt x="751" y="79"/>
                        <a:pt x="861"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grpSp>
              <p:nvGrpSpPr>
                <p:cNvPr id="229" name="Group 54"/>
                <p:cNvGrpSpPr>
                  <a:grpSpLocks/>
                </p:cNvGrpSpPr>
                <p:nvPr/>
              </p:nvGrpSpPr>
              <p:grpSpPr bwMode="auto">
                <a:xfrm>
                  <a:off x="3061" y="482"/>
                  <a:ext cx="469" cy="1315"/>
                  <a:chOff x="1202" y="618"/>
                  <a:chExt cx="1134" cy="3175"/>
                </a:xfrm>
              </p:grpSpPr>
              <p:sp>
                <p:nvSpPr>
                  <p:cNvPr id="281" name="Line 55"/>
                  <p:cNvSpPr>
                    <a:spLocks noChangeShapeType="1"/>
                  </p:cNvSpPr>
                  <p:nvPr/>
                </p:nvSpPr>
                <p:spPr bwMode="auto">
                  <a:xfrm flipH="1">
                    <a:off x="1429" y="1117"/>
                    <a:ext cx="771" cy="363"/>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82" name="Rectangle 56"/>
                  <p:cNvSpPr>
                    <a:spLocks noChangeArrowheads="1"/>
                  </p:cNvSpPr>
                  <p:nvPr/>
                </p:nvSpPr>
                <p:spPr bwMode="auto">
                  <a:xfrm>
                    <a:off x="1338" y="618"/>
                    <a:ext cx="91" cy="3175"/>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283" name="Rectangle 57"/>
                  <p:cNvSpPr>
                    <a:spLocks noChangeArrowheads="1"/>
                  </p:cNvSpPr>
                  <p:nvPr/>
                </p:nvSpPr>
                <p:spPr bwMode="auto">
                  <a:xfrm>
                    <a:off x="1202" y="1071"/>
                    <a:ext cx="1134" cy="46"/>
                  </a:xfrm>
                  <a:prstGeom prst="rect">
                    <a:avLst/>
                  </a:prstGeom>
                  <a:gradFill rotWithShape="1">
                    <a:gsLst>
                      <a:gs pos="0">
                        <a:srgbClr val="BABABA"/>
                      </a:gs>
                      <a:gs pos="50000">
                        <a:srgbClr val="FFFFFF"/>
                      </a:gs>
                      <a:gs pos="100000">
                        <a:srgbClr val="BABABA"/>
                      </a:gs>
                    </a:gsLst>
                    <a:lin ang="540000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284" name="Freeform 58"/>
                  <p:cNvSpPr>
                    <a:spLocks/>
                  </p:cNvSpPr>
                  <p:nvPr/>
                </p:nvSpPr>
                <p:spPr bwMode="auto">
                  <a:xfrm flipH="1">
                    <a:off x="2181"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p>
                </p:txBody>
              </p:sp>
              <p:sp>
                <p:nvSpPr>
                  <p:cNvPr id="285" name="Freeform 59"/>
                  <p:cNvSpPr>
                    <a:spLocks/>
                  </p:cNvSpPr>
                  <p:nvPr/>
                </p:nvSpPr>
                <p:spPr bwMode="auto">
                  <a:xfrm flipH="1">
                    <a:off x="1837"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p>
                </p:txBody>
              </p:sp>
              <p:sp>
                <p:nvSpPr>
                  <p:cNvPr id="286" name="Freeform 60"/>
                  <p:cNvSpPr>
                    <a:spLocks/>
                  </p:cNvSpPr>
                  <p:nvPr/>
                </p:nvSpPr>
                <p:spPr bwMode="auto">
                  <a:xfrm flipH="1">
                    <a:off x="1519"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p>
                </p:txBody>
              </p:sp>
              <p:sp>
                <p:nvSpPr>
                  <p:cNvPr id="287" name="Rectangle 61"/>
                  <p:cNvSpPr>
                    <a:spLocks noChangeArrowheads="1"/>
                  </p:cNvSpPr>
                  <p:nvPr/>
                </p:nvSpPr>
                <p:spPr bwMode="auto">
                  <a:xfrm>
                    <a:off x="1202" y="2024"/>
                    <a:ext cx="1134" cy="46"/>
                  </a:xfrm>
                  <a:prstGeom prst="rect">
                    <a:avLst/>
                  </a:prstGeom>
                  <a:gradFill rotWithShape="1">
                    <a:gsLst>
                      <a:gs pos="0">
                        <a:srgbClr val="BABABA"/>
                      </a:gs>
                      <a:gs pos="50000">
                        <a:srgbClr val="FFFFFF"/>
                      </a:gs>
                      <a:gs pos="100000">
                        <a:srgbClr val="BABABA"/>
                      </a:gs>
                    </a:gsLst>
                    <a:lin ang="540000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grpSp>
                <p:nvGrpSpPr>
                  <p:cNvPr id="288" name="Group 62"/>
                  <p:cNvGrpSpPr>
                    <a:grpSpLocks/>
                  </p:cNvGrpSpPr>
                  <p:nvPr/>
                </p:nvGrpSpPr>
                <p:grpSpPr bwMode="auto">
                  <a:xfrm>
                    <a:off x="1519" y="1525"/>
                    <a:ext cx="386" cy="500"/>
                    <a:chOff x="2744" y="1207"/>
                    <a:chExt cx="1051" cy="1362"/>
                  </a:xfrm>
                </p:grpSpPr>
                <p:sp>
                  <p:nvSpPr>
                    <p:cNvPr id="290" name="Arc 63"/>
                    <p:cNvSpPr>
                      <a:spLocks/>
                    </p:cNvSpPr>
                    <p:nvPr/>
                  </p:nvSpPr>
                  <p:spPr bwMode="auto">
                    <a:xfrm rot="5400000" flipH="1">
                      <a:off x="3038" y="913"/>
                      <a:ext cx="273" cy="862"/>
                    </a:xfrm>
                    <a:custGeom>
                      <a:avLst/>
                      <a:gdLst>
                        <a:gd name="T0" fmla="*/ 0 w 39032"/>
                        <a:gd name="T1" fmla="*/ 4 h 43200"/>
                        <a:gd name="T2" fmla="*/ 0 w 39032"/>
                        <a:gd name="T3" fmla="*/ 14 h 43200"/>
                        <a:gd name="T4" fmla="*/ 1 w 39032"/>
                        <a:gd name="T5" fmla="*/ 9 h 43200"/>
                        <a:gd name="T6" fmla="*/ 0 60000 65536"/>
                        <a:gd name="T7" fmla="*/ 0 60000 65536"/>
                        <a:gd name="T8" fmla="*/ 0 60000 65536"/>
                      </a:gdLst>
                      <a:ahLst/>
                      <a:cxnLst>
                        <a:cxn ang="T6">
                          <a:pos x="T0" y="T1"/>
                        </a:cxn>
                        <a:cxn ang="T7">
                          <a:pos x="T2" y="T3"/>
                        </a:cxn>
                        <a:cxn ang="T8">
                          <a:pos x="T4" y="T5"/>
                        </a:cxn>
                      </a:cxnLst>
                      <a:rect l="0" t="0" r="r" b="b"/>
                      <a:pathLst>
                        <a:path w="39032" h="43200" fill="none" extrusionOk="0">
                          <a:moveTo>
                            <a:pt x="0" y="8845"/>
                          </a:moveTo>
                          <a:cubicBezTo>
                            <a:pt x="4067" y="3285"/>
                            <a:pt x="10543" y="0"/>
                            <a:pt x="17432" y="0"/>
                          </a:cubicBezTo>
                          <a:cubicBezTo>
                            <a:pt x="29361" y="0"/>
                            <a:pt x="39032" y="9670"/>
                            <a:pt x="39032" y="21600"/>
                          </a:cubicBezTo>
                          <a:cubicBezTo>
                            <a:pt x="39032" y="33529"/>
                            <a:pt x="29361" y="43200"/>
                            <a:pt x="17432" y="43200"/>
                          </a:cubicBezTo>
                          <a:cubicBezTo>
                            <a:pt x="11016" y="43200"/>
                            <a:pt x="4933" y="40348"/>
                            <a:pt x="830" y="35417"/>
                          </a:cubicBezTo>
                        </a:path>
                        <a:path w="39032" h="43200" stroke="0" extrusionOk="0">
                          <a:moveTo>
                            <a:pt x="0" y="8845"/>
                          </a:moveTo>
                          <a:cubicBezTo>
                            <a:pt x="4067" y="3285"/>
                            <a:pt x="10543" y="0"/>
                            <a:pt x="17432" y="0"/>
                          </a:cubicBezTo>
                          <a:cubicBezTo>
                            <a:pt x="29361" y="0"/>
                            <a:pt x="39032" y="9670"/>
                            <a:pt x="39032" y="21600"/>
                          </a:cubicBezTo>
                          <a:cubicBezTo>
                            <a:pt x="39032" y="33529"/>
                            <a:pt x="29361" y="43200"/>
                            <a:pt x="17432" y="43200"/>
                          </a:cubicBezTo>
                          <a:cubicBezTo>
                            <a:pt x="11016" y="43200"/>
                            <a:pt x="4933" y="40348"/>
                            <a:pt x="830" y="35417"/>
                          </a:cubicBezTo>
                          <a:lnTo>
                            <a:pt x="17432" y="21600"/>
                          </a:lnTo>
                          <a:lnTo>
                            <a:pt x="0" y="8845"/>
                          </a:lnTo>
                          <a:close/>
                        </a:path>
                      </a:pathLst>
                    </a:custGeom>
                    <a:gradFill rotWithShape="1">
                      <a:gsLst>
                        <a:gs pos="0">
                          <a:srgbClr val="BABABA"/>
                        </a:gs>
                        <a:gs pos="50000">
                          <a:srgbClr val="FFFFFF"/>
                        </a:gs>
                        <a:gs pos="100000">
                          <a:srgbClr val="BABABA"/>
                        </a:gs>
                      </a:gsLst>
                      <a:lin ang="5400000" scaled="1"/>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p>
                  </p:txBody>
                </p:sp>
                <p:sp>
                  <p:nvSpPr>
                    <p:cNvPr id="291" name="Rectangle 64"/>
                    <p:cNvSpPr>
                      <a:spLocks noChangeArrowheads="1"/>
                    </p:cNvSpPr>
                    <p:nvPr/>
                  </p:nvSpPr>
                  <p:spPr bwMode="auto">
                    <a:xfrm>
                      <a:off x="2744" y="1344"/>
                      <a:ext cx="862" cy="1224"/>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292" name="Freeform 65"/>
                    <p:cNvSpPr>
                      <a:spLocks/>
                    </p:cNvSpPr>
                    <p:nvPr/>
                  </p:nvSpPr>
                  <p:spPr bwMode="auto">
                    <a:xfrm>
                      <a:off x="3606" y="1531"/>
                      <a:ext cx="189" cy="472"/>
                    </a:xfrm>
                    <a:custGeom>
                      <a:avLst/>
                      <a:gdLst>
                        <a:gd name="T0" fmla="*/ 0 w 91"/>
                        <a:gd name="T1" fmla="*/ 0 h 227"/>
                        <a:gd name="T2" fmla="*/ 199 w 91"/>
                        <a:gd name="T3" fmla="*/ 0 h 227"/>
                        <a:gd name="T4" fmla="*/ 393 w 91"/>
                        <a:gd name="T5" fmla="*/ 786 h 227"/>
                        <a:gd name="T6" fmla="*/ 0 w 91"/>
                        <a:gd name="T7" fmla="*/ 981 h 227"/>
                        <a:gd name="T8" fmla="*/ 0 w 91"/>
                        <a:gd name="T9" fmla="*/ 0 h 2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227">
                          <a:moveTo>
                            <a:pt x="0" y="0"/>
                          </a:moveTo>
                          <a:lnTo>
                            <a:pt x="46" y="0"/>
                          </a:lnTo>
                          <a:lnTo>
                            <a:pt x="91" y="182"/>
                          </a:lnTo>
                          <a:lnTo>
                            <a:pt x="0" y="227"/>
                          </a:lnTo>
                          <a:lnTo>
                            <a:pt x="0" y="0"/>
                          </a:ln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p>
                  </p:txBody>
                </p:sp>
                <p:sp>
                  <p:nvSpPr>
                    <p:cNvPr id="293" name="Rectangle 66"/>
                    <p:cNvSpPr>
                      <a:spLocks noChangeArrowheads="1"/>
                    </p:cNvSpPr>
                    <p:nvPr/>
                  </p:nvSpPr>
                  <p:spPr bwMode="auto">
                    <a:xfrm>
                      <a:off x="3334"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294" name="Rectangle 67"/>
                    <p:cNvSpPr>
                      <a:spLocks noChangeArrowheads="1"/>
                    </p:cNvSpPr>
                    <p:nvPr/>
                  </p:nvSpPr>
                  <p:spPr bwMode="auto">
                    <a:xfrm>
                      <a:off x="3198"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295" name="Rectangle 68"/>
                    <p:cNvSpPr>
                      <a:spLocks noChangeArrowheads="1"/>
                    </p:cNvSpPr>
                    <p:nvPr/>
                  </p:nvSpPr>
                  <p:spPr bwMode="auto">
                    <a:xfrm>
                      <a:off x="3061"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296" name="Rectangle 69"/>
                    <p:cNvSpPr>
                      <a:spLocks noChangeArrowheads="1"/>
                    </p:cNvSpPr>
                    <p:nvPr/>
                  </p:nvSpPr>
                  <p:spPr bwMode="auto">
                    <a:xfrm>
                      <a:off x="2925"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297" name="Rectangle 70"/>
                    <p:cNvSpPr>
                      <a:spLocks noChangeArrowheads="1"/>
                    </p:cNvSpPr>
                    <p:nvPr/>
                  </p:nvSpPr>
                  <p:spPr bwMode="auto">
                    <a:xfrm>
                      <a:off x="3470"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298" name="Rectangle 71"/>
                    <p:cNvSpPr>
                      <a:spLocks noChangeArrowheads="1"/>
                    </p:cNvSpPr>
                    <p:nvPr/>
                  </p:nvSpPr>
                  <p:spPr bwMode="auto">
                    <a:xfrm>
                      <a:off x="2789"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299" name="Rectangle 72"/>
                    <p:cNvSpPr>
                      <a:spLocks noChangeArrowheads="1"/>
                    </p:cNvSpPr>
                    <p:nvPr/>
                  </p:nvSpPr>
                  <p:spPr bwMode="auto">
                    <a:xfrm>
                      <a:off x="2744" y="2523"/>
                      <a:ext cx="862" cy="46"/>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300" name="Rectangle 73"/>
                    <p:cNvSpPr>
                      <a:spLocks noChangeArrowheads="1"/>
                    </p:cNvSpPr>
                    <p:nvPr/>
                  </p:nvSpPr>
                  <p:spPr bwMode="auto">
                    <a:xfrm>
                      <a:off x="2744" y="1344"/>
                      <a:ext cx="862" cy="45"/>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grpSp>
              <p:sp>
                <p:nvSpPr>
                  <p:cNvPr id="289" name="Line 74"/>
                  <p:cNvSpPr>
                    <a:spLocks noChangeShapeType="1"/>
                  </p:cNvSpPr>
                  <p:nvPr/>
                </p:nvSpPr>
                <p:spPr bwMode="auto">
                  <a:xfrm flipH="1">
                    <a:off x="1429" y="2069"/>
                    <a:ext cx="771" cy="363"/>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grpSp>
            <p:sp>
              <p:nvSpPr>
                <p:cNvPr id="230" name="Freeform 75"/>
                <p:cNvSpPr>
                  <a:spLocks/>
                </p:cNvSpPr>
                <p:nvPr/>
              </p:nvSpPr>
              <p:spPr bwMode="auto">
                <a:xfrm>
                  <a:off x="2381" y="618"/>
                  <a:ext cx="953" cy="257"/>
                </a:xfrm>
                <a:custGeom>
                  <a:avLst/>
                  <a:gdLst>
                    <a:gd name="T0" fmla="*/ 0 w 1044"/>
                    <a:gd name="T1" fmla="*/ 181 h 257"/>
                    <a:gd name="T2" fmla="*/ 529 w 1044"/>
                    <a:gd name="T3" fmla="*/ 227 h 257"/>
                    <a:gd name="T4" fmla="*/ 870 w 1044"/>
                    <a:gd name="T5" fmla="*/ 0 h 257"/>
                    <a:gd name="T6" fmla="*/ 0 60000 65536"/>
                    <a:gd name="T7" fmla="*/ 0 60000 65536"/>
                    <a:gd name="T8" fmla="*/ 0 60000 65536"/>
                  </a:gdLst>
                  <a:ahLst/>
                  <a:cxnLst>
                    <a:cxn ang="T6">
                      <a:pos x="T0" y="T1"/>
                    </a:cxn>
                    <a:cxn ang="T7">
                      <a:pos x="T2" y="T3"/>
                    </a:cxn>
                    <a:cxn ang="T8">
                      <a:pos x="T4" y="T5"/>
                    </a:cxn>
                  </a:cxnLst>
                  <a:rect l="0" t="0" r="r" b="b"/>
                  <a:pathLst>
                    <a:path w="1044" h="257">
                      <a:moveTo>
                        <a:pt x="0" y="181"/>
                      </a:moveTo>
                      <a:cubicBezTo>
                        <a:pt x="230" y="219"/>
                        <a:pt x="461" y="257"/>
                        <a:pt x="635" y="227"/>
                      </a:cubicBezTo>
                      <a:cubicBezTo>
                        <a:pt x="809" y="197"/>
                        <a:pt x="926" y="98"/>
                        <a:pt x="1044"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31" name="Freeform 76"/>
                <p:cNvSpPr>
                  <a:spLocks/>
                </p:cNvSpPr>
                <p:nvPr/>
              </p:nvSpPr>
              <p:spPr bwMode="auto">
                <a:xfrm>
                  <a:off x="2154" y="618"/>
                  <a:ext cx="1044" cy="257"/>
                </a:xfrm>
                <a:custGeom>
                  <a:avLst/>
                  <a:gdLst>
                    <a:gd name="T0" fmla="*/ 0 w 1044"/>
                    <a:gd name="T1" fmla="*/ 181 h 257"/>
                    <a:gd name="T2" fmla="*/ 635 w 1044"/>
                    <a:gd name="T3" fmla="*/ 227 h 257"/>
                    <a:gd name="T4" fmla="*/ 1044 w 1044"/>
                    <a:gd name="T5" fmla="*/ 0 h 257"/>
                    <a:gd name="T6" fmla="*/ 0 60000 65536"/>
                    <a:gd name="T7" fmla="*/ 0 60000 65536"/>
                    <a:gd name="T8" fmla="*/ 0 60000 65536"/>
                  </a:gdLst>
                  <a:ahLst/>
                  <a:cxnLst>
                    <a:cxn ang="T6">
                      <a:pos x="T0" y="T1"/>
                    </a:cxn>
                    <a:cxn ang="T7">
                      <a:pos x="T2" y="T3"/>
                    </a:cxn>
                    <a:cxn ang="T8">
                      <a:pos x="T4" y="T5"/>
                    </a:cxn>
                  </a:cxnLst>
                  <a:rect l="0" t="0" r="r" b="b"/>
                  <a:pathLst>
                    <a:path w="1044" h="257">
                      <a:moveTo>
                        <a:pt x="0" y="181"/>
                      </a:moveTo>
                      <a:cubicBezTo>
                        <a:pt x="230" y="219"/>
                        <a:pt x="461" y="257"/>
                        <a:pt x="635" y="227"/>
                      </a:cubicBezTo>
                      <a:cubicBezTo>
                        <a:pt x="809" y="197"/>
                        <a:pt x="926" y="98"/>
                        <a:pt x="1044"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grpSp>
              <p:nvGrpSpPr>
                <p:cNvPr id="232" name="Group 77"/>
                <p:cNvGrpSpPr>
                  <a:grpSpLocks/>
                </p:cNvGrpSpPr>
                <p:nvPr/>
              </p:nvGrpSpPr>
              <p:grpSpPr bwMode="auto">
                <a:xfrm>
                  <a:off x="1927" y="572"/>
                  <a:ext cx="761" cy="2132"/>
                  <a:chOff x="1202" y="618"/>
                  <a:chExt cx="1134" cy="3175"/>
                </a:xfrm>
              </p:grpSpPr>
              <p:sp>
                <p:nvSpPr>
                  <p:cNvPr id="261" name="Line 78"/>
                  <p:cNvSpPr>
                    <a:spLocks noChangeShapeType="1"/>
                  </p:cNvSpPr>
                  <p:nvPr/>
                </p:nvSpPr>
                <p:spPr bwMode="auto">
                  <a:xfrm flipH="1">
                    <a:off x="1429" y="1117"/>
                    <a:ext cx="771" cy="363"/>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62" name="Rectangle 79"/>
                  <p:cNvSpPr>
                    <a:spLocks noChangeArrowheads="1"/>
                  </p:cNvSpPr>
                  <p:nvPr/>
                </p:nvSpPr>
                <p:spPr bwMode="auto">
                  <a:xfrm>
                    <a:off x="1338" y="618"/>
                    <a:ext cx="91" cy="3175"/>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263" name="Rectangle 80"/>
                  <p:cNvSpPr>
                    <a:spLocks noChangeArrowheads="1"/>
                  </p:cNvSpPr>
                  <p:nvPr/>
                </p:nvSpPr>
                <p:spPr bwMode="auto">
                  <a:xfrm>
                    <a:off x="1202" y="1071"/>
                    <a:ext cx="1134" cy="46"/>
                  </a:xfrm>
                  <a:prstGeom prst="rect">
                    <a:avLst/>
                  </a:prstGeom>
                  <a:gradFill rotWithShape="1">
                    <a:gsLst>
                      <a:gs pos="0">
                        <a:srgbClr val="BABABA"/>
                      </a:gs>
                      <a:gs pos="50000">
                        <a:srgbClr val="FFFFFF"/>
                      </a:gs>
                      <a:gs pos="100000">
                        <a:srgbClr val="BABABA"/>
                      </a:gs>
                    </a:gsLst>
                    <a:lin ang="540000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264" name="Freeform 81"/>
                  <p:cNvSpPr>
                    <a:spLocks/>
                  </p:cNvSpPr>
                  <p:nvPr/>
                </p:nvSpPr>
                <p:spPr bwMode="auto">
                  <a:xfrm flipH="1">
                    <a:off x="2181"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p>
                </p:txBody>
              </p:sp>
              <p:sp>
                <p:nvSpPr>
                  <p:cNvPr id="265" name="Freeform 82"/>
                  <p:cNvSpPr>
                    <a:spLocks/>
                  </p:cNvSpPr>
                  <p:nvPr/>
                </p:nvSpPr>
                <p:spPr bwMode="auto">
                  <a:xfrm flipH="1">
                    <a:off x="1837"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p>
                </p:txBody>
              </p:sp>
              <p:sp>
                <p:nvSpPr>
                  <p:cNvPr id="266" name="Freeform 83"/>
                  <p:cNvSpPr>
                    <a:spLocks/>
                  </p:cNvSpPr>
                  <p:nvPr/>
                </p:nvSpPr>
                <p:spPr bwMode="auto">
                  <a:xfrm flipH="1">
                    <a:off x="1519"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p>
                </p:txBody>
              </p:sp>
              <p:sp>
                <p:nvSpPr>
                  <p:cNvPr id="267" name="Rectangle 84"/>
                  <p:cNvSpPr>
                    <a:spLocks noChangeArrowheads="1"/>
                  </p:cNvSpPr>
                  <p:nvPr/>
                </p:nvSpPr>
                <p:spPr bwMode="auto">
                  <a:xfrm>
                    <a:off x="1202" y="2024"/>
                    <a:ext cx="1134" cy="46"/>
                  </a:xfrm>
                  <a:prstGeom prst="rect">
                    <a:avLst/>
                  </a:prstGeom>
                  <a:gradFill rotWithShape="1">
                    <a:gsLst>
                      <a:gs pos="0">
                        <a:srgbClr val="BABABA"/>
                      </a:gs>
                      <a:gs pos="50000">
                        <a:srgbClr val="FFFFFF"/>
                      </a:gs>
                      <a:gs pos="100000">
                        <a:srgbClr val="BABABA"/>
                      </a:gs>
                    </a:gsLst>
                    <a:lin ang="540000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grpSp>
                <p:nvGrpSpPr>
                  <p:cNvPr id="268" name="Group 85"/>
                  <p:cNvGrpSpPr>
                    <a:grpSpLocks/>
                  </p:cNvGrpSpPr>
                  <p:nvPr/>
                </p:nvGrpSpPr>
                <p:grpSpPr bwMode="auto">
                  <a:xfrm>
                    <a:off x="1519" y="1525"/>
                    <a:ext cx="386" cy="500"/>
                    <a:chOff x="2744" y="1207"/>
                    <a:chExt cx="1051" cy="1362"/>
                  </a:xfrm>
                </p:grpSpPr>
                <p:sp>
                  <p:nvSpPr>
                    <p:cNvPr id="270" name="Arc 86"/>
                    <p:cNvSpPr>
                      <a:spLocks/>
                    </p:cNvSpPr>
                    <p:nvPr/>
                  </p:nvSpPr>
                  <p:spPr bwMode="auto">
                    <a:xfrm rot="5400000" flipH="1">
                      <a:off x="3038" y="913"/>
                      <a:ext cx="273" cy="862"/>
                    </a:xfrm>
                    <a:custGeom>
                      <a:avLst/>
                      <a:gdLst>
                        <a:gd name="T0" fmla="*/ 0 w 39032"/>
                        <a:gd name="T1" fmla="*/ 4 h 43200"/>
                        <a:gd name="T2" fmla="*/ 0 w 39032"/>
                        <a:gd name="T3" fmla="*/ 14 h 43200"/>
                        <a:gd name="T4" fmla="*/ 1 w 39032"/>
                        <a:gd name="T5" fmla="*/ 9 h 43200"/>
                        <a:gd name="T6" fmla="*/ 0 60000 65536"/>
                        <a:gd name="T7" fmla="*/ 0 60000 65536"/>
                        <a:gd name="T8" fmla="*/ 0 60000 65536"/>
                      </a:gdLst>
                      <a:ahLst/>
                      <a:cxnLst>
                        <a:cxn ang="T6">
                          <a:pos x="T0" y="T1"/>
                        </a:cxn>
                        <a:cxn ang="T7">
                          <a:pos x="T2" y="T3"/>
                        </a:cxn>
                        <a:cxn ang="T8">
                          <a:pos x="T4" y="T5"/>
                        </a:cxn>
                      </a:cxnLst>
                      <a:rect l="0" t="0" r="r" b="b"/>
                      <a:pathLst>
                        <a:path w="39032" h="43200" fill="none" extrusionOk="0">
                          <a:moveTo>
                            <a:pt x="0" y="8845"/>
                          </a:moveTo>
                          <a:cubicBezTo>
                            <a:pt x="4067" y="3285"/>
                            <a:pt x="10543" y="0"/>
                            <a:pt x="17432" y="0"/>
                          </a:cubicBezTo>
                          <a:cubicBezTo>
                            <a:pt x="29361" y="0"/>
                            <a:pt x="39032" y="9670"/>
                            <a:pt x="39032" y="21600"/>
                          </a:cubicBezTo>
                          <a:cubicBezTo>
                            <a:pt x="39032" y="33529"/>
                            <a:pt x="29361" y="43200"/>
                            <a:pt x="17432" y="43200"/>
                          </a:cubicBezTo>
                          <a:cubicBezTo>
                            <a:pt x="11016" y="43200"/>
                            <a:pt x="4933" y="40348"/>
                            <a:pt x="830" y="35417"/>
                          </a:cubicBezTo>
                        </a:path>
                        <a:path w="39032" h="43200" stroke="0" extrusionOk="0">
                          <a:moveTo>
                            <a:pt x="0" y="8845"/>
                          </a:moveTo>
                          <a:cubicBezTo>
                            <a:pt x="4067" y="3285"/>
                            <a:pt x="10543" y="0"/>
                            <a:pt x="17432" y="0"/>
                          </a:cubicBezTo>
                          <a:cubicBezTo>
                            <a:pt x="29361" y="0"/>
                            <a:pt x="39032" y="9670"/>
                            <a:pt x="39032" y="21600"/>
                          </a:cubicBezTo>
                          <a:cubicBezTo>
                            <a:pt x="39032" y="33529"/>
                            <a:pt x="29361" y="43200"/>
                            <a:pt x="17432" y="43200"/>
                          </a:cubicBezTo>
                          <a:cubicBezTo>
                            <a:pt x="11016" y="43200"/>
                            <a:pt x="4933" y="40348"/>
                            <a:pt x="830" y="35417"/>
                          </a:cubicBezTo>
                          <a:lnTo>
                            <a:pt x="17432" y="21600"/>
                          </a:lnTo>
                          <a:lnTo>
                            <a:pt x="0" y="8845"/>
                          </a:lnTo>
                          <a:close/>
                        </a:path>
                      </a:pathLst>
                    </a:custGeom>
                    <a:gradFill rotWithShape="1">
                      <a:gsLst>
                        <a:gs pos="0">
                          <a:srgbClr val="BABABA"/>
                        </a:gs>
                        <a:gs pos="50000">
                          <a:srgbClr val="FFFFFF"/>
                        </a:gs>
                        <a:gs pos="100000">
                          <a:srgbClr val="BABABA"/>
                        </a:gs>
                      </a:gsLst>
                      <a:lin ang="5400000" scaled="1"/>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p>
                  </p:txBody>
                </p:sp>
                <p:sp>
                  <p:nvSpPr>
                    <p:cNvPr id="271" name="Rectangle 87"/>
                    <p:cNvSpPr>
                      <a:spLocks noChangeArrowheads="1"/>
                    </p:cNvSpPr>
                    <p:nvPr/>
                  </p:nvSpPr>
                  <p:spPr bwMode="auto">
                    <a:xfrm>
                      <a:off x="2744" y="1344"/>
                      <a:ext cx="862" cy="1224"/>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272" name="Freeform 88"/>
                    <p:cNvSpPr>
                      <a:spLocks/>
                    </p:cNvSpPr>
                    <p:nvPr/>
                  </p:nvSpPr>
                  <p:spPr bwMode="auto">
                    <a:xfrm>
                      <a:off x="3606" y="1531"/>
                      <a:ext cx="189" cy="472"/>
                    </a:xfrm>
                    <a:custGeom>
                      <a:avLst/>
                      <a:gdLst>
                        <a:gd name="T0" fmla="*/ 0 w 91"/>
                        <a:gd name="T1" fmla="*/ 0 h 227"/>
                        <a:gd name="T2" fmla="*/ 199 w 91"/>
                        <a:gd name="T3" fmla="*/ 0 h 227"/>
                        <a:gd name="T4" fmla="*/ 393 w 91"/>
                        <a:gd name="T5" fmla="*/ 786 h 227"/>
                        <a:gd name="T6" fmla="*/ 0 w 91"/>
                        <a:gd name="T7" fmla="*/ 981 h 227"/>
                        <a:gd name="T8" fmla="*/ 0 w 91"/>
                        <a:gd name="T9" fmla="*/ 0 h 2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227">
                          <a:moveTo>
                            <a:pt x="0" y="0"/>
                          </a:moveTo>
                          <a:lnTo>
                            <a:pt x="46" y="0"/>
                          </a:lnTo>
                          <a:lnTo>
                            <a:pt x="91" y="182"/>
                          </a:lnTo>
                          <a:lnTo>
                            <a:pt x="0" y="227"/>
                          </a:lnTo>
                          <a:lnTo>
                            <a:pt x="0" y="0"/>
                          </a:ln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p>
                  </p:txBody>
                </p:sp>
                <p:sp>
                  <p:nvSpPr>
                    <p:cNvPr id="273" name="Rectangle 89"/>
                    <p:cNvSpPr>
                      <a:spLocks noChangeArrowheads="1"/>
                    </p:cNvSpPr>
                    <p:nvPr/>
                  </p:nvSpPr>
                  <p:spPr bwMode="auto">
                    <a:xfrm>
                      <a:off x="3334"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274" name="Rectangle 90"/>
                    <p:cNvSpPr>
                      <a:spLocks noChangeArrowheads="1"/>
                    </p:cNvSpPr>
                    <p:nvPr/>
                  </p:nvSpPr>
                  <p:spPr bwMode="auto">
                    <a:xfrm>
                      <a:off x="3198"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275" name="Rectangle 91"/>
                    <p:cNvSpPr>
                      <a:spLocks noChangeArrowheads="1"/>
                    </p:cNvSpPr>
                    <p:nvPr/>
                  </p:nvSpPr>
                  <p:spPr bwMode="auto">
                    <a:xfrm>
                      <a:off x="3061"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276" name="Rectangle 92"/>
                    <p:cNvSpPr>
                      <a:spLocks noChangeArrowheads="1"/>
                    </p:cNvSpPr>
                    <p:nvPr/>
                  </p:nvSpPr>
                  <p:spPr bwMode="auto">
                    <a:xfrm>
                      <a:off x="2925"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277" name="Rectangle 93"/>
                    <p:cNvSpPr>
                      <a:spLocks noChangeArrowheads="1"/>
                    </p:cNvSpPr>
                    <p:nvPr/>
                  </p:nvSpPr>
                  <p:spPr bwMode="auto">
                    <a:xfrm>
                      <a:off x="3470"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278" name="Rectangle 94"/>
                    <p:cNvSpPr>
                      <a:spLocks noChangeArrowheads="1"/>
                    </p:cNvSpPr>
                    <p:nvPr/>
                  </p:nvSpPr>
                  <p:spPr bwMode="auto">
                    <a:xfrm>
                      <a:off x="2789"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279" name="Rectangle 95"/>
                    <p:cNvSpPr>
                      <a:spLocks noChangeArrowheads="1"/>
                    </p:cNvSpPr>
                    <p:nvPr/>
                  </p:nvSpPr>
                  <p:spPr bwMode="auto">
                    <a:xfrm>
                      <a:off x="2744" y="2523"/>
                      <a:ext cx="862" cy="46"/>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280" name="Rectangle 96"/>
                    <p:cNvSpPr>
                      <a:spLocks noChangeArrowheads="1"/>
                    </p:cNvSpPr>
                    <p:nvPr/>
                  </p:nvSpPr>
                  <p:spPr bwMode="auto">
                    <a:xfrm>
                      <a:off x="2744" y="1344"/>
                      <a:ext cx="862" cy="45"/>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grpSp>
              <p:sp>
                <p:nvSpPr>
                  <p:cNvPr id="269" name="Line 97"/>
                  <p:cNvSpPr>
                    <a:spLocks noChangeShapeType="1"/>
                  </p:cNvSpPr>
                  <p:nvPr/>
                </p:nvSpPr>
                <p:spPr bwMode="auto">
                  <a:xfrm flipH="1">
                    <a:off x="1429" y="2069"/>
                    <a:ext cx="771" cy="363"/>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grpSp>
            <p:sp>
              <p:nvSpPr>
                <p:cNvPr id="233" name="Freeform 98"/>
                <p:cNvSpPr>
                  <a:spLocks/>
                </p:cNvSpPr>
                <p:nvPr/>
              </p:nvSpPr>
              <p:spPr bwMode="auto">
                <a:xfrm>
                  <a:off x="793" y="799"/>
                  <a:ext cx="1361" cy="310"/>
                </a:xfrm>
                <a:custGeom>
                  <a:avLst/>
                  <a:gdLst>
                    <a:gd name="T0" fmla="*/ 0 w 1361"/>
                    <a:gd name="T1" fmla="*/ 227 h 310"/>
                    <a:gd name="T2" fmla="*/ 772 w 1361"/>
                    <a:gd name="T3" fmla="*/ 272 h 310"/>
                    <a:gd name="T4" fmla="*/ 1361 w 1361"/>
                    <a:gd name="T5" fmla="*/ 0 h 310"/>
                    <a:gd name="T6" fmla="*/ 0 60000 65536"/>
                    <a:gd name="T7" fmla="*/ 0 60000 65536"/>
                    <a:gd name="T8" fmla="*/ 0 60000 65536"/>
                  </a:gdLst>
                  <a:ahLst/>
                  <a:cxnLst>
                    <a:cxn ang="T6">
                      <a:pos x="T0" y="T1"/>
                    </a:cxn>
                    <a:cxn ang="T7">
                      <a:pos x="T2" y="T3"/>
                    </a:cxn>
                    <a:cxn ang="T8">
                      <a:pos x="T4" y="T5"/>
                    </a:cxn>
                  </a:cxnLst>
                  <a:rect l="0" t="0" r="r" b="b"/>
                  <a:pathLst>
                    <a:path w="1361" h="310">
                      <a:moveTo>
                        <a:pt x="0" y="227"/>
                      </a:moveTo>
                      <a:cubicBezTo>
                        <a:pt x="272" y="268"/>
                        <a:pt x="545" y="310"/>
                        <a:pt x="772" y="272"/>
                      </a:cubicBezTo>
                      <a:cubicBezTo>
                        <a:pt x="999" y="234"/>
                        <a:pt x="1180" y="117"/>
                        <a:pt x="1361"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34" name="Freeform 99"/>
                <p:cNvSpPr>
                  <a:spLocks/>
                </p:cNvSpPr>
                <p:nvPr/>
              </p:nvSpPr>
              <p:spPr bwMode="auto">
                <a:xfrm>
                  <a:off x="1111" y="799"/>
                  <a:ext cx="1270" cy="318"/>
                </a:xfrm>
                <a:custGeom>
                  <a:avLst/>
                  <a:gdLst>
                    <a:gd name="T0" fmla="*/ 0 w 1361"/>
                    <a:gd name="T1" fmla="*/ 239 h 310"/>
                    <a:gd name="T2" fmla="*/ 672 w 1361"/>
                    <a:gd name="T3" fmla="*/ 286 h 310"/>
                    <a:gd name="T4" fmla="*/ 1185 w 1361"/>
                    <a:gd name="T5" fmla="*/ 0 h 310"/>
                    <a:gd name="T6" fmla="*/ 0 60000 65536"/>
                    <a:gd name="T7" fmla="*/ 0 60000 65536"/>
                    <a:gd name="T8" fmla="*/ 0 60000 65536"/>
                  </a:gdLst>
                  <a:ahLst/>
                  <a:cxnLst>
                    <a:cxn ang="T6">
                      <a:pos x="T0" y="T1"/>
                    </a:cxn>
                    <a:cxn ang="T7">
                      <a:pos x="T2" y="T3"/>
                    </a:cxn>
                    <a:cxn ang="T8">
                      <a:pos x="T4" y="T5"/>
                    </a:cxn>
                  </a:cxnLst>
                  <a:rect l="0" t="0" r="r" b="b"/>
                  <a:pathLst>
                    <a:path w="1361" h="310">
                      <a:moveTo>
                        <a:pt x="0" y="227"/>
                      </a:moveTo>
                      <a:cubicBezTo>
                        <a:pt x="272" y="268"/>
                        <a:pt x="545" y="310"/>
                        <a:pt x="772" y="272"/>
                      </a:cubicBezTo>
                      <a:cubicBezTo>
                        <a:pt x="999" y="234"/>
                        <a:pt x="1180" y="117"/>
                        <a:pt x="1361"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35" name="Freeform 100"/>
                <p:cNvSpPr>
                  <a:spLocks/>
                </p:cNvSpPr>
                <p:nvPr/>
              </p:nvSpPr>
              <p:spPr bwMode="auto">
                <a:xfrm>
                  <a:off x="1474" y="799"/>
                  <a:ext cx="1134" cy="318"/>
                </a:xfrm>
                <a:custGeom>
                  <a:avLst/>
                  <a:gdLst>
                    <a:gd name="T0" fmla="*/ 0 w 1361"/>
                    <a:gd name="T1" fmla="*/ 239 h 310"/>
                    <a:gd name="T2" fmla="*/ 536 w 1361"/>
                    <a:gd name="T3" fmla="*/ 286 h 310"/>
                    <a:gd name="T4" fmla="*/ 945 w 1361"/>
                    <a:gd name="T5" fmla="*/ 0 h 310"/>
                    <a:gd name="T6" fmla="*/ 0 60000 65536"/>
                    <a:gd name="T7" fmla="*/ 0 60000 65536"/>
                    <a:gd name="T8" fmla="*/ 0 60000 65536"/>
                  </a:gdLst>
                  <a:ahLst/>
                  <a:cxnLst>
                    <a:cxn ang="T6">
                      <a:pos x="T0" y="T1"/>
                    </a:cxn>
                    <a:cxn ang="T7">
                      <a:pos x="T2" y="T3"/>
                    </a:cxn>
                    <a:cxn ang="T8">
                      <a:pos x="T4" y="T5"/>
                    </a:cxn>
                  </a:cxnLst>
                  <a:rect l="0" t="0" r="r" b="b"/>
                  <a:pathLst>
                    <a:path w="1361" h="310">
                      <a:moveTo>
                        <a:pt x="0" y="227"/>
                      </a:moveTo>
                      <a:cubicBezTo>
                        <a:pt x="272" y="268"/>
                        <a:pt x="545" y="310"/>
                        <a:pt x="772" y="272"/>
                      </a:cubicBezTo>
                      <a:cubicBezTo>
                        <a:pt x="999" y="234"/>
                        <a:pt x="1180" y="117"/>
                        <a:pt x="1361"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36" name="Freeform 101"/>
                <p:cNvSpPr>
                  <a:spLocks/>
                </p:cNvSpPr>
                <p:nvPr/>
              </p:nvSpPr>
              <p:spPr bwMode="auto">
                <a:xfrm>
                  <a:off x="2608" y="618"/>
                  <a:ext cx="862" cy="257"/>
                </a:xfrm>
                <a:custGeom>
                  <a:avLst/>
                  <a:gdLst>
                    <a:gd name="T0" fmla="*/ 0 w 1044"/>
                    <a:gd name="T1" fmla="*/ 181 h 257"/>
                    <a:gd name="T2" fmla="*/ 433 w 1044"/>
                    <a:gd name="T3" fmla="*/ 227 h 257"/>
                    <a:gd name="T4" fmla="*/ 712 w 1044"/>
                    <a:gd name="T5" fmla="*/ 0 h 257"/>
                    <a:gd name="T6" fmla="*/ 0 60000 65536"/>
                    <a:gd name="T7" fmla="*/ 0 60000 65536"/>
                    <a:gd name="T8" fmla="*/ 0 60000 65536"/>
                  </a:gdLst>
                  <a:ahLst/>
                  <a:cxnLst>
                    <a:cxn ang="T6">
                      <a:pos x="T0" y="T1"/>
                    </a:cxn>
                    <a:cxn ang="T7">
                      <a:pos x="T2" y="T3"/>
                    </a:cxn>
                    <a:cxn ang="T8">
                      <a:pos x="T4" y="T5"/>
                    </a:cxn>
                  </a:cxnLst>
                  <a:rect l="0" t="0" r="r" b="b"/>
                  <a:pathLst>
                    <a:path w="1044" h="257">
                      <a:moveTo>
                        <a:pt x="0" y="181"/>
                      </a:moveTo>
                      <a:cubicBezTo>
                        <a:pt x="230" y="219"/>
                        <a:pt x="461" y="257"/>
                        <a:pt x="635" y="227"/>
                      </a:cubicBezTo>
                      <a:cubicBezTo>
                        <a:pt x="809" y="197"/>
                        <a:pt x="926" y="98"/>
                        <a:pt x="1044"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grpSp>
              <p:nvGrpSpPr>
                <p:cNvPr id="237" name="Group 102"/>
                <p:cNvGrpSpPr>
                  <a:grpSpLocks/>
                </p:cNvGrpSpPr>
                <p:nvPr/>
              </p:nvGrpSpPr>
              <p:grpSpPr bwMode="auto">
                <a:xfrm>
                  <a:off x="431" y="709"/>
                  <a:ext cx="1134" cy="3175"/>
                  <a:chOff x="1202" y="618"/>
                  <a:chExt cx="1134" cy="3175"/>
                </a:xfrm>
              </p:grpSpPr>
              <p:sp>
                <p:nvSpPr>
                  <p:cNvPr id="241" name="Line 103"/>
                  <p:cNvSpPr>
                    <a:spLocks noChangeShapeType="1"/>
                  </p:cNvSpPr>
                  <p:nvPr/>
                </p:nvSpPr>
                <p:spPr bwMode="auto">
                  <a:xfrm flipH="1">
                    <a:off x="1429" y="1117"/>
                    <a:ext cx="771" cy="363"/>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42" name="Rectangle 104"/>
                  <p:cNvSpPr>
                    <a:spLocks noChangeArrowheads="1"/>
                  </p:cNvSpPr>
                  <p:nvPr/>
                </p:nvSpPr>
                <p:spPr bwMode="auto">
                  <a:xfrm>
                    <a:off x="1338" y="618"/>
                    <a:ext cx="91" cy="3175"/>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243" name="Rectangle 105"/>
                  <p:cNvSpPr>
                    <a:spLocks noChangeArrowheads="1"/>
                  </p:cNvSpPr>
                  <p:nvPr/>
                </p:nvSpPr>
                <p:spPr bwMode="auto">
                  <a:xfrm>
                    <a:off x="1202" y="1071"/>
                    <a:ext cx="1134" cy="46"/>
                  </a:xfrm>
                  <a:prstGeom prst="rect">
                    <a:avLst/>
                  </a:prstGeom>
                  <a:gradFill rotWithShape="1">
                    <a:gsLst>
                      <a:gs pos="0">
                        <a:srgbClr val="BABABA"/>
                      </a:gs>
                      <a:gs pos="50000">
                        <a:srgbClr val="FFFFFF"/>
                      </a:gs>
                      <a:gs pos="100000">
                        <a:srgbClr val="BABABA"/>
                      </a:gs>
                    </a:gsLst>
                    <a:lin ang="540000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244" name="Freeform 106"/>
                  <p:cNvSpPr>
                    <a:spLocks/>
                  </p:cNvSpPr>
                  <p:nvPr/>
                </p:nvSpPr>
                <p:spPr bwMode="auto">
                  <a:xfrm flipH="1">
                    <a:off x="2181"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p>
                </p:txBody>
              </p:sp>
              <p:sp>
                <p:nvSpPr>
                  <p:cNvPr id="245" name="Freeform 107"/>
                  <p:cNvSpPr>
                    <a:spLocks/>
                  </p:cNvSpPr>
                  <p:nvPr/>
                </p:nvSpPr>
                <p:spPr bwMode="auto">
                  <a:xfrm flipH="1">
                    <a:off x="1837"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p>
                </p:txBody>
              </p:sp>
              <p:sp>
                <p:nvSpPr>
                  <p:cNvPr id="246" name="Freeform 108"/>
                  <p:cNvSpPr>
                    <a:spLocks/>
                  </p:cNvSpPr>
                  <p:nvPr/>
                </p:nvSpPr>
                <p:spPr bwMode="auto">
                  <a:xfrm flipH="1">
                    <a:off x="1519"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p>
                </p:txBody>
              </p:sp>
              <p:sp>
                <p:nvSpPr>
                  <p:cNvPr id="247" name="Rectangle 109"/>
                  <p:cNvSpPr>
                    <a:spLocks noChangeArrowheads="1"/>
                  </p:cNvSpPr>
                  <p:nvPr/>
                </p:nvSpPr>
                <p:spPr bwMode="auto">
                  <a:xfrm>
                    <a:off x="1202" y="2024"/>
                    <a:ext cx="1134" cy="46"/>
                  </a:xfrm>
                  <a:prstGeom prst="rect">
                    <a:avLst/>
                  </a:prstGeom>
                  <a:gradFill rotWithShape="1">
                    <a:gsLst>
                      <a:gs pos="0">
                        <a:srgbClr val="BABABA"/>
                      </a:gs>
                      <a:gs pos="50000">
                        <a:srgbClr val="FFFFFF"/>
                      </a:gs>
                      <a:gs pos="100000">
                        <a:srgbClr val="BABABA"/>
                      </a:gs>
                    </a:gsLst>
                    <a:lin ang="540000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grpSp>
                <p:nvGrpSpPr>
                  <p:cNvPr id="248" name="Group 110"/>
                  <p:cNvGrpSpPr>
                    <a:grpSpLocks/>
                  </p:cNvGrpSpPr>
                  <p:nvPr/>
                </p:nvGrpSpPr>
                <p:grpSpPr bwMode="auto">
                  <a:xfrm>
                    <a:off x="1519" y="1525"/>
                    <a:ext cx="386" cy="500"/>
                    <a:chOff x="2744" y="1207"/>
                    <a:chExt cx="1051" cy="1362"/>
                  </a:xfrm>
                </p:grpSpPr>
                <p:sp>
                  <p:nvSpPr>
                    <p:cNvPr id="250" name="Arc 111"/>
                    <p:cNvSpPr>
                      <a:spLocks/>
                    </p:cNvSpPr>
                    <p:nvPr/>
                  </p:nvSpPr>
                  <p:spPr bwMode="auto">
                    <a:xfrm rot="5400000" flipH="1">
                      <a:off x="3038" y="913"/>
                      <a:ext cx="273" cy="862"/>
                    </a:xfrm>
                    <a:custGeom>
                      <a:avLst/>
                      <a:gdLst>
                        <a:gd name="T0" fmla="*/ 0 w 39032"/>
                        <a:gd name="T1" fmla="*/ 4 h 43200"/>
                        <a:gd name="T2" fmla="*/ 0 w 39032"/>
                        <a:gd name="T3" fmla="*/ 14 h 43200"/>
                        <a:gd name="T4" fmla="*/ 1 w 39032"/>
                        <a:gd name="T5" fmla="*/ 9 h 43200"/>
                        <a:gd name="T6" fmla="*/ 0 60000 65536"/>
                        <a:gd name="T7" fmla="*/ 0 60000 65536"/>
                        <a:gd name="T8" fmla="*/ 0 60000 65536"/>
                      </a:gdLst>
                      <a:ahLst/>
                      <a:cxnLst>
                        <a:cxn ang="T6">
                          <a:pos x="T0" y="T1"/>
                        </a:cxn>
                        <a:cxn ang="T7">
                          <a:pos x="T2" y="T3"/>
                        </a:cxn>
                        <a:cxn ang="T8">
                          <a:pos x="T4" y="T5"/>
                        </a:cxn>
                      </a:cxnLst>
                      <a:rect l="0" t="0" r="r" b="b"/>
                      <a:pathLst>
                        <a:path w="39032" h="43200" fill="none" extrusionOk="0">
                          <a:moveTo>
                            <a:pt x="0" y="8845"/>
                          </a:moveTo>
                          <a:cubicBezTo>
                            <a:pt x="4067" y="3285"/>
                            <a:pt x="10543" y="0"/>
                            <a:pt x="17432" y="0"/>
                          </a:cubicBezTo>
                          <a:cubicBezTo>
                            <a:pt x="29361" y="0"/>
                            <a:pt x="39032" y="9670"/>
                            <a:pt x="39032" y="21600"/>
                          </a:cubicBezTo>
                          <a:cubicBezTo>
                            <a:pt x="39032" y="33529"/>
                            <a:pt x="29361" y="43200"/>
                            <a:pt x="17432" y="43200"/>
                          </a:cubicBezTo>
                          <a:cubicBezTo>
                            <a:pt x="11016" y="43200"/>
                            <a:pt x="4933" y="40348"/>
                            <a:pt x="830" y="35417"/>
                          </a:cubicBezTo>
                        </a:path>
                        <a:path w="39032" h="43200" stroke="0" extrusionOk="0">
                          <a:moveTo>
                            <a:pt x="0" y="8845"/>
                          </a:moveTo>
                          <a:cubicBezTo>
                            <a:pt x="4067" y="3285"/>
                            <a:pt x="10543" y="0"/>
                            <a:pt x="17432" y="0"/>
                          </a:cubicBezTo>
                          <a:cubicBezTo>
                            <a:pt x="29361" y="0"/>
                            <a:pt x="39032" y="9670"/>
                            <a:pt x="39032" y="21600"/>
                          </a:cubicBezTo>
                          <a:cubicBezTo>
                            <a:pt x="39032" y="33529"/>
                            <a:pt x="29361" y="43200"/>
                            <a:pt x="17432" y="43200"/>
                          </a:cubicBezTo>
                          <a:cubicBezTo>
                            <a:pt x="11016" y="43200"/>
                            <a:pt x="4933" y="40348"/>
                            <a:pt x="830" y="35417"/>
                          </a:cubicBezTo>
                          <a:lnTo>
                            <a:pt x="17432" y="21600"/>
                          </a:lnTo>
                          <a:lnTo>
                            <a:pt x="0" y="8845"/>
                          </a:lnTo>
                          <a:close/>
                        </a:path>
                      </a:pathLst>
                    </a:custGeom>
                    <a:gradFill rotWithShape="1">
                      <a:gsLst>
                        <a:gs pos="0">
                          <a:srgbClr val="BABABA"/>
                        </a:gs>
                        <a:gs pos="50000">
                          <a:srgbClr val="FFFFFF"/>
                        </a:gs>
                        <a:gs pos="100000">
                          <a:srgbClr val="BABABA"/>
                        </a:gs>
                      </a:gsLst>
                      <a:lin ang="5400000" scaled="1"/>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p>
                  </p:txBody>
                </p:sp>
                <p:sp>
                  <p:nvSpPr>
                    <p:cNvPr id="251" name="Rectangle 112"/>
                    <p:cNvSpPr>
                      <a:spLocks noChangeArrowheads="1"/>
                    </p:cNvSpPr>
                    <p:nvPr/>
                  </p:nvSpPr>
                  <p:spPr bwMode="auto">
                    <a:xfrm>
                      <a:off x="2744" y="1344"/>
                      <a:ext cx="862" cy="1224"/>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252" name="Freeform 113"/>
                    <p:cNvSpPr>
                      <a:spLocks/>
                    </p:cNvSpPr>
                    <p:nvPr/>
                  </p:nvSpPr>
                  <p:spPr bwMode="auto">
                    <a:xfrm>
                      <a:off x="3606" y="1531"/>
                      <a:ext cx="189" cy="472"/>
                    </a:xfrm>
                    <a:custGeom>
                      <a:avLst/>
                      <a:gdLst>
                        <a:gd name="T0" fmla="*/ 0 w 91"/>
                        <a:gd name="T1" fmla="*/ 0 h 227"/>
                        <a:gd name="T2" fmla="*/ 199 w 91"/>
                        <a:gd name="T3" fmla="*/ 0 h 227"/>
                        <a:gd name="T4" fmla="*/ 393 w 91"/>
                        <a:gd name="T5" fmla="*/ 786 h 227"/>
                        <a:gd name="T6" fmla="*/ 0 w 91"/>
                        <a:gd name="T7" fmla="*/ 981 h 227"/>
                        <a:gd name="T8" fmla="*/ 0 w 91"/>
                        <a:gd name="T9" fmla="*/ 0 h 2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227">
                          <a:moveTo>
                            <a:pt x="0" y="0"/>
                          </a:moveTo>
                          <a:lnTo>
                            <a:pt x="46" y="0"/>
                          </a:lnTo>
                          <a:lnTo>
                            <a:pt x="91" y="182"/>
                          </a:lnTo>
                          <a:lnTo>
                            <a:pt x="0" y="227"/>
                          </a:lnTo>
                          <a:lnTo>
                            <a:pt x="0" y="0"/>
                          </a:ln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p>
                  </p:txBody>
                </p:sp>
                <p:sp>
                  <p:nvSpPr>
                    <p:cNvPr id="253" name="Rectangle 114"/>
                    <p:cNvSpPr>
                      <a:spLocks noChangeArrowheads="1"/>
                    </p:cNvSpPr>
                    <p:nvPr/>
                  </p:nvSpPr>
                  <p:spPr bwMode="auto">
                    <a:xfrm>
                      <a:off x="3334"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254" name="Rectangle 115"/>
                    <p:cNvSpPr>
                      <a:spLocks noChangeArrowheads="1"/>
                    </p:cNvSpPr>
                    <p:nvPr/>
                  </p:nvSpPr>
                  <p:spPr bwMode="auto">
                    <a:xfrm>
                      <a:off x="3198"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255" name="Rectangle 116"/>
                    <p:cNvSpPr>
                      <a:spLocks noChangeArrowheads="1"/>
                    </p:cNvSpPr>
                    <p:nvPr/>
                  </p:nvSpPr>
                  <p:spPr bwMode="auto">
                    <a:xfrm>
                      <a:off x="3061"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256" name="Rectangle 117"/>
                    <p:cNvSpPr>
                      <a:spLocks noChangeArrowheads="1"/>
                    </p:cNvSpPr>
                    <p:nvPr/>
                  </p:nvSpPr>
                  <p:spPr bwMode="auto">
                    <a:xfrm>
                      <a:off x="2925"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257" name="Rectangle 118"/>
                    <p:cNvSpPr>
                      <a:spLocks noChangeArrowheads="1"/>
                    </p:cNvSpPr>
                    <p:nvPr/>
                  </p:nvSpPr>
                  <p:spPr bwMode="auto">
                    <a:xfrm>
                      <a:off x="3470"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258" name="Rectangle 119"/>
                    <p:cNvSpPr>
                      <a:spLocks noChangeArrowheads="1"/>
                    </p:cNvSpPr>
                    <p:nvPr/>
                  </p:nvSpPr>
                  <p:spPr bwMode="auto">
                    <a:xfrm>
                      <a:off x="2789"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259" name="Rectangle 120"/>
                    <p:cNvSpPr>
                      <a:spLocks noChangeArrowheads="1"/>
                    </p:cNvSpPr>
                    <p:nvPr/>
                  </p:nvSpPr>
                  <p:spPr bwMode="auto">
                    <a:xfrm>
                      <a:off x="2744" y="2523"/>
                      <a:ext cx="862" cy="46"/>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260" name="Rectangle 121"/>
                    <p:cNvSpPr>
                      <a:spLocks noChangeArrowheads="1"/>
                    </p:cNvSpPr>
                    <p:nvPr/>
                  </p:nvSpPr>
                  <p:spPr bwMode="auto">
                    <a:xfrm>
                      <a:off x="2744" y="1344"/>
                      <a:ext cx="862" cy="45"/>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grpSp>
              <p:sp>
                <p:nvSpPr>
                  <p:cNvPr id="249" name="Line 122"/>
                  <p:cNvSpPr>
                    <a:spLocks noChangeShapeType="1"/>
                  </p:cNvSpPr>
                  <p:nvPr/>
                </p:nvSpPr>
                <p:spPr bwMode="auto">
                  <a:xfrm flipH="1">
                    <a:off x="1429" y="2069"/>
                    <a:ext cx="771" cy="363"/>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grpSp>
            <p:sp>
              <p:nvSpPr>
                <p:cNvPr id="238" name="Freeform 123"/>
                <p:cNvSpPr>
                  <a:spLocks/>
                </p:cNvSpPr>
                <p:nvPr/>
              </p:nvSpPr>
              <p:spPr bwMode="auto">
                <a:xfrm>
                  <a:off x="68" y="1026"/>
                  <a:ext cx="725" cy="272"/>
                </a:xfrm>
                <a:custGeom>
                  <a:avLst/>
                  <a:gdLst>
                    <a:gd name="T0" fmla="*/ 0 w 725"/>
                    <a:gd name="T1" fmla="*/ 233 h 318"/>
                    <a:gd name="T2" fmla="*/ 408 w 725"/>
                    <a:gd name="T3" fmla="*/ 166 h 318"/>
                    <a:gd name="T4" fmla="*/ 725 w 725"/>
                    <a:gd name="T5" fmla="*/ 0 h 318"/>
                    <a:gd name="T6" fmla="*/ 0 60000 65536"/>
                    <a:gd name="T7" fmla="*/ 0 60000 65536"/>
                    <a:gd name="T8" fmla="*/ 0 60000 65536"/>
                  </a:gdLst>
                  <a:ahLst/>
                  <a:cxnLst>
                    <a:cxn ang="T6">
                      <a:pos x="T0" y="T1"/>
                    </a:cxn>
                    <a:cxn ang="T7">
                      <a:pos x="T2" y="T3"/>
                    </a:cxn>
                    <a:cxn ang="T8">
                      <a:pos x="T4" y="T5"/>
                    </a:cxn>
                  </a:cxnLst>
                  <a:rect l="0" t="0" r="r" b="b"/>
                  <a:pathLst>
                    <a:path w="725" h="318">
                      <a:moveTo>
                        <a:pt x="0" y="318"/>
                      </a:moveTo>
                      <a:cubicBezTo>
                        <a:pt x="143" y="299"/>
                        <a:pt x="287" y="280"/>
                        <a:pt x="408" y="227"/>
                      </a:cubicBezTo>
                      <a:cubicBezTo>
                        <a:pt x="529" y="174"/>
                        <a:pt x="627" y="87"/>
                        <a:pt x="725"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39" name="Freeform 124"/>
                <p:cNvSpPr>
                  <a:spLocks/>
                </p:cNvSpPr>
                <p:nvPr/>
              </p:nvSpPr>
              <p:spPr bwMode="auto">
                <a:xfrm>
                  <a:off x="269" y="1026"/>
                  <a:ext cx="842" cy="408"/>
                </a:xfrm>
                <a:custGeom>
                  <a:avLst/>
                  <a:gdLst>
                    <a:gd name="T0" fmla="*/ 0 w 842"/>
                    <a:gd name="T1" fmla="*/ 332 h 502"/>
                    <a:gd name="T2" fmla="*/ 384 w 842"/>
                    <a:gd name="T3" fmla="*/ 245 h 502"/>
                    <a:gd name="T4" fmla="*/ 842 w 842"/>
                    <a:gd name="T5" fmla="*/ 0 h 502"/>
                    <a:gd name="T6" fmla="*/ 0 60000 65536"/>
                    <a:gd name="T7" fmla="*/ 0 60000 65536"/>
                    <a:gd name="T8" fmla="*/ 0 60000 65536"/>
                  </a:gdLst>
                  <a:ahLst/>
                  <a:cxnLst>
                    <a:cxn ang="T6">
                      <a:pos x="T0" y="T1"/>
                    </a:cxn>
                    <a:cxn ang="T7">
                      <a:pos x="T2" y="T3"/>
                    </a:cxn>
                    <a:cxn ang="T8">
                      <a:pos x="T4" y="T5"/>
                    </a:cxn>
                  </a:cxnLst>
                  <a:rect l="0" t="0" r="r" b="b"/>
                  <a:pathLst>
                    <a:path w="842" h="502">
                      <a:moveTo>
                        <a:pt x="0" y="502"/>
                      </a:moveTo>
                      <a:cubicBezTo>
                        <a:pt x="65" y="480"/>
                        <a:pt x="244" y="456"/>
                        <a:pt x="384" y="372"/>
                      </a:cubicBezTo>
                      <a:cubicBezTo>
                        <a:pt x="524" y="288"/>
                        <a:pt x="747" y="77"/>
                        <a:pt x="842"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40" name="Freeform 125"/>
                <p:cNvSpPr>
                  <a:spLocks/>
                </p:cNvSpPr>
                <p:nvPr/>
              </p:nvSpPr>
              <p:spPr bwMode="auto">
                <a:xfrm>
                  <a:off x="515" y="1026"/>
                  <a:ext cx="939" cy="544"/>
                </a:xfrm>
                <a:custGeom>
                  <a:avLst/>
                  <a:gdLst>
                    <a:gd name="T0" fmla="*/ 0 w 939"/>
                    <a:gd name="T1" fmla="*/ 413 h 717"/>
                    <a:gd name="T2" fmla="*/ 437 w 939"/>
                    <a:gd name="T3" fmla="*/ 272 h 717"/>
                    <a:gd name="T4" fmla="*/ 939 w 939"/>
                    <a:gd name="T5" fmla="*/ 0 h 717"/>
                    <a:gd name="T6" fmla="*/ 0 60000 65536"/>
                    <a:gd name="T7" fmla="*/ 0 60000 65536"/>
                    <a:gd name="T8" fmla="*/ 0 60000 65536"/>
                  </a:gdLst>
                  <a:ahLst/>
                  <a:cxnLst>
                    <a:cxn ang="T6">
                      <a:pos x="T0" y="T1"/>
                    </a:cxn>
                    <a:cxn ang="T7">
                      <a:pos x="T2" y="T3"/>
                    </a:cxn>
                    <a:cxn ang="T8">
                      <a:pos x="T4" y="T5"/>
                    </a:cxn>
                  </a:cxnLst>
                  <a:rect l="0" t="0" r="r" b="b"/>
                  <a:pathLst>
                    <a:path w="939" h="717">
                      <a:moveTo>
                        <a:pt x="0" y="717"/>
                      </a:moveTo>
                      <a:cubicBezTo>
                        <a:pt x="72" y="676"/>
                        <a:pt x="281" y="591"/>
                        <a:pt x="437" y="472"/>
                      </a:cubicBezTo>
                      <a:cubicBezTo>
                        <a:pt x="593" y="353"/>
                        <a:pt x="835" y="98"/>
                        <a:pt x="939"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grpSp>
        </p:grpSp>
        <p:sp>
          <p:nvSpPr>
            <p:cNvPr id="181" name="AutoShape 126"/>
            <p:cNvSpPr>
              <a:spLocks noChangeArrowheads="1"/>
            </p:cNvSpPr>
            <p:nvPr/>
          </p:nvSpPr>
          <p:spPr bwMode="auto">
            <a:xfrm>
              <a:off x="2014246" y="1731784"/>
              <a:ext cx="504825" cy="608012"/>
            </a:xfrm>
            <a:prstGeom prst="star32">
              <a:avLst>
                <a:gd name="adj" fmla="val 17630"/>
              </a:avLst>
            </a:prstGeom>
            <a:gradFill rotWithShape="1">
              <a:gsLst>
                <a:gs pos="0">
                  <a:srgbClr val="FF0000"/>
                </a:gs>
                <a:gs pos="100000">
                  <a:srgbClr val="FF9999">
                    <a:alpha val="0"/>
                  </a:srgbClr>
                </a:gs>
              </a:gsLst>
              <a:path path="shape">
                <a:fillToRect l="50000" t="50000" r="50000" b="50000"/>
              </a:path>
            </a:gradFill>
            <a:ln>
              <a:noFill/>
            </a:ln>
            <a:effectLst>
              <a:outerShdw dist="35921" dir="2700000" algn="ctr" rotWithShape="0">
                <a:schemeClr val="bg1">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grpSp>
          <p:nvGrpSpPr>
            <p:cNvPr id="182" name="Group 128"/>
            <p:cNvGrpSpPr>
              <a:grpSpLocks/>
            </p:cNvGrpSpPr>
            <p:nvPr/>
          </p:nvGrpSpPr>
          <p:grpSpPr bwMode="auto">
            <a:xfrm>
              <a:off x="2209509" y="1288871"/>
              <a:ext cx="596900" cy="682625"/>
              <a:chOff x="1462" y="957"/>
              <a:chExt cx="778" cy="867"/>
            </a:xfrm>
          </p:grpSpPr>
          <p:sp>
            <p:nvSpPr>
              <p:cNvPr id="183" name="Freeform 129"/>
              <p:cNvSpPr>
                <a:spLocks/>
              </p:cNvSpPr>
              <p:nvPr/>
            </p:nvSpPr>
            <p:spPr bwMode="auto">
              <a:xfrm>
                <a:off x="1462" y="957"/>
                <a:ext cx="778" cy="434"/>
              </a:xfrm>
              <a:custGeom>
                <a:avLst/>
                <a:gdLst>
                  <a:gd name="T0" fmla="*/ 210 w 2334"/>
                  <a:gd name="T1" fmla="*/ 121 h 1300"/>
                  <a:gd name="T2" fmla="*/ 200 w 2334"/>
                  <a:gd name="T3" fmla="*/ 119 h 1300"/>
                  <a:gd name="T4" fmla="*/ 192 w 2334"/>
                  <a:gd name="T5" fmla="*/ 122 h 1300"/>
                  <a:gd name="T6" fmla="*/ 181 w 2334"/>
                  <a:gd name="T7" fmla="*/ 132 h 1300"/>
                  <a:gd name="T8" fmla="*/ 168 w 2334"/>
                  <a:gd name="T9" fmla="*/ 140 h 1300"/>
                  <a:gd name="T10" fmla="*/ 151 w 2334"/>
                  <a:gd name="T11" fmla="*/ 144 h 1300"/>
                  <a:gd name="T12" fmla="*/ 134 w 2334"/>
                  <a:gd name="T13" fmla="*/ 145 h 1300"/>
                  <a:gd name="T14" fmla="*/ 120 w 2334"/>
                  <a:gd name="T15" fmla="*/ 143 h 1300"/>
                  <a:gd name="T16" fmla="*/ 107 w 2334"/>
                  <a:gd name="T17" fmla="*/ 139 h 1300"/>
                  <a:gd name="T18" fmla="*/ 95 w 2334"/>
                  <a:gd name="T19" fmla="*/ 132 h 1300"/>
                  <a:gd name="T20" fmla="*/ 86 w 2334"/>
                  <a:gd name="T21" fmla="*/ 124 h 1300"/>
                  <a:gd name="T22" fmla="*/ 80 w 2334"/>
                  <a:gd name="T23" fmla="*/ 126 h 1300"/>
                  <a:gd name="T24" fmla="*/ 74 w 2334"/>
                  <a:gd name="T25" fmla="*/ 127 h 1300"/>
                  <a:gd name="T26" fmla="*/ 66 w 2334"/>
                  <a:gd name="T27" fmla="*/ 126 h 1300"/>
                  <a:gd name="T28" fmla="*/ 58 w 2334"/>
                  <a:gd name="T29" fmla="*/ 124 h 1300"/>
                  <a:gd name="T30" fmla="*/ 51 w 2334"/>
                  <a:gd name="T31" fmla="*/ 121 h 1300"/>
                  <a:gd name="T32" fmla="*/ 45 w 2334"/>
                  <a:gd name="T33" fmla="*/ 116 h 1300"/>
                  <a:gd name="T34" fmla="*/ 38 w 2334"/>
                  <a:gd name="T35" fmla="*/ 114 h 1300"/>
                  <a:gd name="T36" fmla="*/ 32 w 2334"/>
                  <a:gd name="T37" fmla="*/ 116 h 1300"/>
                  <a:gd name="T38" fmla="*/ 24 w 2334"/>
                  <a:gd name="T39" fmla="*/ 116 h 1300"/>
                  <a:gd name="T40" fmla="*/ 14 w 2334"/>
                  <a:gd name="T41" fmla="*/ 113 h 1300"/>
                  <a:gd name="T42" fmla="*/ 6 w 2334"/>
                  <a:gd name="T43" fmla="*/ 106 h 1300"/>
                  <a:gd name="T44" fmla="*/ 1 w 2334"/>
                  <a:gd name="T45" fmla="*/ 98 h 1300"/>
                  <a:gd name="T46" fmla="*/ 0 w 2334"/>
                  <a:gd name="T47" fmla="*/ 88 h 1300"/>
                  <a:gd name="T48" fmla="*/ 3 w 2334"/>
                  <a:gd name="T49" fmla="*/ 80 h 1300"/>
                  <a:gd name="T50" fmla="*/ 8 w 2334"/>
                  <a:gd name="T51" fmla="*/ 73 h 1300"/>
                  <a:gd name="T52" fmla="*/ 16 w 2334"/>
                  <a:gd name="T53" fmla="*/ 68 h 1300"/>
                  <a:gd name="T54" fmla="*/ 25 w 2334"/>
                  <a:gd name="T55" fmla="*/ 66 h 1300"/>
                  <a:gd name="T56" fmla="*/ 29 w 2334"/>
                  <a:gd name="T57" fmla="*/ 53 h 1300"/>
                  <a:gd name="T58" fmla="*/ 38 w 2334"/>
                  <a:gd name="T59" fmla="*/ 43 h 1300"/>
                  <a:gd name="T60" fmla="*/ 51 w 2334"/>
                  <a:gd name="T61" fmla="*/ 35 h 1300"/>
                  <a:gd name="T62" fmla="*/ 66 w 2334"/>
                  <a:gd name="T63" fmla="*/ 32 h 1300"/>
                  <a:gd name="T64" fmla="*/ 76 w 2334"/>
                  <a:gd name="T65" fmla="*/ 31 h 1300"/>
                  <a:gd name="T66" fmla="*/ 79 w 2334"/>
                  <a:gd name="T67" fmla="*/ 23 h 1300"/>
                  <a:gd name="T68" fmla="*/ 89 w 2334"/>
                  <a:gd name="T69" fmla="*/ 12 h 1300"/>
                  <a:gd name="T70" fmla="*/ 101 w 2334"/>
                  <a:gd name="T71" fmla="*/ 5 h 1300"/>
                  <a:gd name="T72" fmla="*/ 115 w 2334"/>
                  <a:gd name="T73" fmla="*/ 1 h 1300"/>
                  <a:gd name="T74" fmla="*/ 129 w 2334"/>
                  <a:gd name="T75" fmla="*/ 0 h 1300"/>
                  <a:gd name="T76" fmla="*/ 142 w 2334"/>
                  <a:gd name="T77" fmla="*/ 4 h 1300"/>
                  <a:gd name="T78" fmla="*/ 154 w 2334"/>
                  <a:gd name="T79" fmla="*/ 11 h 1300"/>
                  <a:gd name="T80" fmla="*/ 163 w 2334"/>
                  <a:gd name="T81" fmla="*/ 21 h 1300"/>
                  <a:gd name="T82" fmla="*/ 171 w 2334"/>
                  <a:gd name="T83" fmla="*/ 29 h 1300"/>
                  <a:gd name="T84" fmla="*/ 182 w 2334"/>
                  <a:gd name="T85" fmla="*/ 25 h 1300"/>
                  <a:gd name="T86" fmla="*/ 193 w 2334"/>
                  <a:gd name="T87" fmla="*/ 24 h 1300"/>
                  <a:gd name="T88" fmla="*/ 210 w 2334"/>
                  <a:gd name="T89" fmla="*/ 27 h 1300"/>
                  <a:gd name="T90" fmla="*/ 224 w 2334"/>
                  <a:gd name="T91" fmla="*/ 36 h 1300"/>
                  <a:gd name="T92" fmla="*/ 234 w 2334"/>
                  <a:gd name="T93" fmla="*/ 48 h 1300"/>
                  <a:gd name="T94" fmla="*/ 239 w 2334"/>
                  <a:gd name="T95" fmla="*/ 63 h 1300"/>
                  <a:gd name="T96" fmla="*/ 249 w 2334"/>
                  <a:gd name="T97" fmla="*/ 71 h 1300"/>
                  <a:gd name="T98" fmla="*/ 258 w 2334"/>
                  <a:gd name="T99" fmla="*/ 84 h 1300"/>
                  <a:gd name="T100" fmla="*/ 259 w 2334"/>
                  <a:gd name="T101" fmla="*/ 97 h 1300"/>
                  <a:gd name="T102" fmla="*/ 252 w 2334"/>
                  <a:gd name="T103" fmla="*/ 108 h 1300"/>
                  <a:gd name="T104" fmla="*/ 241 w 2334"/>
                  <a:gd name="T105" fmla="*/ 117 h 1300"/>
                  <a:gd name="T106" fmla="*/ 227 w 2334"/>
                  <a:gd name="T107" fmla="*/ 121 h 13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34" h="1300">
                    <a:moveTo>
                      <a:pt x="1964" y="1093"/>
                    </a:moveTo>
                    <a:lnTo>
                      <a:pt x="1941" y="1093"/>
                    </a:lnTo>
                    <a:lnTo>
                      <a:pt x="1917" y="1091"/>
                    </a:lnTo>
                    <a:lnTo>
                      <a:pt x="1893" y="1088"/>
                    </a:lnTo>
                    <a:lnTo>
                      <a:pt x="1869" y="1084"/>
                    </a:lnTo>
                    <a:lnTo>
                      <a:pt x="1846" y="1079"/>
                    </a:lnTo>
                    <a:lnTo>
                      <a:pt x="1824" y="1073"/>
                    </a:lnTo>
                    <a:lnTo>
                      <a:pt x="1802" y="1066"/>
                    </a:lnTo>
                    <a:lnTo>
                      <a:pt x="1781" y="1058"/>
                    </a:lnTo>
                    <a:lnTo>
                      <a:pt x="1757" y="1048"/>
                    </a:lnTo>
                    <a:lnTo>
                      <a:pt x="1743" y="1069"/>
                    </a:lnTo>
                    <a:lnTo>
                      <a:pt x="1725" y="1096"/>
                    </a:lnTo>
                    <a:lnTo>
                      <a:pt x="1705" y="1120"/>
                    </a:lnTo>
                    <a:lnTo>
                      <a:pt x="1683" y="1142"/>
                    </a:lnTo>
                    <a:lnTo>
                      <a:pt x="1657" y="1165"/>
                    </a:lnTo>
                    <a:lnTo>
                      <a:pt x="1631" y="1185"/>
                    </a:lnTo>
                    <a:lnTo>
                      <a:pt x="1603" y="1204"/>
                    </a:lnTo>
                    <a:lnTo>
                      <a:pt x="1573" y="1222"/>
                    </a:lnTo>
                    <a:lnTo>
                      <a:pt x="1540" y="1237"/>
                    </a:lnTo>
                    <a:lnTo>
                      <a:pt x="1508" y="1252"/>
                    </a:lnTo>
                    <a:lnTo>
                      <a:pt x="1472" y="1265"/>
                    </a:lnTo>
                    <a:lnTo>
                      <a:pt x="1437" y="1275"/>
                    </a:lnTo>
                    <a:lnTo>
                      <a:pt x="1400" y="1284"/>
                    </a:lnTo>
                    <a:lnTo>
                      <a:pt x="1362" y="1291"/>
                    </a:lnTo>
                    <a:lnTo>
                      <a:pt x="1323" y="1296"/>
                    </a:lnTo>
                    <a:lnTo>
                      <a:pt x="1284" y="1299"/>
                    </a:lnTo>
                    <a:lnTo>
                      <a:pt x="1243" y="1300"/>
                    </a:lnTo>
                    <a:lnTo>
                      <a:pt x="1210" y="1299"/>
                    </a:lnTo>
                    <a:lnTo>
                      <a:pt x="1177" y="1297"/>
                    </a:lnTo>
                    <a:lnTo>
                      <a:pt x="1143" y="1294"/>
                    </a:lnTo>
                    <a:lnTo>
                      <a:pt x="1110" y="1289"/>
                    </a:lnTo>
                    <a:lnTo>
                      <a:pt x="1079" y="1282"/>
                    </a:lnTo>
                    <a:lnTo>
                      <a:pt x="1047" y="1275"/>
                    </a:lnTo>
                    <a:lnTo>
                      <a:pt x="1017" y="1265"/>
                    </a:lnTo>
                    <a:lnTo>
                      <a:pt x="987" y="1255"/>
                    </a:lnTo>
                    <a:lnTo>
                      <a:pt x="959" y="1243"/>
                    </a:lnTo>
                    <a:lnTo>
                      <a:pt x="931" y="1231"/>
                    </a:lnTo>
                    <a:lnTo>
                      <a:pt x="904" y="1217"/>
                    </a:lnTo>
                    <a:lnTo>
                      <a:pt x="879" y="1202"/>
                    </a:lnTo>
                    <a:lnTo>
                      <a:pt x="855" y="1184"/>
                    </a:lnTo>
                    <a:lnTo>
                      <a:pt x="832" y="1168"/>
                    </a:lnTo>
                    <a:lnTo>
                      <a:pt x="811" y="1149"/>
                    </a:lnTo>
                    <a:lnTo>
                      <a:pt x="791" y="1129"/>
                    </a:lnTo>
                    <a:lnTo>
                      <a:pt x="777" y="1115"/>
                    </a:lnTo>
                    <a:lnTo>
                      <a:pt x="759" y="1121"/>
                    </a:lnTo>
                    <a:lnTo>
                      <a:pt x="745" y="1125"/>
                    </a:lnTo>
                    <a:lnTo>
                      <a:pt x="733" y="1127"/>
                    </a:lnTo>
                    <a:lnTo>
                      <a:pt x="719" y="1131"/>
                    </a:lnTo>
                    <a:lnTo>
                      <a:pt x="705" y="1132"/>
                    </a:lnTo>
                    <a:lnTo>
                      <a:pt x="692" y="1135"/>
                    </a:lnTo>
                    <a:lnTo>
                      <a:pt x="679" y="1136"/>
                    </a:lnTo>
                    <a:lnTo>
                      <a:pt x="665" y="1137"/>
                    </a:lnTo>
                    <a:lnTo>
                      <a:pt x="651" y="1137"/>
                    </a:lnTo>
                    <a:lnTo>
                      <a:pt x="632" y="1137"/>
                    </a:lnTo>
                    <a:lnTo>
                      <a:pt x="613" y="1135"/>
                    </a:lnTo>
                    <a:lnTo>
                      <a:pt x="594" y="1132"/>
                    </a:lnTo>
                    <a:lnTo>
                      <a:pt x="575" y="1130"/>
                    </a:lnTo>
                    <a:lnTo>
                      <a:pt x="558" y="1125"/>
                    </a:lnTo>
                    <a:lnTo>
                      <a:pt x="540" y="1120"/>
                    </a:lnTo>
                    <a:lnTo>
                      <a:pt x="523" y="1113"/>
                    </a:lnTo>
                    <a:lnTo>
                      <a:pt x="506" y="1107"/>
                    </a:lnTo>
                    <a:lnTo>
                      <a:pt x="490" y="1100"/>
                    </a:lnTo>
                    <a:lnTo>
                      <a:pt x="475" y="1091"/>
                    </a:lnTo>
                    <a:lnTo>
                      <a:pt x="460" y="1082"/>
                    </a:lnTo>
                    <a:lnTo>
                      <a:pt x="446" y="1072"/>
                    </a:lnTo>
                    <a:lnTo>
                      <a:pt x="432" y="1061"/>
                    </a:lnTo>
                    <a:lnTo>
                      <a:pt x="419" y="1049"/>
                    </a:lnTo>
                    <a:lnTo>
                      <a:pt x="408" y="1037"/>
                    </a:lnTo>
                    <a:lnTo>
                      <a:pt x="397" y="1024"/>
                    </a:lnTo>
                    <a:lnTo>
                      <a:pt x="380" y="1005"/>
                    </a:lnTo>
                    <a:lnTo>
                      <a:pt x="359" y="1016"/>
                    </a:lnTo>
                    <a:lnTo>
                      <a:pt x="345" y="1023"/>
                    </a:lnTo>
                    <a:lnTo>
                      <a:pt x="331" y="1028"/>
                    </a:lnTo>
                    <a:lnTo>
                      <a:pt x="317" y="1033"/>
                    </a:lnTo>
                    <a:lnTo>
                      <a:pt x="304" y="1037"/>
                    </a:lnTo>
                    <a:lnTo>
                      <a:pt x="289" y="1039"/>
                    </a:lnTo>
                    <a:lnTo>
                      <a:pt x="273" y="1042"/>
                    </a:lnTo>
                    <a:lnTo>
                      <a:pt x="258" y="1043"/>
                    </a:lnTo>
                    <a:lnTo>
                      <a:pt x="243" y="1043"/>
                    </a:lnTo>
                    <a:lnTo>
                      <a:pt x="218" y="1042"/>
                    </a:lnTo>
                    <a:lnTo>
                      <a:pt x="193" y="1038"/>
                    </a:lnTo>
                    <a:lnTo>
                      <a:pt x="169" y="1033"/>
                    </a:lnTo>
                    <a:lnTo>
                      <a:pt x="146" y="1024"/>
                    </a:lnTo>
                    <a:lnTo>
                      <a:pt x="125" y="1014"/>
                    </a:lnTo>
                    <a:lnTo>
                      <a:pt x="104" y="1003"/>
                    </a:lnTo>
                    <a:lnTo>
                      <a:pt x="83" y="987"/>
                    </a:lnTo>
                    <a:lnTo>
                      <a:pt x="66" y="971"/>
                    </a:lnTo>
                    <a:lnTo>
                      <a:pt x="51" y="955"/>
                    </a:lnTo>
                    <a:lnTo>
                      <a:pt x="38" y="937"/>
                    </a:lnTo>
                    <a:lnTo>
                      <a:pt x="27" y="919"/>
                    </a:lnTo>
                    <a:lnTo>
                      <a:pt x="18" y="899"/>
                    </a:lnTo>
                    <a:lnTo>
                      <a:pt x="10" y="879"/>
                    </a:lnTo>
                    <a:lnTo>
                      <a:pt x="4" y="859"/>
                    </a:lnTo>
                    <a:lnTo>
                      <a:pt x="2" y="838"/>
                    </a:lnTo>
                    <a:lnTo>
                      <a:pt x="0" y="816"/>
                    </a:lnTo>
                    <a:lnTo>
                      <a:pt x="2" y="795"/>
                    </a:lnTo>
                    <a:lnTo>
                      <a:pt x="4" y="775"/>
                    </a:lnTo>
                    <a:lnTo>
                      <a:pt x="9" y="756"/>
                    </a:lnTo>
                    <a:lnTo>
                      <a:pt x="16" y="737"/>
                    </a:lnTo>
                    <a:lnTo>
                      <a:pt x="24" y="718"/>
                    </a:lnTo>
                    <a:lnTo>
                      <a:pt x="34" y="700"/>
                    </a:lnTo>
                    <a:lnTo>
                      <a:pt x="46" y="684"/>
                    </a:lnTo>
                    <a:lnTo>
                      <a:pt x="58" y="669"/>
                    </a:lnTo>
                    <a:lnTo>
                      <a:pt x="73" y="654"/>
                    </a:lnTo>
                    <a:lnTo>
                      <a:pt x="88" y="641"/>
                    </a:lnTo>
                    <a:lnTo>
                      <a:pt x="106" y="630"/>
                    </a:lnTo>
                    <a:lnTo>
                      <a:pt x="124" y="618"/>
                    </a:lnTo>
                    <a:lnTo>
                      <a:pt x="143" y="610"/>
                    </a:lnTo>
                    <a:lnTo>
                      <a:pt x="163" y="602"/>
                    </a:lnTo>
                    <a:lnTo>
                      <a:pt x="184" y="596"/>
                    </a:lnTo>
                    <a:lnTo>
                      <a:pt x="206" y="592"/>
                    </a:lnTo>
                    <a:lnTo>
                      <a:pt x="227" y="589"/>
                    </a:lnTo>
                    <a:lnTo>
                      <a:pt x="231" y="568"/>
                    </a:lnTo>
                    <a:lnTo>
                      <a:pt x="239" y="538"/>
                    </a:lnTo>
                    <a:lnTo>
                      <a:pt x="251" y="509"/>
                    </a:lnTo>
                    <a:lnTo>
                      <a:pt x="265" y="480"/>
                    </a:lnTo>
                    <a:lnTo>
                      <a:pt x="281" y="453"/>
                    </a:lnTo>
                    <a:lnTo>
                      <a:pt x="300" y="429"/>
                    </a:lnTo>
                    <a:lnTo>
                      <a:pt x="321" y="405"/>
                    </a:lnTo>
                    <a:lnTo>
                      <a:pt x="344" y="384"/>
                    </a:lnTo>
                    <a:lnTo>
                      <a:pt x="370" y="364"/>
                    </a:lnTo>
                    <a:lnTo>
                      <a:pt x="397" y="346"/>
                    </a:lnTo>
                    <a:lnTo>
                      <a:pt x="426" y="330"/>
                    </a:lnTo>
                    <a:lnTo>
                      <a:pt x="456" y="316"/>
                    </a:lnTo>
                    <a:lnTo>
                      <a:pt x="487" y="305"/>
                    </a:lnTo>
                    <a:lnTo>
                      <a:pt x="521" y="296"/>
                    </a:lnTo>
                    <a:lnTo>
                      <a:pt x="555" y="288"/>
                    </a:lnTo>
                    <a:lnTo>
                      <a:pt x="591" y="285"/>
                    </a:lnTo>
                    <a:lnTo>
                      <a:pt x="626" y="283"/>
                    </a:lnTo>
                    <a:lnTo>
                      <a:pt x="676" y="286"/>
                    </a:lnTo>
                    <a:lnTo>
                      <a:pt x="677" y="283"/>
                    </a:lnTo>
                    <a:lnTo>
                      <a:pt x="680" y="276"/>
                    </a:lnTo>
                    <a:lnTo>
                      <a:pt x="682" y="269"/>
                    </a:lnTo>
                    <a:lnTo>
                      <a:pt x="684" y="267"/>
                    </a:lnTo>
                    <a:lnTo>
                      <a:pt x="699" y="237"/>
                    </a:lnTo>
                    <a:lnTo>
                      <a:pt x="715" y="209"/>
                    </a:lnTo>
                    <a:lnTo>
                      <a:pt x="734" y="182"/>
                    </a:lnTo>
                    <a:lnTo>
                      <a:pt x="754" y="156"/>
                    </a:lnTo>
                    <a:lnTo>
                      <a:pt x="777" y="133"/>
                    </a:lnTo>
                    <a:lnTo>
                      <a:pt x="799" y="111"/>
                    </a:lnTo>
                    <a:lnTo>
                      <a:pt x="825" y="91"/>
                    </a:lnTo>
                    <a:lnTo>
                      <a:pt x="852" y="73"/>
                    </a:lnTo>
                    <a:lnTo>
                      <a:pt x="880" y="57"/>
                    </a:lnTo>
                    <a:lnTo>
                      <a:pt x="908" y="41"/>
                    </a:lnTo>
                    <a:lnTo>
                      <a:pt x="938" y="29"/>
                    </a:lnTo>
                    <a:lnTo>
                      <a:pt x="969" y="19"/>
                    </a:lnTo>
                    <a:lnTo>
                      <a:pt x="1001" y="11"/>
                    </a:lnTo>
                    <a:lnTo>
                      <a:pt x="1032" y="5"/>
                    </a:lnTo>
                    <a:lnTo>
                      <a:pt x="1066" y="1"/>
                    </a:lnTo>
                    <a:lnTo>
                      <a:pt x="1099" y="0"/>
                    </a:lnTo>
                    <a:lnTo>
                      <a:pt x="1130" y="1"/>
                    </a:lnTo>
                    <a:lnTo>
                      <a:pt x="1162" y="4"/>
                    </a:lnTo>
                    <a:lnTo>
                      <a:pt x="1193" y="10"/>
                    </a:lnTo>
                    <a:lnTo>
                      <a:pt x="1223" y="17"/>
                    </a:lnTo>
                    <a:lnTo>
                      <a:pt x="1252" y="26"/>
                    </a:lnTo>
                    <a:lnTo>
                      <a:pt x="1281" y="38"/>
                    </a:lnTo>
                    <a:lnTo>
                      <a:pt x="1309" y="51"/>
                    </a:lnTo>
                    <a:lnTo>
                      <a:pt x="1335" y="67"/>
                    </a:lnTo>
                    <a:lnTo>
                      <a:pt x="1362" y="83"/>
                    </a:lnTo>
                    <a:lnTo>
                      <a:pt x="1386" y="102"/>
                    </a:lnTo>
                    <a:lnTo>
                      <a:pt x="1408" y="122"/>
                    </a:lnTo>
                    <a:lnTo>
                      <a:pt x="1431" y="143"/>
                    </a:lnTo>
                    <a:lnTo>
                      <a:pt x="1451" y="167"/>
                    </a:lnTo>
                    <a:lnTo>
                      <a:pt x="1470" y="193"/>
                    </a:lnTo>
                    <a:lnTo>
                      <a:pt x="1488" y="219"/>
                    </a:lnTo>
                    <a:lnTo>
                      <a:pt x="1503" y="247"/>
                    </a:lnTo>
                    <a:lnTo>
                      <a:pt x="1517" y="273"/>
                    </a:lnTo>
                    <a:lnTo>
                      <a:pt x="1543" y="261"/>
                    </a:lnTo>
                    <a:lnTo>
                      <a:pt x="1566" y="251"/>
                    </a:lnTo>
                    <a:lnTo>
                      <a:pt x="1589" y="243"/>
                    </a:lnTo>
                    <a:lnTo>
                      <a:pt x="1612" y="235"/>
                    </a:lnTo>
                    <a:lnTo>
                      <a:pt x="1636" y="229"/>
                    </a:lnTo>
                    <a:lnTo>
                      <a:pt x="1660" y="225"/>
                    </a:lnTo>
                    <a:lnTo>
                      <a:pt x="1685" y="222"/>
                    </a:lnTo>
                    <a:lnTo>
                      <a:pt x="1709" y="220"/>
                    </a:lnTo>
                    <a:lnTo>
                      <a:pt x="1734" y="219"/>
                    </a:lnTo>
                    <a:lnTo>
                      <a:pt x="1774" y="220"/>
                    </a:lnTo>
                    <a:lnTo>
                      <a:pt x="1815" y="227"/>
                    </a:lnTo>
                    <a:lnTo>
                      <a:pt x="1854" y="234"/>
                    </a:lnTo>
                    <a:lnTo>
                      <a:pt x="1890" y="245"/>
                    </a:lnTo>
                    <a:lnTo>
                      <a:pt x="1925" y="261"/>
                    </a:lnTo>
                    <a:lnTo>
                      <a:pt x="1959" y="277"/>
                    </a:lnTo>
                    <a:lnTo>
                      <a:pt x="1991" y="297"/>
                    </a:lnTo>
                    <a:lnTo>
                      <a:pt x="2020" y="320"/>
                    </a:lnTo>
                    <a:lnTo>
                      <a:pt x="2046" y="344"/>
                    </a:lnTo>
                    <a:lnTo>
                      <a:pt x="2071" y="371"/>
                    </a:lnTo>
                    <a:lnTo>
                      <a:pt x="2093" y="399"/>
                    </a:lnTo>
                    <a:lnTo>
                      <a:pt x="2110" y="429"/>
                    </a:lnTo>
                    <a:lnTo>
                      <a:pt x="2125" y="462"/>
                    </a:lnTo>
                    <a:lnTo>
                      <a:pt x="2138" y="496"/>
                    </a:lnTo>
                    <a:lnTo>
                      <a:pt x="2146" y="530"/>
                    </a:lnTo>
                    <a:lnTo>
                      <a:pt x="2151" y="567"/>
                    </a:lnTo>
                    <a:lnTo>
                      <a:pt x="2152" y="584"/>
                    </a:lnTo>
                    <a:lnTo>
                      <a:pt x="2167" y="592"/>
                    </a:lnTo>
                    <a:lnTo>
                      <a:pt x="2205" y="613"/>
                    </a:lnTo>
                    <a:lnTo>
                      <a:pt x="2237" y="636"/>
                    </a:lnTo>
                    <a:lnTo>
                      <a:pt x="2266" y="662"/>
                    </a:lnTo>
                    <a:lnTo>
                      <a:pt x="2290" y="690"/>
                    </a:lnTo>
                    <a:lnTo>
                      <a:pt x="2309" y="720"/>
                    </a:lnTo>
                    <a:lnTo>
                      <a:pt x="2323" y="753"/>
                    </a:lnTo>
                    <a:lnTo>
                      <a:pt x="2332" y="786"/>
                    </a:lnTo>
                    <a:lnTo>
                      <a:pt x="2334" y="820"/>
                    </a:lnTo>
                    <a:lnTo>
                      <a:pt x="2332" y="848"/>
                    </a:lnTo>
                    <a:lnTo>
                      <a:pt x="2327" y="875"/>
                    </a:lnTo>
                    <a:lnTo>
                      <a:pt x="2318" y="902"/>
                    </a:lnTo>
                    <a:lnTo>
                      <a:pt x="2305" y="927"/>
                    </a:lnTo>
                    <a:lnTo>
                      <a:pt x="2289" y="951"/>
                    </a:lnTo>
                    <a:lnTo>
                      <a:pt x="2271" y="972"/>
                    </a:lnTo>
                    <a:lnTo>
                      <a:pt x="2250" y="994"/>
                    </a:lnTo>
                    <a:lnTo>
                      <a:pt x="2226" y="1013"/>
                    </a:lnTo>
                    <a:lnTo>
                      <a:pt x="2200" y="1030"/>
                    </a:lnTo>
                    <a:lnTo>
                      <a:pt x="2171" y="1047"/>
                    </a:lnTo>
                    <a:lnTo>
                      <a:pt x="2141" y="1061"/>
                    </a:lnTo>
                    <a:lnTo>
                      <a:pt x="2108" y="1072"/>
                    </a:lnTo>
                    <a:lnTo>
                      <a:pt x="2074" y="1081"/>
                    </a:lnTo>
                    <a:lnTo>
                      <a:pt x="2039" y="1088"/>
                    </a:lnTo>
                    <a:lnTo>
                      <a:pt x="2002" y="1092"/>
                    </a:lnTo>
                    <a:lnTo>
                      <a:pt x="1964" y="1093"/>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p>
            </p:txBody>
          </p:sp>
          <p:sp>
            <p:nvSpPr>
              <p:cNvPr id="184" name="Freeform 130"/>
              <p:cNvSpPr>
                <a:spLocks/>
              </p:cNvSpPr>
              <p:nvPr/>
            </p:nvSpPr>
            <p:spPr bwMode="auto">
              <a:xfrm>
                <a:off x="1970" y="1030"/>
                <a:ext cx="186" cy="57"/>
              </a:xfrm>
              <a:custGeom>
                <a:avLst/>
                <a:gdLst>
                  <a:gd name="T0" fmla="*/ 1 w 559"/>
                  <a:gd name="T1" fmla="*/ 7 h 169"/>
                  <a:gd name="T2" fmla="*/ 2 w 559"/>
                  <a:gd name="T3" fmla="*/ 10 h 169"/>
                  <a:gd name="T4" fmla="*/ 5 w 559"/>
                  <a:gd name="T5" fmla="*/ 9 h 169"/>
                  <a:gd name="T6" fmla="*/ 8 w 559"/>
                  <a:gd name="T7" fmla="*/ 8 h 169"/>
                  <a:gd name="T8" fmla="*/ 10 w 559"/>
                  <a:gd name="T9" fmla="*/ 7 h 169"/>
                  <a:gd name="T10" fmla="*/ 13 w 559"/>
                  <a:gd name="T11" fmla="*/ 6 h 169"/>
                  <a:gd name="T12" fmla="*/ 16 w 559"/>
                  <a:gd name="T13" fmla="*/ 5 h 169"/>
                  <a:gd name="T14" fmla="*/ 18 w 559"/>
                  <a:gd name="T15" fmla="*/ 5 h 169"/>
                  <a:gd name="T16" fmla="*/ 21 w 559"/>
                  <a:gd name="T17" fmla="*/ 4 h 169"/>
                  <a:gd name="T18" fmla="*/ 24 w 559"/>
                  <a:gd name="T19" fmla="*/ 4 h 169"/>
                  <a:gd name="T20" fmla="*/ 27 w 559"/>
                  <a:gd name="T21" fmla="*/ 4 h 169"/>
                  <a:gd name="T22" fmla="*/ 29 w 559"/>
                  <a:gd name="T23" fmla="*/ 4 h 169"/>
                  <a:gd name="T24" fmla="*/ 32 w 559"/>
                  <a:gd name="T25" fmla="*/ 4 h 169"/>
                  <a:gd name="T26" fmla="*/ 34 w 559"/>
                  <a:gd name="T27" fmla="*/ 4 h 169"/>
                  <a:gd name="T28" fmla="*/ 37 w 559"/>
                  <a:gd name="T29" fmla="*/ 5 h 169"/>
                  <a:gd name="T30" fmla="*/ 39 w 559"/>
                  <a:gd name="T31" fmla="*/ 6 h 169"/>
                  <a:gd name="T32" fmla="*/ 42 w 559"/>
                  <a:gd name="T33" fmla="*/ 6 h 169"/>
                  <a:gd name="T34" fmla="*/ 44 w 559"/>
                  <a:gd name="T35" fmla="*/ 7 h 169"/>
                  <a:gd name="T36" fmla="*/ 46 w 559"/>
                  <a:gd name="T37" fmla="*/ 8 h 169"/>
                  <a:gd name="T38" fmla="*/ 49 w 559"/>
                  <a:gd name="T39" fmla="*/ 9 h 169"/>
                  <a:gd name="T40" fmla="*/ 51 w 559"/>
                  <a:gd name="T41" fmla="*/ 10 h 169"/>
                  <a:gd name="T42" fmla="*/ 53 w 559"/>
                  <a:gd name="T43" fmla="*/ 11 h 169"/>
                  <a:gd name="T44" fmla="*/ 55 w 559"/>
                  <a:gd name="T45" fmla="*/ 13 h 169"/>
                  <a:gd name="T46" fmla="*/ 57 w 559"/>
                  <a:gd name="T47" fmla="*/ 14 h 169"/>
                  <a:gd name="T48" fmla="*/ 59 w 559"/>
                  <a:gd name="T49" fmla="*/ 16 h 169"/>
                  <a:gd name="T50" fmla="*/ 60 w 559"/>
                  <a:gd name="T51" fmla="*/ 18 h 169"/>
                  <a:gd name="T52" fmla="*/ 62 w 559"/>
                  <a:gd name="T53" fmla="*/ 19 h 169"/>
                  <a:gd name="T54" fmla="*/ 60 w 559"/>
                  <a:gd name="T55" fmla="*/ 17 h 169"/>
                  <a:gd name="T56" fmla="*/ 59 w 559"/>
                  <a:gd name="T57" fmla="*/ 15 h 169"/>
                  <a:gd name="T58" fmla="*/ 57 w 559"/>
                  <a:gd name="T59" fmla="*/ 13 h 169"/>
                  <a:gd name="T60" fmla="*/ 55 w 559"/>
                  <a:gd name="T61" fmla="*/ 11 h 169"/>
                  <a:gd name="T62" fmla="*/ 53 w 559"/>
                  <a:gd name="T63" fmla="*/ 9 h 169"/>
                  <a:gd name="T64" fmla="*/ 50 w 559"/>
                  <a:gd name="T65" fmla="*/ 8 h 169"/>
                  <a:gd name="T66" fmla="*/ 48 w 559"/>
                  <a:gd name="T67" fmla="*/ 7 h 169"/>
                  <a:gd name="T68" fmla="*/ 46 w 559"/>
                  <a:gd name="T69" fmla="*/ 5 h 169"/>
                  <a:gd name="T70" fmla="*/ 43 w 559"/>
                  <a:gd name="T71" fmla="*/ 4 h 169"/>
                  <a:gd name="T72" fmla="*/ 40 w 559"/>
                  <a:gd name="T73" fmla="*/ 3 h 169"/>
                  <a:gd name="T74" fmla="*/ 38 w 559"/>
                  <a:gd name="T75" fmla="*/ 2 h 169"/>
                  <a:gd name="T76" fmla="*/ 35 w 559"/>
                  <a:gd name="T77" fmla="*/ 1 h 169"/>
                  <a:gd name="T78" fmla="*/ 32 w 559"/>
                  <a:gd name="T79" fmla="*/ 1 h 169"/>
                  <a:gd name="T80" fmla="*/ 29 w 559"/>
                  <a:gd name="T81" fmla="*/ 0 h 169"/>
                  <a:gd name="T82" fmla="*/ 26 w 559"/>
                  <a:gd name="T83" fmla="*/ 0 h 169"/>
                  <a:gd name="T84" fmla="*/ 23 w 559"/>
                  <a:gd name="T85" fmla="*/ 0 h 169"/>
                  <a:gd name="T86" fmla="*/ 21 w 559"/>
                  <a:gd name="T87" fmla="*/ 0 h 169"/>
                  <a:gd name="T88" fmla="*/ 18 w 559"/>
                  <a:gd name="T89" fmla="*/ 0 h 169"/>
                  <a:gd name="T90" fmla="*/ 15 w 559"/>
                  <a:gd name="T91" fmla="*/ 1 h 169"/>
                  <a:gd name="T92" fmla="*/ 12 w 559"/>
                  <a:gd name="T93" fmla="*/ 1 h 169"/>
                  <a:gd name="T94" fmla="*/ 10 w 559"/>
                  <a:gd name="T95" fmla="*/ 2 h 169"/>
                  <a:gd name="T96" fmla="*/ 7 w 559"/>
                  <a:gd name="T97" fmla="*/ 3 h 169"/>
                  <a:gd name="T98" fmla="*/ 5 w 559"/>
                  <a:gd name="T99" fmla="*/ 4 h 169"/>
                  <a:gd name="T100" fmla="*/ 2 w 559"/>
                  <a:gd name="T101" fmla="*/ 5 h 169"/>
                  <a:gd name="T102" fmla="*/ 0 w 559"/>
                  <a:gd name="T103" fmla="*/ 6 h 169"/>
                  <a:gd name="T104" fmla="*/ 0 w 559"/>
                  <a:gd name="T105" fmla="*/ 6 h 169"/>
                  <a:gd name="T106" fmla="*/ 0 w 559"/>
                  <a:gd name="T107" fmla="*/ 6 h 169"/>
                  <a:gd name="T108" fmla="*/ 1 w 559"/>
                  <a:gd name="T109" fmla="*/ 7 h 169"/>
                  <a:gd name="T110" fmla="*/ 1 w 559"/>
                  <a:gd name="T111" fmla="*/ 7 h 16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59" h="169">
                    <a:moveTo>
                      <a:pt x="8" y="63"/>
                    </a:moveTo>
                    <a:lnTo>
                      <a:pt x="21" y="89"/>
                    </a:lnTo>
                    <a:lnTo>
                      <a:pt x="48" y="77"/>
                    </a:lnTo>
                    <a:lnTo>
                      <a:pt x="71" y="67"/>
                    </a:lnTo>
                    <a:lnTo>
                      <a:pt x="94" y="59"/>
                    </a:lnTo>
                    <a:lnTo>
                      <a:pt x="117" y="52"/>
                    </a:lnTo>
                    <a:lnTo>
                      <a:pt x="141" y="45"/>
                    </a:lnTo>
                    <a:lnTo>
                      <a:pt x="165" y="42"/>
                    </a:lnTo>
                    <a:lnTo>
                      <a:pt x="190" y="38"/>
                    </a:lnTo>
                    <a:lnTo>
                      <a:pt x="214" y="37"/>
                    </a:lnTo>
                    <a:lnTo>
                      <a:pt x="239" y="35"/>
                    </a:lnTo>
                    <a:lnTo>
                      <a:pt x="263" y="35"/>
                    </a:lnTo>
                    <a:lnTo>
                      <a:pt x="287" y="38"/>
                    </a:lnTo>
                    <a:lnTo>
                      <a:pt x="310" y="40"/>
                    </a:lnTo>
                    <a:lnTo>
                      <a:pt x="332" y="44"/>
                    </a:lnTo>
                    <a:lnTo>
                      <a:pt x="355" y="49"/>
                    </a:lnTo>
                    <a:lnTo>
                      <a:pt x="376" y="55"/>
                    </a:lnTo>
                    <a:lnTo>
                      <a:pt x="398" y="63"/>
                    </a:lnTo>
                    <a:lnTo>
                      <a:pt x="418" y="72"/>
                    </a:lnTo>
                    <a:lnTo>
                      <a:pt x="438" y="81"/>
                    </a:lnTo>
                    <a:lnTo>
                      <a:pt x="458" y="91"/>
                    </a:lnTo>
                    <a:lnTo>
                      <a:pt x="477" y="102"/>
                    </a:lnTo>
                    <a:lnTo>
                      <a:pt x="495" y="113"/>
                    </a:lnTo>
                    <a:lnTo>
                      <a:pt x="512" y="126"/>
                    </a:lnTo>
                    <a:lnTo>
                      <a:pt x="528" y="140"/>
                    </a:lnTo>
                    <a:lnTo>
                      <a:pt x="544" y="154"/>
                    </a:lnTo>
                    <a:lnTo>
                      <a:pt x="559" y="169"/>
                    </a:lnTo>
                    <a:lnTo>
                      <a:pt x="544" y="150"/>
                    </a:lnTo>
                    <a:lnTo>
                      <a:pt x="528" y="132"/>
                    </a:lnTo>
                    <a:lnTo>
                      <a:pt x="511" y="116"/>
                    </a:lnTo>
                    <a:lnTo>
                      <a:pt x="493" y="100"/>
                    </a:lnTo>
                    <a:lnTo>
                      <a:pt x="474" y="84"/>
                    </a:lnTo>
                    <a:lnTo>
                      <a:pt x="454" y="71"/>
                    </a:lnTo>
                    <a:lnTo>
                      <a:pt x="433" y="58"/>
                    </a:lnTo>
                    <a:lnTo>
                      <a:pt x="411" y="47"/>
                    </a:lnTo>
                    <a:lnTo>
                      <a:pt x="389" y="35"/>
                    </a:lnTo>
                    <a:lnTo>
                      <a:pt x="365" y="26"/>
                    </a:lnTo>
                    <a:lnTo>
                      <a:pt x="341" y="19"/>
                    </a:lnTo>
                    <a:lnTo>
                      <a:pt x="316" y="13"/>
                    </a:lnTo>
                    <a:lnTo>
                      <a:pt x="291" y="6"/>
                    </a:lnTo>
                    <a:lnTo>
                      <a:pt x="264" y="3"/>
                    </a:lnTo>
                    <a:lnTo>
                      <a:pt x="238" y="1"/>
                    </a:lnTo>
                    <a:lnTo>
                      <a:pt x="210" y="0"/>
                    </a:lnTo>
                    <a:lnTo>
                      <a:pt x="185" y="1"/>
                    </a:lnTo>
                    <a:lnTo>
                      <a:pt x="161" y="3"/>
                    </a:lnTo>
                    <a:lnTo>
                      <a:pt x="136" y="6"/>
                    </a:lnTo>
                    <a:lnTo>
                      <a:pt x="112" y="10"/>
                    </a:lnTo>
                    <a:lnTo>
                      <a:pt x="88" y="16"/>
                    </a:lnTo>
                    <a:lnTo>
                      <a:pt x="65" y="24"/>
                    </a:lnTo>
                    <a:lnTo>
                      <a:pt x="42" y="32"/>
                    </a:lnTo>
                    <a:lnTo>
                      <a:pt x="19" y="42"/>
                    </a:lnTo>
                    <a:lnTo>
                      <a:pt x="0" y="50"/>
                    </a:lnTo>
                    <a:lnTo>
                      <a:pt x="3" y="53"/>
                    </a:lnTo>
                    <a:lnTo>
                      <a:pt x="4" y="57"/>
                    </a:lnTo>
                    <a:lnTo>
                      <a:pt x="6" y="59"/>
                    </a:lnTo>
                    <a:lnTo>
                      <a:pt x="8"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p>
            </p:txBody>
          </p:sp>
          <p:sp>
            <p:nvSpPr>
              <p:cNvPr id="185" name="Freeform 131"/>
              <p:cNvSpPr>
                <a:spLocks/>
              </p:cNvSpPr>
              <p:nvPr/>
            </p:nvSpPr>
            <p:spPr bwMode="auto">
              <a:xfrm>
                <a:off x="1462" y="957"/>
                <a:ext cx="486" cy="324"/>
              </a:xfrm>
              <a:custGeom>
                <a:avLst/>
                <a:gdLst>
                  <a:gd name="T0" fmla="*/ 4 w 1460"/>
                  <a:gd name="T1" fmla="*/ 90 h 972"/>
                  <a:gd name="T2" fmla="*/ 6 w 1460"/>
                  <a:gd name="T3" fmla="*/ 84 h 972"/>
                  <a:gd name="T4" fmla="*/ 10 w 1460"/>
                  <a:gd name="T5" fmla="*/ 78 h 972"/>
                  <a:gd name="T6" fmla="*/ 15 w 1460"/>
                  <a:gd name="T7" fmla="*/ 74 h 972"/>
                  <a:gd name="T8" fmla="*/ 21 w 1460"/>
                  <a:gd name="T9" fmla="*/ 71 h 972"/>
                  <a:gd name="T10" fmla="*/ 28 w 1460"/>
                  <a:gd name="T11" fmla="*/ 69 h 972"/>
                  <a:gd name="T12" fmla="*/ 31 w 1460"/>
                  <a:gd name="T13" fmla="*/ 60 h 972"/>
                  <a:gd name="T14" fmla="*/ 37 w 1460"/>
                  <a:gd name="T15" fmla="*/ 52 h 972"/>
                  <a:gd name="T16" fmla="*/ 44 w 1460"/>
                  <a:gd name="T17" fmla="*/ 44 h 972"/>
                  <a:gd name="T18" fmla="*/ 54 w 1460"/>
                  <a:gd name="T19" fmla="*/ 39 h 972"/>
                  <a:gd name="T20" fmla="*/ 65 w 1460"/>
                  <a:gd name="T21" fmla="*/ 36 h 972"/>
                  <a:gd name="T22" fmla="*/ 78 w 1460"/>
                  <a:gd name="T23" fmla="*/ 36 h 972"/>
                  <a:gd name="T24" fmla="*/ 79 w 1460"/>
                  <a:gd name="T25" fmla="*/ 34 h 972"/>
                  <a:gd name="T26" fmla="*/ 83 w 1460"/>
                  <a:gd name="T27" fmla="*/ 27 h 972"/>
                  <a:gd name="T28" fmla="*/ 89 w 1460"/>
                  <a:gd name="T29" fmla="*/ 19 h 972"/>
                  <a:gd name="T30" fmla="*/ 98 w 1460"/>
                  <a:gd name="T31" fmla="*/ 12 h 972"/>
                  <a:gd name="T32" fmla="*/ 107 w 1460"/>
                  <a:gd name="T33" fmla="*/ 7 h 972"/>
                  <a:gd name="T34" fmla="*/ 118 w 1460"/>
                  <a:gd name="T35" fmla="*/ 4 h 972"/>
                  <a:gd name="T36" fmla="*/ 127 w 1460"/>
                  <a:gd name="T37" fmla="*/ 4 h 972"/>
                  <a:gd name="T38" fmla="*/ 135 w 1460"/>
                  <a:gd name="T39" fmla="*/ 5 h 972"/>
                  <a:gd name="T40" fmla="*/ 143 w 1460"/>
                  <a:gd name="T41" fmla="*/ 7 h 972"/>
                  <a:gd name="T42" fmla="*/ 149 w 1460"/>
                  <a:gd name="T43" fmla="*/ 10 h 972"/>
                  <a:gd name="T44" fmla="*/ 156 w 1460"/>
                  <a:gd name="T45" fmla="*/ 15 h 972"/>
                  <a:gd name="T46" fmla="*/ 162 w 1460"/>
                  <a:gd name="T47" fmla="*/ 20 h 972"/>
                  <a:gd name="T48" fmla="*/ 156 w 1460"/>
                  <a:gd name="T49" fmla="*/ 13 h 972"/>
                  <a:gd name="T50" fmla="*/ 149 w 1460"/>
                  <a:gd name="T51" fmla="*/ 8 h 972"/>
                  <a:gd name="T52" fmla="*/ 141 w 1460"/>
                  <a:gd name="T53" fmla="*/ 4 h 972"/>
                  <a:gd name="T54" fmla="*/ 133 w 1460"/>
                  <a:gd name="T55" fmla="*/ 1 h 972"/>
                  <a:gd name="T56" fmla="*/ 124 w 1460"/>
                  <a:gd name="T57" fmla="*/ 0 h 972"/>
                  <a:gd name="T58" fmla="*/ 115 w 1460"/>
                  <a:gd name="T59" fmla="*/ 1 h 972"/>
                  <a:gd name="T60" fmla="*/ 104 w 1460"/>
                  <a:gd name="T61" fmla="*/ 3 h 972"/>
                  <a:gd name="T62" fmla="*/ 95 w 1460"/>
                  <a:gd name="T63" fmla="*/ 8 h 972"/>
                  <a:gd name="T64" fmla="*/ 86 w 1460"/>
                  <a:gd name="T65" fmla="*/ 15 h 972"/>
                  <a:gd name="T66" fmla="*/ 79 w 1460"/>
                  <a:gd name="T67" fmla="*/ 23 h 972"/>
                  <a:gd name="T68" fmla="*/ 76 w 1460"/>
                  <a:gd name="T69" fmla="*/ 30 h 972"/>
                  <a:gd name="T70" fmla="*/ 75 w 1460"/>
                  <a:gd name="T71" fmla="*/ 32 h 972"/>
                  <a:gd name="T72" fmla="*/ 62 w 1460"/>
                  <a:gd name="T73" fmla="*/ 32 h 972"/>
                  <a:gd name="T74" fmla="*/ 51 w 1460"/>
                  <a:gd name="T75" fmla="*/ 35 h 972"/>
                  <a:gd name="T76" fmla="*/ 41 w 1460"/>
                  <a:gd name="T77" fmla="*/ 40 h 972"/>
                  <a:gd name="T78" fmla="*/ 33 w 1460"/>
                  <a:gd name="T79" fmla="*/ 48 h 972"/>
                  <a:gd name="T80" fmla="*/ 28 w 1460"/>
                  <a:gd name="T81" fmla="*/ 57 h 972"/>
                  <a:gd name="T82" fmla="*/ 25 w 1460"/>
                  <a:gd name="T83" fmla="*/ 65 h 972"/>
                  <a:gd name="T84" fmla="*/ 18 w 1460"/>
                  <a:gd name="T85" fmla="*/ 67 h 972"/>
                  <a:gd name="T86" fmla="*/ 12 w 1460"/>
                  <a:gd name="T87" fmla="*/ 70 h 972"/>
                  <a:gd name="T88" fmla="*/ 6 w 1460"/>
                  <a:gd name="T89" fmla="*/ 74 h 972"/>
                  <a:gd name="T90" fmla="*/ 3 w 1460"/>
                  <a:gd name="T91" fmla="*/ 80 h 972"/>
                  <a:gd name="T92" fmla="*/ 0 w 1460"/>
                  <a:gd name="T93" fmla="*/ 86 h 972"/>
                  <a:gd name="T94" fmla="*/ 0 w 1460"/>
                  <a:gd name="T95" fmla="*/ 93 h 972"/>
                  <a:gd name="T96" fmla="*/ 2 w 1460"/>
                  <a:gd name="T97" fmla="*/ 100 h 972"/>
                  <a:gd name="T98" fmla="*/ 6 w 1460"/>
                  <a:gd name="T99" fmla="*/ 106 h 972"/>
                  <a:gd name="T100" fmla="*/ 7 w 1460"/>
                  <a:gd name="T101" fmla="*/ 108 h 972"/>
                  <a:gd name="T102" fmla="*/ 6 w 1460"/>
                  <a:gd name="T103" fmla="*/ 105 h 972"/>
                  <a:gd name="T104" fmla="*/ 3 w 1460"/>
                  <a:gd name="T105" fmla="*/ 95 h 9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460" h="972">
                    <a:moveTo>
                      <a:pt x="31" y="851"/>
                    </a:moveTo>
                    <a:lnTo>
                      <a:pt x="32" y="830"/>
                    </a:lnTo>
                    <a:lnTo>
                      <a:pt x="34" y="810"/>
                    </a:lnTo>
                    <a:lnTo>
                      <a:pt x="39" y="791"/>
                    </a:lnTo>
                    <a:lnTo>
                      <a:pt x="46" y="772"/>
                    </a:lnTo>
                    <a:lnTo>
                      <a:pt x="55" y="753"/>
                    </a:lnTo>
                    <a:lnTo>
                      <a:pt x="63" y="736"/>
                    </a:lnTo>
                    <a:lnTo>
                      <a:pt x="76" y="719"/>
                    </a:lnTo>
                    <a:lnTo>
                      <a:pt x="88" y="704"/>
                    </a:lnTo>
                    <a:lnTo>
                      <a:pt x="102" y="689"/>
                    </a:lnTo>
                    <a:lnTo>
                      <a:pt x="117" y="676"/>
                    </a:lnTo>
                    <a:lnTo>
                      <a:pt x="135" y="665"/>
                    </a:lnTo>
                    <a:lnTo>
                      <a:pt x="153" y="654"/>
                    </a:lnTo>
                    <a:lnTo>
                      <a:pt x="172" y="645"/>
                    </a:lnTo>
                    <a:lnTo>
                      <a:pt x="192" y="637"/>
                    </a:lnTo>
                    <a:lnTo>
                      <a:pt x="213" y="631"/>
                    </a:lnTo>
                    <a:lnTo>
                      <a:pt x="234" y="627"/>
                    </a:lnTo>
                    <a:lnTo>
                      <a:pt x="256" y="625"/>
                    </a:lnTo>
                    <a:lnTo>
                      <a:pt x="260" y="603"/>
                    </a:lnTo>
                    <a:lnTo>
                      <a:pt x="268" y="573"/>
                    </a:lnTo>
                    <a:lnTo>
                      <a:pt x="280" y="544"/>
                    </a:lnTo>
                    <a:lnTo>
                      <a:pt x="294" y="515"/>
                    </a:lnTo>
                    <a:lnTo>
                      <a:pt x="310" y="489"/>
                    </a:lnTo>
                    <a:lnTo>
                      <a:pt x="329" y="465"/>
                    </a:lnTo>
                    <a:lnTo>
                      <a:pt x="350" y="441"/>
                    </a:lnTo>
                    <a:lnTo>
                      <a:pt x="373" y="419"/>
                    </a:lnTo>
                    <a:lnTo>
                      <a:pt x="399" y="399"/>
                    </a:lnTo>
                    <a:lnTo>
                      <a:pt x="426" y="382"/>
                    </a:lnTo>
                    <a:lnTo>
                      <a:pt x="455" y="365"/>
                    </a:lnTo>
                    <a:lnTo>
                      <a:pt x="485" y="351"/>
                    </a:lnTo>
                    <a:lnTo>
                      <a:pt x="516" y="340"/>
                    </a:lnTo>
                    <a:lnTo>
                      <a:pt x="550" y="331"/>
                    </a:lnTo>
                    <a:lnTo>
                      <a:pt x="584" y="324"/>
                    </a:lnTo>
                    <a:lnTo>
                      <a:pt x="619" y="320"/>
                    </a:lnTo>
                    <a:lnTo>
                      <a:pt x="655" y="319"/>
                    </a:lnTo>
                    <a:lnTo>
                      <a:pt x="705" y="321"/>
                    </a:lnTo>
                    <a:lnTo>
                      <a:pt x="706" y="317"/>
                    </a:lnTo>
                    <a:lnTo>
                      <a:pt x="710" y="311"/>
                    </a:lnTo>
                    <a:lnTo>
                      <a:pt x="713" y="303"/>
                    </a:lnTo>
                    <a:lnTo>
                      <a:pt x="714" y="301"/>
                    </a:lnTo>
                    <a:lnTo>
                      <a:pt x="729" y="272"/>
                    </a:lnTo>
                    <a:lnTo>
                      <a:pt x="745" y="243"/>
                    </a:lnTo>
                    <a:lnTo>
                      <a:pt x="763" y="217"/>
                    </a:lnTo>
                    <a:lnTo>
                      <a:pt x="783" y="191"/>
                    </a:lnTo>
                    <a:lnTo>
                      <a:pt x="806" y="167"/>
                    </a:lnTo>
                    <a:lnTo>
                      <a:pt x="830" y="146"/>
                    </a:lnTo>
                    <a:lnTo>
                      <a:pt x="855" y="126"/>
                    </a:lnTo>
                    <a:lnTo>
                      <a:pt x="881" y="107"/>
                    </a:lnTo>
                    <a:lnTo>
                      <a:pt x="909" y="91"/>
                    </a:lnTo>
                    <a:lnTo>
                      <a:pt x="938" y="75"/>
                    </a:lnTo>
                    <a:lnTo>
                      <a:pt x="967" y="63"/>
                    </a:lnTo>
                    <a:lnTo>
                      <a:pt x="998" y="53"/>
                    </a:lnTo>
                    <a:lnTo>
                      <a:pt x="1030" y="45"/>
                    </a:lnTo>
                    <a:lnTo>
                      <a:pt x="1061" y="39"/>
                    </a:lnTo>
                    <a:lnTo>
                      <a:pt x="1095" y="35"/>
                    </a:lnTo>
                    <a:lnTo>
                      <a:pt x="1128" y="34"/>
                    </a:lnTo>
                    <a:lnTo>
                      <a:pt x="1152" y="35"/>
                    </a:lnTo>
                    <a:lnTo>
                      <a:pt x="1176" y="36"/>
                    </a:lnTo>
                    <a:lnTo>
                      <a:pt x="1198" y="39"/>
                    </a:lnTo>
                    <a:lnTo>
                      <a:pt x="1222" y="44"/>
                    </a:lnTo>
                    <a:lnTo>
                      <a:pt x="1245" y="49"/>
                    </a:lnTo>
                    <a:lnTo>
                      <a:pt x="1266" y="55"/>
                    </a:lnTo>
                    <a:lnTo>
                      <a:pt x="1289" y="64"/>
                    </a:lnTo>
                    <a:lnTo>
                      <a:pt x="1310" y="72"/>
                    </a:lnTo>
                    <a:lnTo>
                      <a:pt x="1330" y="82"/>
                    </a:lnTo>
                    <a:lnTo>
                      <a:pt x="1350" y="93"/>
                    </a:lnTo>
                    <a:lnTo>
                      <a:pt x="1371" y="104"/>
                    </a:lnTo>
                    <a:lnTo>
                      <a:pt x="1389" y="118"/>
                    </a:lnTo>
                    <a:lnTo>
                      <a:pt x="1408" y="132"/>
                    </a:lnTo>
                    <a:lnTo>
                      <a:pt x="1426" y="146"/>
                    </a:lnTo>
                    <a:lnTo>
                      <a:pt x="1444" y="162"/>
                    </a:lnTo>
                    <a:lnTo>
                      <a:pt x="1460" y="179"/>
                    </a:lnTo>
                    <a:lnTo>
                      <a:pt x="1444" y="159"/>
                    </a:lnTo>
                    <a:lnTo>
                      <a:pt x="1426" y="138"/>
                    </a:lnTo>
                    <a:lnTo>
                      <a:pt x="1407" y="121"/>
                    </a:lnTo>
                    <a:lnTo>
                      <a:pt x="1388" y="103"/>
                    </a:lnTo>
                    <a:lnTo>
                      <a:pt x="1367" y="88"/>
                    </a:lnTo>
                    <a:lnTo>
                      <a:pt x="1345" y="73"/>
                    </a:lnTo>
                    <a:lnTo>
                      <a:pt x="1324" y="59"/>
                    </a:lnTo>
                    <a:lnTo>
                      <a:pt x="1301" y="48"/>
                    </a:lnTo>
                    <a:lnTo>
                      <a:pt x="1277" y="36"/>
                    </a:lnTo>
                    <a:lnTo>
                      <a:pt x="1254" y="26"/>
                    </a:lnTo>
                    <a:lnTo>
                      <a:pt x="1228" y="19"/>
                    </a:lnTo>
                    <a:lnTo>
                      <a:pt x="1203" y="12"/>
                    </a:lnTo>
                    <a:lnTo>
                      <a:pt x="1178" y="6"/>
                    </a:lnTo>
                    <a:lnTo>
                      <a:pt x="1152" y="2"/>
                    </a:lnTo>
                    <a:lnTo>
                      <a:pt x="1125" y="1"/>
                    </a:lnTo>
                    <a:lnTo>
                      <a:pt x="1099" y="0"/>
                    </a:lnTo>
                    <a:lnTo>
                      <a:pt x="1066" y="1"/>
                    </a:lnTo>
                    <a:lnTo>
                      <a:pt x="1032" y="5"/>
                    </a:lnTo>
                    <a:lnTo>
                      <a:pt x="1001" y="11"/>
                    </a:lnTo>
                    <a:lnTo>
                      <a:pt x="969" y="19"/>
                    </a:lnTo>
                    <a:lnTo>
                      <a:pt x="938" y="29"/>
                    </a:lnTo>
                    <a:lnTo>
                      <a:pt x="908" y="41"/>
                    </a:lnTo>
                    <a:lnTo>
                      <a:pt x="880" y="57"/>
                    </a:lnTo>
                    <a:lnTo>
                      <a:pt x="852" y="73"/>
                    </a:lnTo>
                    <a:lnTo>
                      <a:pt x="825" y="91"/>
                    </a:lnTo>
                    <a:lnTo>
                      <a:pt x="799" y="111"/>
                    </a:lnTo>
                    <a:lnTo>
                      <a:pt x="777" y="133"/>
                    </a:lnTo>
                    <a:lnTo>
                      <a:pt x="754" y="156"/>
                    </a:lnTo>
                    <a:lnTo>
                      <a:pt x="734" y="182"/>
                    </a:lnTo>
                    <a:lnTo>
                      <a:pt x="715" y="209"/>
                    </a:lnTo>
                    <a:lnTo>
                      <a:pt x="699" y="237"/>
                    </a:lnTo>
                    <a:lnTo>
                      <a:pt x="684" y="267"/>
                    </a:lnTo>
                    <a:lnTo>
                      <a:pt x="682" y="269"/>
                    </a:lnTo>
                    <a:lnTo>
                      <a:pt x="680" y="276"/>
                    </a:lnTo>
                    <a:lnTo>
                      <a:pt x="677" y="283"/>
                    </a:lnTo>
                    <a:lnTo>
                      <a:pt x="676" y="286"/>
                    </a:lnTo>
                    <a:lnTo>
                      <a:pt x="626" y="283"/>
                    </a:lnTo>
                    <a:lnTo>
                      <a:pt x="591" y="285"/>
                    </a:lnTo>
                    <a:lnTo>
                      <a:pt x="555" y="288"/>
                    </a:lnTo>
                    <a:lnTo>
                      <a:pt x="521" y="296"/>
                    </a:lnTo>
                    <a:lnTo>
                      <a:pt x="487" y="305"/>
                    </a:lnTo>
                    <a:lnTo>
                      <a:pt x="456" y="316"/>
                    </a:lnTo>
                    <a:lnTo>
                      <a:pt x="426" y="330"/>
                    </a:lnTo>
                    <a:lnTo>
                      <a:pt x="397" y="346"/>
                    </a:lnTo>
                    <a:lnTo>
                      <a:pt x="370" y="364"/>
                    </a:lnTo>
                    <a:lnTo>
                      <a:pt x="344" y="384"/>
                    </a:lnTo>
                    <a:lnTo>
                      <a:pt x="321" y="405"/>
                    </a:lnTo>
                    <a:lnTo>
                      <a:pt x="300" y="429"/>
                    </a:lnTo>
                    <a:lnTo>
                      <a:pt x="281" y="453"/>
                    </a:lnTo>
                    <a:lnTo>
                      <a:pt x="265" y="480"/>
                    </a:lnTo>
                    <a:lnTo>
                      <a:pt x="251" y="509"/>
                    </a:lnTo>
                    <a:lnTo>
                      <a:pt x="239" y="538"/>
                    </a:lnTo>
                    <a:lnTo>
                      <a:pt x="231" y="568"/>
                    </a:lnTo>
                    <a:lnTo>
                      <a:pt x="227" y="589"/>
                    </a:lnTo>
                    <a:lnTo>
                      <a:pt x="206" y="592"/>
                    </a:lnTo>
                    <a:lnTo>
                      <a:pt x="184" y="596"/>
                    </a:lnTo>
                    <a:lnTo>
                      <a:pt x="163" y="602"/>
                    </a:lnTo>
                    <a:lnTo>
                      <a:pt x="143" y="610"/>
                    </a:lnTo>
                    <a:lnTo>
                      <a:pt x="124" y="618"/>
                    </a:lnTo>
                    <a:lnTo>
                      <a:pt x="106" y="630"/>
                    </a:lnTo>
                    <a:lnTo>
                      <a:pt x="88" y="641"/>
                    </a:lnTo>
                    <a:lnTo>
                      <a:pt x="73" y="654"/>
                    </a:lnTo>
                    <a:lnTo>
                      <a:pt x="58" y="669"/>
                    </a:lnTo>
                    <a:lnTo>
                      <a:pt x="46" y="684"/>
                    </a:lnTo>
                    <a:lnTo>
                      <a:pt x="34" y="700"/>
                    </a:lnTo>
                    <a:lnTo>
                      <a:pt x="24" y="718"/>
                    </a:lnTo>
                    <a:lnTo>
                      <a:pt x="16" y="737"/>
                    </a:lnTo>
                    <a:lnTo>
                      <a:pt x="9" y="756"/>
                    </a:lnTo>
                    <a:lnTo>
                      <a:pt x="4" y="775"/>
                    </a:lnTo>
                    <a:lnTo>
                      <a:pt x="2" y="795"/>
                    </a:lnTo>
                    <a:lnTo>
                      <a:pt x="0" y="816"/>
                    </a:lnTo>
                    <a:lnTo>
                      <a:pt x="2" y="838"/>
                    </a:lnTo>
                    <a:lnTo>
                      <a:pt x="4" y="859"/>
                    </a:lnTo>
                    <a:lnTo>
                      <a:pt x="10" y="879"/>
                    </a:lnTo>
                    <a:lnTo>
                      <a:pt x="18" y="899"/>
                    </a:lnTo>
                    <a:lnTo>
                      <a:pt x="27" y="919"/>
                    </a:lnTo>
                    <a:lnTo>
                      <a:pt x="38" y="937"/>
                    </a:lnTo>
                    <a:lnTo>
                      <a:pt x="51" y="955"/>
                    </a:lnTo>
                    <a:lnTo>
                      <a:pt x="66" y="971"/>
                    </a:lnTo>
                    <a:lnTo>
                      <a:pt x="67" y="972"/>
                    </a:lnTo>
                    <a:lnTo>
                      <a:pt x="51" y="945"/>
                    </a:lnTo>
                    <a:lnTo>
                      <a:pt x="39" y="914"/>
                    </a:lnTo>
                    <a:lnTo>
                      <a:pt x="33" y="883"/>
                    </a:lnTo>
                    <a:lnTo>
                      <a:pt x="31" y="8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p>
            </p:txBody>
          </p:sp>
          <p:sp>
            <p:nvSpPr>
              <p:cNvPr id="186" name="Freeform 132"/>
              <p:cNvSpPr>
                <a:spLocks/>
              </p:cNvSpPr>
              <p:nvPr/>
            </p:nvSpPr>
            <p:spPr bwMode="auto">
              <a:xfrm>
                <a:off x="1729" y="1206"/>
                <a:ext cx="503" cy="164"/>
              </a:xfrm>
              <a:custGeom>
                <a:avLst/>
                <a:gdLst>
                  <a:gd name="T0" fmla="*/ 121 w 1508"/>
                  <a:gd name="T1" fmla="*/ 28 h 491"/>
                  <a:gd name="T2" fmla="*/ 116 w 1508"/>
                  <a:gd name="T3" fmla="*/ 27 h 491"/>
                  <a:gd name="T4" fmla="*/ 111 w 1508"/>
                  <a:gd name="T5" fmla="*/ 26 h 491"/>
                  <a:gd name="T6" fmla="*/ 106 w 1508"/>
                  <a:gd name="T7" fmla="*/ 24 h 491"/>
                  <a:gd name="T8" fmla="*/ 101 w 1508"/>
                  <a:gd name="T9" fmla="*/ 22 h 491"/>
                  <a:gd name="T10" fmla="*/ 98 w 1508"/>
                  <a:gd name="T11" fmla="*/ 28 h 491"/>
                  <a:gd name="T12" fmla="*/ 93 w 1508"/>
                  <a:gd name="T13" fmla="*/ 33 h 491"/>
                  <a:gd name="T14" fmla="*/ 88 w 1508"/>
                  <a:gd name="T15" fmla="*/ 38 h 491"/>
                  <a:gd name="T16" fmla="*/ 82 w 1508"/>
                  <a:gd name="T17" fmla="*/ 42 h 491"/>
                  <a:gd name="T18" fmla="*/ 74 w 1508"/>
                  <a:gd name="T19" fmla="*/ 45 h 491"/>
                  <a:gd name="T20" fmla="*/ 67 w 1508"/>
                  <a:gd name="T21" fmla="*/ 48 h 491"/>
                  <a:gd name="T22" fmla="*/ 59 w 1508"/>
                  <a:gd name="T23" fmla="*/ 50 h 491"/>
                  <a:gd name="T24" fmla="*/ 50 w 1508"/>
                  <a:gd name="T25" fmla="*/ 50 h 491"/>
                  <a:gd name="T26" fmla="*/ 43 w 1508"/>
                  <a:gd name="T27" fmla="*/ 50 h 491"/>
                  <a:gd name="T28" fmla="*/ 36 w 1508"/>
                  <a:gd name="T29" fmla="*/ 50 h 491"/>
                  <a:gd name="T30" fmla="*/ 30 w 1508"/>
                  <a:gd name="T31" fmla="*/ 49 h 491"/>
                  <a:gd name="T32" fmla="*/ 23 w 1508"/>
                  <a:gd name="T33" fmla="*/ 47 h 491"/>
                  <a:gd name="T34" fmla="*/ 18 w 1508"/>
                  <a:gd name="T35" fmla="*/ 45 h 491"/>
                  <a:gd name="T36" fmla="*/ 12 w 1508"/>
                  <a:gd name="T37" fmla="*/ 43 h 491"/>
                  <a:gd name="T38" fmla="*/ 7 w 1508"/>
                  <a:gd name="T39" fmla="*/ 39 h 491"/>
                  <a:gd name="T40" fmla="*/ 2 w 1508"/>
                  <a:gd name="T41" fmla="*/ 36 h 491"/>
                  <a:gd name="T42" fmla="*/ 1 w 1508"/>
                  <a:gd name="T43" fmla="*/ 36 h 491"/>
                  <a:gd name="T44" fmla="*/ 6 w 1508"/>
                  <a:gd name="T45" fmla="*/ 40 h 491"/>
                  <a:gd name="T46" fmla="*/ 11 w 1508"/>
                  <a:gd name="T47" fmla="*/ 44 h 491"/>
                  <a:gd name="T48" fmla="*/ 16 w 1508"/>
                  <a:gd name="T49" fmla="*/ 47 h 491"/>
                  <a:gd name="T50" fmla="*/ 23 w 1508"/>
                  <a:gd name="T51" fmla="*/ 50 h 491"/>
                  <a:gd name="T52" fmla="*/ 29 w 1508"/>
                  <a:gd name="T53" fmla="*/ 52 h 491"/>
                  <a:gd name="T54" fmla="*/ 36 w 1508"/>
                  <a:gd name="T55" fmla="*/ 53 h 491"/>
                  <a:gd name="T56" fmla="*/ 43 w 1508"/>
                  <a:gd name="T57" fmla="*/ 54 h 491"/>
                  <a:gd name="T58" fmla="*/ 50 w 1508"/>
                  <a:gd name="T59" fmla="*/ 55 h 491"/>
                  <a:gd name="T60" fmla="*/ 59 w 1508"/>
                  <a:gd name="T61" fmla="*/ 54 h 491"/>
                  <a:gd name="T62" fmla="*/ 67 w 1508"/>
                  <a:gd name="T63" fmla="*/ 53 h 491"/>
                  <a:gd name="T64" fmla="*/ 75 w 1508"/>
                  <a:gd name="T65" fmla="*/ 51 h 491"/>
                  <a:gd name="T66" fmla="*/ 82 w 1508"/>
                  <a:gd name="T67" fmla="*/ 48 h 491"/>
                  <a:gd name="T68" fmla="*/ 89 w 1508"/>
                  <a:gd name="T69" fmla="*/ 44 h 491"/>
                  <a:gd name="T70" fmla="*/ 95 w 1508"/>
                  <a:gd name="T71" fmla="*/ 40 h 491"/>
                  <a:gd name="T72" fmla="*/ 100 w 1508"/>
                  <a:gd name="T73" fmla="*/ 35 h 491"/>
                  <a:gd name="T74" fmla="*/ 104 w 1508"/>
                  <a:gd name="T75" fmla="*/ 29 h 491"/>
                  <a:gd name="T76" fmla="*/ 108 w 1508"/>
                  <a:gd name="T77" fmla="*/ 28 h 491"/>
                  <a:gd name="T78" fmla="*/ 113 w 1508"/>
                  <a:gd name="T79" fmla="*/ 29 h 491"/>
                  <a:gd name="T80" fmla="*/ 118 w 1508"/>
                  <a:gd name="T81" fmla="*/ 31 h 491"/>
                  <a:gd name="T82" fmla="*/ 123 w 1508"/>
                  <a:gd name="T83" fmla="*/ 31 h 491"/>
                  <a:gd name="T84" fmla="*/ 128 w 1508"/>
                  <a:gd name="T85" fmla="*/ 32 h 491"/>
                  <a:gd name="T86" fmla="*/ 136 w 1508"/>
                  <a:gd name="T87" fmla="*/ 31 h 491"/>
                  <a:gd name="T88" fmla="*/ 143 w 1508"/>
                  <a:gd name="T89" fmla="*/ 29 h 491"/>
                  <a:gd name="T90" fmla="*/ 150 w 1508"/>
                  <a:gd name="T91" fmla="*/ 26 h 491"/>
                  <a:gd name="T92" fmla="*/ 156 w 1508"/>
                  <a:gd name="T93" fmla="*/ 23 h 491"/>
                  <a:gd name="T94" fmla="*/ 161 w 1508"/>
                  <a:gd name="T95" fmla="*/ 18 h 491"/>
                  <a:gd name="T96" fmla="*/ 165 w 1508"/>
                  <a:gd name="T97" fmla="*/ 13 h 491"/>
                  <a:gd name="T98" fmla="*/ 167 w 1508"/>
                  <a:gd name="T99" fmla="*/ 7 h 491"/>
                  <a:gd name="T100" fmla="*/ 168 w 1508"/>
                  <a:gd name="T101" fmla="*/ 1 h 491"/>
                  <a:gd name="T102" fmla="*/ 168 w 1508"/>
                  <a:gd name="T103" fmla="*/ 0 h 491"/>
                  <a:gd name="T104" fmla="*/ 167 w 1508"/>
                  <a:gd name="T105" fmla="*/ 2 h 491"/>
                  <a:gd name="T106" fmla="*/ 166 w 1508"/>
                  <a:gd name="T107" fmla="*/ 5 h 491"/>
                  <a:gd name="T108" fmla="*/ 163 w 1508"/>
                  <a:gd name="T109" fmla="*/ 10 h 491"/>
                  <a:gd name="T110" fmla="*/ 158 w 1508"/>
                  <a:gd name="T111" fmla="*/ 15 h 491"/>
                  <a:gd name="T112" fmla="*/ 150 w 1508"/>
                  <a:gd name="T113" fmla="*/ 21 h 491"/>
                  <a:gd name="T114" fmla="*/ 139 w 1508"/>
                  <a:gd name="T115" fmla="*/ 25 h 491"/>
                  <a:gd name="T116" fmla="*/ 124 w 1508"/>
                  <a:gd name="T117" fmla="*/ 27 h 4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508" h="491">
                    <a:moveTo>
                      <a:pt x="1112" y="246"/>
                    </a:moveTo>
                    <a:lnTo>
                      <a:pt x="1089" y="247"/>
                    </a:lnTo>
                    <a:lnTo>
                      <a:pt x="1066" y="246"/>
                    </a:lnTo>
                    <a:lnTo>
                      <a:pt x="1043" y="243"/>
                    </a:lnTo>
                    <a:lnTo>
                      <a:pt x="1020" y="238"/>
                    </a:lnTo>
                    <a:lnTo>
                      <a:pt x="999" y="233"/>
                    </a:lnTo>
                    <a:lnTo>
                      <a:pt x="976" y="227"/>
                    </a:lnTo>
                    <a:lnTo>
                      <a:pt x="955" y="219"/>
                    </a:lnTo>
                    <a:lnTo>
                      <a:pt x="935" y="210"/>
                    </a:lnTo>
                    <a:lnTo>
                      <a:pt x="912" y="200"/>
                    </a:lnTo>
                    <a:lnTo>
                      <a:pt x="898" y="222"/>
                    </a:lnTo>
                    <a:lnTo>
                      <a:pt x="881" y="248"/>
                    </a:lnTo>
                    <a:lnTo>
                      <a:pt x="862" y="272"/>
                    </a:lnTo>
                    <a:lnTo>
                      <a:pt x="840" y="296"/>
                    </a:lnTo>
                    <a:lnTo>
                      <a:pt x="816" y="317"/>
                    </a:lnTo>
                    <a:lnTo>
                      <a:pt x="791" y="337"/>
                    </a:lnTo>
                    <a:lnTo>
                      <a:pt x="764" y="356"/>
                    </a:lnTo>
                    <a:lnTo>
                      <a:pt x="735" y="374"/>
                    </a:lnTo>
                    <a:lnTo>
                      <a:pt x="703" y="390"/>
                    </a:lnTo>
                    <a:lnTo>
                      <a:pt x="670" y="404"/>
                    </a:lnTo>
                    <a:lnTo>
                      <a:pt x="638" y="417"/>
                    </a:lnTo>
                    <a:lnTo>
                      <a:pt x="603" y="428"/>
                    </a:lnTo>
                    <a:lnTo>
                      <a:pt x="567" y="437"/>
                    </a:lnTo>
                    <a:lnTo>
                      <a:pt x="530" y="445"/>
                    </a:lnTo>
                    <a:lnTo>
                      <a:pt x="492" y="450"/>
                    </a:lnTo>
                    <a:lnTo>
                      <a:pt x="454" y="452"/>
                    </a:lnTo>
                    <a:lnTo>
                      <a:pt x="415" y="453"/>
                    </a:lnTo>
                    <a:lnTo>
                      <a:pt x="385" y="452"/>
                    </a:lnTo>
                    <a:lnTo>
                      <a:pt x="355" y="451"/>
                    </a:lnTo>
                    <a:lnTo>
                      <a:pt x="324" y="448"/>
                    </a:lnTo>
                    <a:lnTo>
                      <a:pt x="296" y="443"/>
                    </a:lnTo>
                    <a:lnTo>
                      <a:pt x="267" y="438"/>
                    </a:lnTo>
                    <a:lnTo>
                      <a:pt x="239" y="431"/>
                    </a:lnTo>
                    <a:lnTo>
                      <a:pt x="211" y="423"/>
                    </a:lnTo>
                    <a:lnTo>
                      <a:pt x="185" y="414"/>
                    </a:lnTo>
                    <a:lnTo>
                      <a:pt x="158" y="404"/>
                    </a:lnTo>
                    <a:lnTo>
                      <a:pt x="133" y="393"/>
                    </a:lnTo>
                    <a:lnTo>
                      <a:pt x="108" y="382"/>
                    </a:lnTo>
                    <a:lnTo>
                      <a:pt x="84" y="368"/>
                    </a:lnTo>
                    <a:lnTo>
                      <a:pt x="62" y="354"/>
                    </a:lnTo>
                    <a:lnTo>
                      <a:pt x="40" y="339"/>
                    </a:lnTo>
                    <a:lnTo>
                      <a:pt x="19" y="322"/>
                    </a:lnTo>
                    <a:lnTo>
                      <a:pt x="0" y="305"/>
                    </a:lnTo>
                    <a:lnTo>
                      <a:pt x="12" y="319"/>
                    </a:lnTo>
                    <a:lnTo>
                      <a:pt x="31" y="339"/>
                    </a:lnTo>
                    <a:lnTo>
                      <a:pt x="53" y="358"/>
                    </a:lnTo>
                    <a:lnTo>
                      <a:pt x="75" y="375"/>
                    </a:lnTo>
                    <a:lnTo>
                      <a:pt x="98" y="392"/>
                    </a:lnTo>
                    <a:lnTo>
                      <a:pt x="123" y="407"/>
                    </a:lnTo>
                    <a:lnTo>
                      <a:pt x="148" y="421"/>
                    </a:lnTo>
                    <a:lnTo>
                      <a:pt x="176" y="433"/>
                    </a:lnTo>
                    <a:lnTo>
                      <a:pt x="204" y="446"/>
                    </a:lnTo>
                    <a:lnTo>
                      <a:pt x="231" y="456"/>
                    </a:lnTo>
                    <a:lnTo>
                      <a:pt x="262" y="465"/>
                    </a:lnTo>
                    <a:lnTo>
                      <a:pt x="292" y="474"/>
                    </a:lnTo>
                    <a:lnTo>
                      <a:pt x="323" y="480"/>
                    </a:lnTo>
                    <a:lnTo>
                      <a:pt x="355" y="485"/>
                    </a:lnTo>
                    <a:lnTo>
                      <a:pt x="386" y="489"/>
                    </a:lnTo>
                    <a:lnTo>
                      <a:pt x="419" y="490"/>
                    </a:lnTo>
                    <a:lnTo>
                      <a:pt x="452" y="491"/>
                    </a:lnTo>
                    <a:lnTo>
                      <a:pt x="491" y="490"/>
                    </a:lnTo>
                    <a:lnTo>
                      <a:pt x="528" y="487"/>
                    </a:lnTo>
                    <a:lnTo>
                      <a:pt x="566" y="482"/>
                    </a:lnTo>
                    <a:lnTo>
                      <a:pt x="604" y="475"/>
                    </a:lnTo>
                    <a:lnTo>
                      <a:pt x="639" y="466"/>
                    </a:lnTo>
                    <a:lnTo>
                      <a:pt x="674" y="455"/>
                    </a:lnTo>
                    <a:lnTo>
                      <a:pt x="707" y="442"/>
                    </a:lnTo>
                    <a:lnTo>
                      <a:pt x="740" y="428"/>
                    </a:lnTo>
                    <a:lnTo>
                      <a:pt x="771" y="412"/>
                    </a:lnTo>
                    <a:lnTo>
                      <a:pt x="800" y="394"/>
                    </a:lnTo>
                    <a:lnTo>
                      <a:pt x="828" y="375"/>
                    </a:lnTo>
                    <a:lnTo>
                      <a:pt x="853" y="355"/>
                    </a:lnTo>
                    <a:lnTo>
                      <a:pt x="877" y="334"/>
                    </a:lnTo>
                    <a:lnTo>
                      <a:pt x="898" y="310"/>
                    </a:lnTo>
                    <a:lnTo>
                      <a:pt x="917" y="286"/>
                    </a:lnTo>
                    <a:lnTo>
                      <a:pt x="935" y="259"/>
                    </a:lnTo>
                    <a:lnTo>
                      <a:pt x="949" y="238"/>
                    </a:lnTo>
                    <a:lnTo>
                      <a:pt x="971" y="248"/>
                    </a:lnTo>
                    <a:lnTo>
                      <a:pt x="991" y="256"/>
                    </a:lnTo>
                    <a:lnTo>
                      <a:pt x="1013" y="263"/>
                    </a:lnTo>
                    <a:lnTo>
                      <a:pt x="1035" y="269"/>
                    </a:lnTo>
                    <a:lnTo>
                      <a:pt x="1057" y="275"/>
                    </a:lnTo>
                    <a:lnTo>
                      <a:pt x="1079" y="278"/>
                    </a:lnTo>
                    <a:lnTo>
                      <a:pt x="1102" y="281"/>
                    </a:lnTo>
                    <a:lnTo>
                      <a:pt x="1126" y="283"/>
                    </a:lnTo>
                    <a:lnTo>
                      <a:pt x="1149" y="283"/>
                    </a:lnTo>
                    <a:lnTo>
                      <a:pt x="1185" y="282"/>
                    </a:lnTo>
                    <a:lnTo>
                      <a:pt x="1222" y="278"/>
                    </a:lnTo>
                    <a:lnTo>
                      <a:pt x="1256" y="271"/>
                    </a:lnTo>
                    <a:lnTo>
                      <a:pt x="1288" y="262"/>
                    </a:lnTo>
                    <a:lnTo>
                      <a:pt x="1320" y="251"/>
                    </a:lnTo>
                    <a:lnTo>
                      <a:pt x="1350" y="237"/>
                    </a:lnTo>
                    <a:lnTo>
                      <a:pt x="1378" y="220"/>
                    </a:lnTo>
                    <a:lnTo>
                      <a:pt x="1403" y="203"/>
                    </a:lnTo>
                    <a:lnTo>
                      <a:pt x="1427" y="184"/>
                    </a:lnTo>
                    <a:lnTo>
                      <a:pt x="1447" y="162"/>
                    </a:lnTo>
                    <a:lnTo>
                      <a:pt x="1464" y="141"/>
                    </a:lnTo>
                    <a:lnTo>
                      <a:pt x="1481" y="117"/>
                    </a:lnTo>
                    <a:lnTo>
                      <a:pt x="1492" y="92"/>
                    </a:lnTo>
                    <a:lnTo>
                      <a:pt x="1501" y="65"/>
                    </a:lnTo>
                    <a:lnTo>
                      <a:pt x="1507" y="38"/>
                    </a:lnTo>
                    <a:lnTo>
                      <a:pt x="1508" y="10"/>
                    </a:lnTo>
                    <a:lnTo>
                      <a:pt x="1508" y="1"/>
                    </a:lnTo>
                    <a:lnTo>
                      <a:pt x="1508" y="0"/>
                    </a:lnTo>
                    <a:lnTo>
                      <a:pt x="1508" y="4"/>
                    </a:lnTo>
                    <a:lnTo>
                      <a:pt x="1506" y="14"/>
                    </a:lnTo>
                    <a:lnTo>
                      <a:pt x="1501" y="28"/>
                    </a:lnTo>
                    <a:lnTo>
                      <a:pt x="1493" y="45"/>
                    </a:lnTo>
                    <a:lnTo>
                      <a:pt x="1483" y="67"/>
                    </a:lnTo>
                    <a:lnTo>
                      <a:pt x="1468" y="89"/>
                    </a:lnTo>
                    <a:lnTo>
                      <a:pt x="1448" y="113"/>
                    </a:lnTo>
                    <a:lnTo>
                      <a:pt x="1422" y="138"/>
                    </a:lnTo>
                    <a:lnTo>
                      <a:pt x="1390" y="162"/>
                    </a:lnTo>
                    <a:lnTo>
                      <a:pt x="1351" y="185"/>
                    </a:lnTo>
                    <a:lnTo>
                      <a:pt x="1305" y="205"/>
                    </a:lnTo>
                    <a:lnTo>
                      <a:pt x="1249" y="223"/>
                    </a:lnTo>
                    <a:lnTo>
                      <a:pt x="1186" y="237"/>
                    </a:lnTo>
                    <a:lnTo>
                      <a:pt x="1112" y="246"/>
                    </a:lnTo>
                    <a:close/>
                  </a:path>
                </a:pathLst>
              </a:custGeom>
              <a:solidFill>
                <a:srgbClr val="8CBA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p>
            </p:txBody>
          </p:sp>
          <p:sp>
            <p:nvSpPr>
              <p:cNvPr id="187" name="Freeform 133"/>
              <p:cNvSpPr>
                <a:spLocks/>
              </p:cNvSpPr>
              <p:nvPr/>
            </p:nvSpPr>
            <p:spPr bwMode="auto">
              <a:xfrm>
                <a:off x="1478" y="1254"/>
                <a:ext cx="109" cy="30"/>
              </a:xfrm>
              <a:custGeom>
                <a:avLst/>
                <a:gdLst>
                  <a:gd name="T0" fmla="*/ 34 w 329"/>
                  <a:gd name="T1" fmla="*/ 4 h 91"/>
                  <a:gd name="T2" fmla="*/ 32 w 329"/>
                  <a:gd name="T3" fmla="*/ 2 h 91"/>
                  <a:gd name="T4" fmla="*/ 30 w 329"/>
                  <a:gd name="T5" fmla="*/ 3 h 91"/>
                  <a:gd name="T6" fmla="*/ 28 w 329"/>
                  <a:gd name="T7" fmla="*/ 4 h 91"/>
                  <a:gd name="T8" fmla="*/ 27 w 329"/>
                  <a:gd name="T9" fmla="*/ 4 h 91"/>
                  <a:gd name="T10" fmla="*/ 26 w 329"/>
                  <a:gd name="T11" fmla="*/ 5 h 91"/>
                  <a:gd name="T12" fmla="*/ 24 w 329"/>
                  <a:gd name="T13" fmla="*/ 5 h 91"/>
                  <a:gd name="T14" fmla="*/ 22 w 329"/>
                  <a:gd name="T15" fmla="*/ 5 h 91"/>
                  <a:gd name="T16" fmla="*/ 21 w 329"/>
                  <a:gd name="T17" fmla="*/ 6 h 91"/>
                  <a:gd name="T18" fmla="*/ 19 w 329"/>
                  <a:gd name="T19" fmla="*/ 6 h 91"/>
                  <a:gd name="T20" fmla="*/ 17 w 329"/>
                  <a:gd name="T21" fmla="*/ 6 h 91"/>
                  <a:gd name="T22" fmla="*/ 15 w 329"/>
                  <a:gd name="T23" fmla="*/ 6 h 91"/>
                  <a:gd name="T24" fmla="*/ 13 w 329"/>
                  <a:gd name="T25" fmla="*/ 5 h 91"/>
                  <a:gd name="T26" fmla="*/ 10 w 329"/>
                  <a:gd name="T27" fmla="*/ 5 h 91"/>
                  <a:gd name="T28" fmla="*/ 8 w 329"/>
                  <a:gd name="T29" fmla="*/ 4 h 91"/>
                  <a:gd name="T30" fmla="*/ 6 w 329"/>
                  <a:gd name="T31" fmla="*/ 4 h 91"/>
                  <a:gd name="T32" fmla="*/ 4 w 329"/>
                  <a:gd name="T33" fmla="*/ 3 h 91"/>
                  <a:gd name="T34" fmla="*/ 2 w 329"/>
                  <a:gd name="T35" fmla="*/ 1 h 91"/>
                  <a:gd name="T36" fmla="*/ 0 w 329"/>
                  <a:gd name="T37" fmla="*/ 0 h 91"/>
                  <a:gd name="T38" fmla="*/ 1 w 329"/>
                  <a:gd name="T39" fmla="*/ 1 h 91"/>
                  <a:gd name="T40" fmla="*/ 1 w 329"/>
                  <a:gd name="T41" fmla="*/ 1 h 91"/>
                  <a:gd name="T42" fmla="*/ 1 w 329"/>
                  <a:gd name="T43" fmla="*/ 2 h 91"/>
                  <a:gd name="T44" fmla="*/ 2 w 329"/>
                  <a:gd name="T45" fmla="*/ 2 h 91"/>
                  <a:gd name="T46" fmla="*/ 4 w 329"/>
                  <a:gd name="T47" fmla="*/ 4 h 91"/>
                  <a:gd name="T48" fmla="*/ 6 w 329"/>
                  <a:gd name="T49" fmla="*/ 6 h 91"/>
                  <a:gd name="T50" fmla="*/ 9 w 329"/>
                  <a:gd name="T51" fmla="*/ 7 h 91"/>
                  <a:gd name="T52" fmla="*/ 11 w 329"/>
                  <a:gd name="T53" fmla="*/ 8 h 91"/>
                  <a:gd name="T54" fmla="*/ 13 w 329"/>
                  <a:gd name="T55" fmla="*/ 9 h 91"/>
                  <a:gd name="T56" fmla="*/ 16 w 329"/>
                  <a:gd name="T57" fmla="*/ 9 h 91"/>
                  <a:gd name="T58" fmla="*/ 19 w 329"/>
                  <a:gd name="T59" fmla="*/ 10 h 91"/>
                  <a:gd name="T60" fmla="*/ 22 w 329"/>
                  <a:gd name="T61" fmla="*/ 10 h 91"/>
                  <a:gd name="T62" fmla="*/ 23 w 329"/>
                  <a:gd name="T63" fmla="*/ 10 h 91"/>
                  <a:gd name="T64" fmla="*/ 25 w 329"/>
                  <a:gd name="T65" fmla="*/ 10 h 91"/>
                  <a:gd name="T66" fmla="*/ 27 w 329"/>
                  <a:gd name="T67" fmla="*/ 10 h 91"/>
                  <a:gd name="T68" fmla="*/ 28 w 329"/>
                  <a:gd name="T69" fmla="*/ 9 h 91"/>
                  <a:gd name="T70" fmla="*/ 29 w 329"/>
                  <a:gd name="T71" fmla="*/ 9 h 91"/>
                  <a:gd name="T72" fmla="*/ 31 w 329"/>
                  <a:gd name="T73" fmla="*/ 8 h 91"/>
                  <a:gd name="T74" fmla="*/ 32 w 329"/>
                  <a:gd name="T75" fmla="*/ 8 h 91"/>
                  <a:gd name="T76" fmla="*/ 34 w 329"/>
                  <a:gd name="T77" fmla="*/ 7 h 91"/>
                  <a:gd name="T78" fmla="*/ 36 w 329"/>
                  <a:gd name="T79" fmla="*/ 6 h 91"/>
                  <a:gd name="T80" fmla="*/ 35 w 329"/>
                  <a:gd name="T81" fmla="*/ 5 h 91"/>
                  <a:gd name="T82" fmla="*/ 35 w 329"/>
                  <a:gd name="T83" fmla="*/ 5 h 91"/>
                  <a:gd name="T84" fmla="*/ 34 w 329"/>
                  <a:gd name="T85" fmla="*/ 4 h 91"/>
                  <a:gd name="T86" fmla="*/ 34 w 329"/>
                  <a:gd name="T87" fmla="*/ 4 h 9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29" h="91">
                    <a:moveTo>
                      <a:pt x="310" y="34"/>
                    </a:moveTo>
                    <a:lnTo>
                      <a:pt x="295" y="15"/>
                    </a:lnTo>
                    <a:lnTo>
                      <a:pt x="273" y="27"/>
                    </a:lnTo>
                    <a:lnTo>
                      <a:pt x="259" y="33"/>
                    </a:lnTo>
                    <a:lnTo>
                      <a:pt x="246" y="38"/>
                    </a:lnTo>
                    <a:lnTo>
                      <a:pt x="232" y="43"/>
                    </a:lnTo>
                    <a:lnTo>
                      <a:pt x="218" y="47"/>
                    </a:lnTo>
                    <a:lnTo>
                      <a:pt x="203" y="49"/>
                    </a:lnTo>
                    <a:lnTo>
                      <a:pt x="188" y="52"/>
                    </a:lnTo>
                    <a:lnTo>
                      <a:pt x="173" y="53"/>
                    </a:lnTo>
                    <a:lnTo>
                      <a:pt x="158" y="53"/>
                    </a:lnTo>
                    <a:lnTo>
                      <a:pt x="136" y="52"/>
                    </a:lnTo>
                    <a:lnTo>
                      <a:pt x="115" y="49"/>
                    </a:lnTo>
                    <a:lnTo>
                      <a:pt x="93" y="46"/>
                    </a:lnTo>
                    <a:lnTo>
                      <a:pt x="73" y="39"/>
                    </a:lnTo>
                    <a:lnTo>
                      <a:pt x="54" y="32"/>
                    </a:lnTo>
                    <a:lnTo>
                      <a:pt x="35" y="23"/>
                    </a:lnTo>
                    <a:lnTo>
                      <a:pt x="18" y="13"/>
                    </a:lnTo>
                    <a:lnTo>
                      <a:pt x="0" y="0"/>
                    </a:lnTo>
                    <a:lnTo>
                      <a:pt x="5" y="5"/>
                    </a:lnTo>
                    <a:lnTo>
                      <a:pt x="9" y="9"/>
                    </a:lnTo>
                    <a:lnTo>
                      <a:pt x="13" y="14"/>
                    </a:lnTo>
                    <a:lnTo>
                      <a:pt x="18" y="19"/>
                    </a:lnTo>
                    <a:lnTo>
                      <a:pt x="35" y="35"/>
                    </a:lnTo>
                    <a:lnTo>
                      <a:pt x="56" y="51"/>
                    </a:lnTo>
                    <a:lnTo>
                      <a:pt x="77" y="62"/>
                    </a:lnTo>
                    <a:lnTo>
                      <a:pt x="98" y="72"/>
                    </a:lnTo>
                    <a:lnTo>
                      <a:pt x="121" y="81"/>
                    </a:lnTo>
                    <a:lnTo>
                      <a:pt x="145" y="86"/>
                    </a:lnTo>
                    <a:lnTo>
                      <a:pt x="170" y="90"/>
                    </a:lnTo>
                    <a:lnTo>
                      <a:pt x="195" y="91"/>
                    </a:lnTo>
                    <a:lnTo>
                      <a:pt x="210" y="91"/>
                    </a:lnTo>
                    <a:lnTo>
                      <a:pt x="225" y="90"/>
                    </a:lnTo>
                    <a:lnTo>
                      <a:pt x="241" y="87"/>
                    </a:lnTo>
                    <a:lnTo>
                      <a:pt x="256" y="85"/>
                    </a:lnTo>
                    <a:lnTo>
                      <a:pt x="269" y="81"/>
                    </a:lnTo>
                    <a:lnTo>
                      <a:pt x="283" y="76"/>
                    </a:lnTo>
                    <a:lnTo>
                      <a:pt x="297" y="71"/>
                    </a:lnTo>
                    <a:lnTo>
                      <a:pt x="311" y="64"/>
                    </a:lnTo>
                    <a:lnTo>
                      <a:pt x="329" y="54"/>
                    </a:lnTo>
                    <a:lnTo>
                      <a:pt x="324" y="49"/>
                    </a:lnTo>
                    <a:lnTo>
                      <a:pt x="320" y="44"/>
                    </a:lnTo>
                    <a:lnTo>
                      <a:pt x="315" y="39"/>
                    </a:lnTo>
                    <a:lnTo>
                      <a:pt x="310" y="34"/>
                    </a:lnTo>
                    <a:close/>
                  </a:path>
                </a:pathLst>
              </a:custGeom>
              <a:solidFill>
                <a:srgbClr val="8CBA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p>
            </p:txBody>
          </p:sp>
          <p:sp>
            <p:nvSpPr>
              <p:cNvPr id="188" name="Freeform 134"/>
              <p:cNvSpPr>
                <a:spLocks/>
              </p:cNvSpPr>
              <p:nvPr/>
            </p:nvSpPr>
            <p:spPr bwMode="auto">
              <a:xfrm>
                <a:off x="1593" y="1278"/>
                <a:ext cx="128" cy="37"/>
              </a:xfrm>
              <a:custGeom>
                <a:avLst/>
                <a:gdLst>
                  <a:gd name="T0" fmla="*/ 40 w 382"/>
                  <a:gd name="T1" fmla="*/ 7 h 113"/>
                  <a:gd name="T2" fmla="*/ 39 w 382"/>
                  <a:gd name="T3" fmla="*/ 6 h 113"/>
                  <a:gd name="T4" fmla="*/ 37 w 382"/>
                  <a:gd name="T5" fmla="*/ 6 h 113"/>
                  <a:gd name="T6" fmla="*/ 35 w 382"/>
                  <a:gd name="T7" fmla="*/ 7 h 113"/>
                  <a:gd name="T8" fmla="*/ 34 w 382"/>
                  <a:gd name="T9" fmla="*/ 7 h 113"/>
                  <a:gd name="T10" fmla="*/ 32 w 382"/>
                  <a:gd name="T11" fmla="*/ 8 h 113"/>
                  <a:gd name="T12" fmla="*/ 30 w 382"/>
                  <a:gd name="T13" fmla="*/ 8 h 113"/>
                  <a:gd name="T14" fmla="*/ 29 w 382"/>
                  <a:gd name="T15" fmla="*/ 8 h 113"/>
                  <a:gd name="T16" fmla="*/ 27 w 382"/>
                  <a:gd name="T17" fmla="*/ 8 h 113"/>
                  <a:gd name="T18" fmla="*/ 26 w 382"/>
                  <a:gd name="T19" fmla="*/ 8 h 113"/>
                  <a:gd name="T20" fmla="*/ 24 w 382"/>
                  <a:gd name="T21" fmla="*/ 8 h 113"/>
                  <a:gd name="T22" fmla="*/ 23 w 382"/>
                  <a:gd name="T23" fmla="*/ 8 h 113"/>
                  <a:gd name="T24" fmla="*/ 21 w 382"/>
                  <a:gd name="T25" fmla="*/ 8 h 113"/>
                  <a:gd name="T26" fmla="*/ 19 w 382"/>
                  <a:gd name="T27" fmla="*/ 8 h 113"/>
                  <a:gd name="T28" fmla="*/ 18 w 382"/>
                  <a:gd name="T29" fmla="*/ 8 h 113"/>
                  <a:gd name="T30" fmla="*/ 16 w 382"/>
                  <a:gd name="T31" fmla="*/ 7 h 113"/>
                  <a:gd name="T32" fmla="*/ 14 w 382"/>
                  <a:gd name="T33" fmla="*/ 7 h 113"/>
                  <a:gd name="T34" fmla="*/ 13 w 382"/>
                  <a:gd name="T35" fmla="*/ 7 h 113"/>
                  <a:gd name="T36" fmla="*/ 11 w 382"/>
                  <a:gd name="T37" fmla="*/ 6 h 113"/>
                  <a:gd name="T38" fmla="*/ 10 w 382"/>
                  <a:gd name="T39" fmla="*/ 5 h 113"/>
                  <a:gd name="T40" fmla="*/ 8 w 382"/>
                  <a:gd name="T41" fmla="*/ 5 h 113"/>
                  <a:gd name="T42" fmla="*/ 7 w 382"/>
                  <a:gd name="T43" fmla="*/ 4 h 113"/>
                  <a:gd name="T44" fmla="*/ 5 w 382"/>
                  <a:gd name="T45" fmla="*/ 3 h 113"/>
                  <a:gd name="T46" fmla="*/ 4 w 382"/>
                  <a:gd name="T47" fmla="*/ 3 h 113"/>
                  <a:gd name="T48" fmla="*/ 3 w 382"/>
                  <a:gd name="T49" fmla="*/ 2 h 113"/>
                  <a:gd name="T50" fmla="*/ 1 w 382"/>
                  <a:gd name="T51" fmla="*/ 1 h 113"/>
                  <a:gd name="T52" fmla="*/ 0 w 382"/>
                  <a:gd name="T53" fmla="*/ 0 h 113"/>
                  <a:gd name="T54" fmla="*/ 0 w 382"/>
                  <a:gd name="T55" fmla="*/ 0 h 113"/>
                  <a:gd name="T56" fmla="*/ 1 w 382"/>
                  <a:gd name="T57" fmla="*/ 1 h 113"/>
                  <a:gd name="T58" fmla="*/ 3 w 382"/>
                  <a:gd name="T59" fmla="*/ 3 h 113"/>
                  <a:gd name="T60" fmla="*/ 4 w 382"/>
                  <a:gd name="T61" fmla="*/ 4 h 113"/>
                  <a:gd name="T62" fmla="*/ 6 w 382"/>
                  <a:gd name="T63" fmla="*/ 5 h 113"/>
                  <a:gd name="T64" fmla="*/ 7 w 382"/>
                  <a:gd name="T65" fmla="*/ 6 h 113"/>
                  <a:gd name="T66" fmla="*/ 9 w 382"/>
                  <a:gd name="T67" fmla="*/ 7 h 113"/>
                  <a:gd name="T68" fmla="*/ 11 w 382"/>
                  <a:gd name="T69" fmla="*/ 8 h 113"/>
                  <a:gd name="T70" fmla="*/ 12 w 382"/>
                  <a:gd name="T71" fmla="*/ 9 h 113"/>
                  <a:gd name="T72" fmla="*/ 14 w 382"/>
                  <a:gd name="T73" fmla="*/ 9 h 113"/>
                  <a:gd name="T74" fmla="*/ 16 w 382"/>
                  <a:gd name="T75" fmla="*/ 10 h 113"/>
                  <a:gd name="T76" fmla="*/ 18 w 382"/>
                  <a:gd name="T77" fmla="*/ 11 h 113"/>
                  <a:gd name="T78" fmla="*/ 20 w 382"/>
                  <a:gd name="T79" fmla="*/ 11 h 113"/>
                  <a:gd name="T80" fmla="*/ 22 w 382"/>
                  <a:gd name="T81" fmla="*/ 11 h 113"/>
                  <a:gd name="T82" fmla="*/ 24 w 382"/>
                  <a:gd name="T83" fmla="*/ 12 h 113"/>
                  <a:gd name="T84" fmla="*/ 26 w 382"/>
                  <a:gd name="T85" fmla="*/ 12 h 113"/>
                  <a:gd name="T86" fmla="*/ 29 w 382"/>
                  <a:gd name="T87" fmla="*/ 12 h 113"/>
                  <a:gd name="T88" fmla="*/ 30 w 382"/>
                  <a:gd name="T89" fmla="*/ 12 h 113"/>
                  <a:gd name="T90" fmla="*/ 32 w 382"/>
                  <a:gd name="T91" fmla="*/ 12 h 113"/>
                  <a:gd name="T92" fmla="*/ 34 w 382"/>
                  <a:gd name="T93" fmla="*/ 12 h 113"/>
                  <a:gd name="T94" fmla="*/ 35 w 382"/>
                  <a:gd name="T95" fmla="*/ 11 h 113"/>
                  <a:gd name="T96" fmla="*/ 37 w 382"/>
                  <a:gd name="T97" fmla="*/ 11 h 113"/>
                  <a:gd name="T98" fmla="*/ 38 w 382"/>
                  <a:gd name="T99" fmla="*/ 11 h 113"/>
                  <a:gd name="T100" fmla="*/ 39 w 382"/>
                  <a:gd name="T101" fmla="*/ 11 h 113"/>
                  <a:gd name="T102" fmla="*/ 41 w 382"/>
                  <a:gd name="T103" fmla="*/ 10 h 113"/>
                  <a:gd name="T104" fmla="*/ 43 w 382"/>
                  <a:gd name="T105" fmla="*/ 10 h 113"/>
                  <a:gd name="T106" fmla="*/ 42 w 382"/>
                  <a:gd name="T107" fmla="*/ 9 h 113"/>
                  <a:gd name="T108" fmla="*/ 42 w 382"/>
                  <a:gd name="T109" fmla="*/ 9 h 113"/>
                  <a:gd name="T110" fmla="*/ 41 w 382"/>
                  <a:gd name="T111" fmla="*/ 8 h 113"/>
                  <a:gd name="T112" fmla="*/ 40 w 382"/>
                  <a:gd name="T113" fmla="*/ 7 h 1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82" h="113">
                    <a:moveTo>
                      <a:pt x="357" y="67"/>
                    </a:moveTo>
                    <a:lnTo>
                      <a:pt x="344" y="53"/>
                    </a:lnTo>
                    <a:lnTo>
                      <a:pt x="326" y="59"/>
                    </a:lnTo>
                    <a:lnTo>
                      <a:pt x="313" y="63"/>
                    </a:lnTo>
                    <a:lnTo>
                      <a:pt x="300" y="66"/>
                    </a:lnTo>
                    <a:lnTo>
                      <a:pt x="286" y="69"/>
                    </a:lnTo>
                    <a:lnTo>
                      <a:pt x="272" y="71"/>
                    </a:lnTo>
                    <a:lnTo>
                      <a:pt x="260" y="73"/>
                    </a:lnTo>
                    <a:lnTo>
                      <a:pt x="246" y="74"/>
                    </a:lnTo>
                    <a:lnTo>
                      <a:pt x="232" y="76"/>
                    </a:lnTo>
                    <a:lnTo>
                      <a:pt x="218" y="76"/>
                    </a:lnTo>
                    <a:lnTo>
                      <a:pt x="203" y="76"/>
                    </a:lnTo>
                    <a:lnTo>
                      <a:pt x="187" y="74"/>
                    </a:lnTo>
                    <a:lnTo>
                      <a:pt x="172" y="73"/>
                    </a:lnTo>
                    <a:lnTo>
                      <a:pt x="157" y="71"/>
                    </a:lnTo>
                    <a:lnTo>
                      <a:pt x="143" y="68"/>
                    </a:lnTo>
                    <a:lnTo>
                      <a:pt x="128" y="64"/>
                    </a:lnTo>
                    <a:lnTo>
                      <a:pt x="114" y="61"/>
                    </a:lnTo>
                    <a:lnTo>
                      <a:pt x="100" y="55"/>
                    </a:lnTo>
                    <a:lnTo>
                      <a:pt x="86" y="50"/>
                    </a:lnTo>
                    <a:lnTo>
                      <a:pt x="72" y="45"/>
                    </a:lnTo>
                    <a:lnTo>
                      <a:pt x="60" y="39"/>
                    </a:lnTo>
                    <a:lnTo>
                      <a:pt x="47" y="32"/>
                    </a:lnTo>
                    <a:lnTo>
                      <a:pt x="34" y="25"/>
                    </a:lnTo>
                    <a:lnTo>
                      <a:pt x="23" y="16"/>
                    </a:lnTo>
                    <a:lnTo>
                      <a:pt x="12" y="9"/>
                    </a:lnTo>
                    <a:lnTo>
                      <a:pt x="0" y="0"/>
                    </a:lnTo>
                    <a:lnTo>
                      <a:pt x="2" y="0"/>
                    </a:lnTo>
                    <a:lnTo>
                      <a:pt x="13" y="13"/>
                    </a:lnTo>
                    <a:lnTo>
                      <a:pt x="24" y="25"/>
                    </a:lnTo>
                    <a:lnTo>
                      <a:pt x="37" y="37"/>
                    </a:lnTo>
                    <a:lnTo>
                      <a:pt x="51" y="48"/>
                    </a:lnTo>
                    <a:lnTo>
                      <a:pt x="65" y="58"/>
                    </a:lnTo>
                    <a:lnTo>
                      <a:pt x="80" y="67"/>
                    </a:lnTo>
                    <a:lnTo>
                      <a:pt x="95" y="76"/>
                    </a:lnTo>
                    <a:lnTo>
                      <a:pt x="111" y="83"/>
                    </a:lnTo>
                    <a:lnTo>
                      <a:pt x="128" y="89"/>
                    </a:lnTo>
                    <a:lnTo>
                      <a:pt x="145" y="96"/>
                    </a:lnTo>
                    <a:lnTo>
                      <a:pt x="163" y="101"/>
                    </a:lnTo>
                    <a:lnTo>
                      <a:pt x="180" y="106"/>
                    </a:lnTo>
                    <a:lnTo>
                      <a:pt x="199" y="108"/>
                    </a:lnTo>
                    <a:lnTo>
                      <a:pt x="218" y="111"/>
                    </a:lnTo>
                    <a:lnTo>
                      <a:pt x="237" y="113"/>
                    </a:lnTo>
                    <a:lnTo>
                      <a:pt x="256" y="113"/>
                    </a:lnTo>
                    <a:lnTo>
                      <a:pt x="270" y="113"/>
                    </a:lnTo>
                    <a:lnTo>
                      <a:pt x="284" y="112"/>
                    </a:lnTo>
                    <a:lnTo>
                      <a:pt x="297" y="111"/>
                    </a:lnTo>
                    <a:lnTo>
                      <a:pt x="310" y="108"/>
                    </a:lnTo>
                    <a:lnTo>
                      <a:pt x="324" y="107"/>
                    </a:lnTo>
                    <a:lnTo>
                      <a:pt x="338" y="103"/>
                    </a:lnTo>
                    <a:lnTo>
                      <a:pt x="350" y="101"/>
                    </a:lnTo>
                    <a:lnTo>
                      <a:pt x="364" y="97"/>
                    </a:lnTo>
                    <a:lnTo>
                      <a:pt x="382" y="91"/>
                    </a:lnTo>
                    <a:lnTo>
                      <a:pt x="375" y="84"/>
                    </a:lnTo>
                    <a:lnTo>
                      <a:pt x="369" y="79"/>
                    </a:lnTo>
                    <a:lnTo>
                      <a:pt x="363" y="73"/>
                    </a:lnTo>
                    <a:lnTo>
                      <a:pt x="357" y="67"/>
                    </a:lnTo>
                    <a:close/>
                  </a:path>
                </a:pathLst>
              </a:custGeom>
              <a:solidFill>
                <a:srgbClr val="8CBA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p>
            </p:txBody>
          </p:sp>
          <p:sp>
            <p:nvSpPr>
              <p:cNvPr id="189" name="Freeform 135"/>
              <p:cNvSpPr>
                <a:spLocks/>
              </p:cNvSpPr>
              <p:nvPr/>
            </p:nvSpPr>
            <p:spPr bwMode="auto">
              <a:xfrm rot="860566">
                <a:off x="1686" y="1179"/>
                <a:ext cx="233" cy="645"/>
              </a:xfrm>
              <a:custGeom>
                <a:avLst/>
                <a:gdLst>
                  <a:gd name="T0" fmla="*/ 44 w 698"/>
                  <a:gd name="T1" fmla="*/ 92 h 1935"/>
                  <a:gd name="T2" fmla="*/ 61 w 698"/>
                  <a:gd name="T3" fmla="*/ 1 h 1935"/>
                  <a:gd name="T4" fmla="*/ 59 w 698"/>
                  <a:gd name="T5" fmla="*/ 0 h 1935"/>
                  <a:gd name="T6" fmla="*/ 0 w 698"/>
                  <a:gd name="T7" fmla="*/ 127 h 1935"/>
                  <a:gd name="T8" fmla="*/ 27 w 698"/>
                  <a:gd name="T9" fmla="*/ 124 h 1935"/>
                  <a:gd name="T10" fmla="*/ 5 w 698"/>
                  <a:gd name="T11" fmla="*/ 214 h 1935"/>
                  <a:gd name="T12" fmla="*/ 7 w 698"/>
                  <a:gd name="T13" fmla="*/ 215 h 1935"/>
                  <a:gd name="T14" fmla="*/ 78 w 698"/>
                  <a:gd name="T15" fmla="*/ 86 h 1935"/>
                  <a:gd name="T16" fmla="*/ 44 w 698"/>
                  <a:gd name="T17" fmla="*/ 92 h 19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98" h="1935">
                    <a:moveTo>
                      <a:pt x="392" y="831"/>
                    </a:moveTo>
                    <a:lnTo>
                      <a:pt x="548" y="5"/>
                    </a:lnTo>
                    <a:lnTo>
                      <a:pt x="532" y="0"/>
                    </a:lnTo>
                    <a:lnTo>
                      <a:pt x="0" y="1140"/>
                    </a:lnTo>
                    <a:lnTo>
                      <a:pt x="246" y="1117"/>
                    </a:lnTo>
                    <a:lnTo>
                      <a:pt x="46" y="1929"/>
                    </a:lnTo>
                    <a:lnTo>
                      <a:pt x="62" y="1935"/>
                    </a:lnTo>
                    <a:lnTo>
                      <a:pt x="698" y="775"/>
                    </a:lnTo>
                    <a:lnTo>
                      <a:pt x="392" y="8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p>
            </p:txBody>
          </p:sp>
          <p:sp>
            <p:nvSpPr>
              <p:cNvPr id="190" name="Freeform 136"/>
              <p:cNvSpPr>
                <a:spLocks/>
              </p:cNvSpPr>
              <p:nvPr/>
            </p:nvSpPr>
            <p:spPr bwMode="auto">
              <a:xfrm rot="988226">
                <a:off x="1714" y="1252"/>
                <a:ext cx="172" cy="480"/>
              </a:xfrm>
              <a:custGeom>
                <a:avLst/>
                <a:gdLst>
                  <a:gd name="T0" fmla="*/ 43 w 516"/>
                  <a:gd name="T1" fmla="*/ 0 h 1442"/>
                  <a:gd name="T2" fmla="*/ 0 w 516"/>
                  <a:gd name="T3" fmla="*/ 96 h 1442"/>
                  <a:gd name="T4" fmla="*/ 26 w 516"/>
                  <a:gd name="T5" fmla="*/ 93 h 1442"/>
                  <a:gd name="T6" fmla="*/ 8 w 516"/>
                  <a:gd name="T7" fmla="*/ 160 h 1442"/>
                  <a:gd name="T8" fmla="*/ 57 w 516"/>
                  <a:gd name="T9" fmla="*/ 70 h 1442"/>
                  <a:gd name="T10" fmla="*/ 27 w 516"/>
                  <a:gd name="T11" fmla="*/ 75 h 1442"/>
                  <a:gd name="T12" fmla="*/ 43 w 516"/>
                  <a:gd name="T13" fmla="*/ 0 h 14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6" h="1442">
                    <a:moveTo>
                      <a:pt x="385" y="0"/>
                    </a:moveTo>
                    <a:lnTo>
                      <a:pt x="0" y="862"/>
                    </a:lnTo>
                    <a:lnTo>
                      <a:pt x="233" y="840"/>
                    </a:lnTo>
                    <a:lnTo>
                      <a:pt x="75" y="1442"/>
                    </a:lnTo>
                    <a:lnTo>
                      <a:pt x="516" y="629"/>
                    </a:lnTo>
                    <a:lnTo>
                      <a:pt x="240" y="679"/>
                    </a:lnTo>
                    <a:lnTo>
                      <a:pt x="385" y="0"/>
                    </a:lnTo>
                    <a:close/>
                  </a:path>
                </a:pathLst>
              </a:custGeom>
              <a:solidFill>
                <a:srgbClr val="F2CC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p>
            </p:txBody>
          </p:sp>
          <p:sp>
            <p:nvSpPr>
              <p:cNvPr id="191" name="Freeform 137"/>
              <p:cNvSpPr>
                <a:spLocks/>
              </p:cNvSpPr>
              <p:nvPr/>
            </p:nvSpPr>
            <p:spPr bwMode="auto">
              <a:xfrm>
                <a:off x="1496" y="1154"/>
                <a:ext cx="130" cy="55"/>
              </a:xfrm>
              <a:custGeom>
                <a:avLst/>
                <a:gdLst>
                  <a:gd name="T0" fmla="*/ 0 w 390"/>
                  <a:gd name="T1" fmla="*/ 10 h 167"/>
                  <a:gd name="T2" fmla="*/ 0 w 390"/>
                  <a:gd name="T3" fmla="*/ 10 h 167"/>
                  <a:gd name="T4" fmla="*/ 1 w 390"/>
                  <a:gd name="T5" fmla="*/ 9 h 167"/>
                  <a:gd name="T6" fmla="*/ 2 w 390"/>
                  <a:gd name="T7" fmla="*/ 8 h 167"/>
                  <a:gd name="T8" fmla="*/ 4 w 390"/>
                  <a:gd name="T9" fmla="*/ 8 h 167"/>
                  <a:gd name="T10" fmla="*/ 6 w 390"/>
                  <a:gd name="T11" fmla="*/ 7 h 167"/>
                  <a:gd name="T12" fmla="*/ 8 w 390"/>
                  <a:gd name="T13" fmla="*/ 6 h 167"/>
                  <a:gd name="T14" fmla="*/ 11 w 390"/>
                  <a:gd name="T15" fmla="*/ 5 h 167"/>
                  <a:gd name="T16" fmla="*/ 14 w 390"/>
                  <a:gd name="T17" fmla="*/ 4 h 167"/>
                  <a:gd name="T18" fmla="*/ 17 w 390"/>
                  <a:gd name="T19" fmla="*/ 4 h 167"/>
                  <a:gd name="T20" fmla="*/ 20 w 390"/>
                  <a:gd name="T21" fmla="*/ 4 h 167"/>
                  <a:gd name="T22" fmla="*/ 24 w 390"/>
                  <a:gd name="T23" fmla="*/ 5 h 167"/>
                  <a:gd name="T24" fmla="*/ 27 w 390"/>
                  <a:gd name="T25" fmla="*/ 6 h 167"/>
                  <a:gd name="T26" fmla="*/ 31 w 390"/>
                  <a:gd name="T27" fmla="*/ 8 h 167"/>
                  <a:gd name="T28" fmla="*/ 35 w 390"/>
                  <a:gd name="T29" fmla="*/ 10 h 167"/>
                  <a:gd name="T30" fmla="*/ 39 w 390"/>
                  <a:gd name="T31" fmla="*/ 14 h 167"/>
                  <a:gd name="T32" fmla="*/ 43 w 390"/>
                  <a:gd name="T33" fmla="*/ 18 h 167"/>
                  <a:gd name="T34" fmla="*/ 43 w 390"/>
                  <a:gd name="T35" fmla="*/ 18 h 167"/>
                  <a:gd name="T36" fmla="*/ 43 w 390"/>
                  <a:gd name="T37" fmla="*/ 16 h 167"/>
                  <a:gd name="T38" fmla="*/ 42 w 390"/>
                  <a:gd name="T39" fmla="*/ 15 h 167"/>
                  <a:gd name="T40" fmla="*/ 41 w 390"/>
                  <a:gd name="T41" fmla="*/ 13 h 167"/>
                  <a:gd name="T42" fmla="*/ 39 w 390"/>
                  <a:gd name="T43" fmla="*/ 11 h 167"/>
                  <a:gd name="T44" fmla="*/ 38 w 390"/>
                  <a:gd name="T45" fmla="*/ 9 h 167"/>
                  <a:gd name="T46" fmla="*/ 35 w 390"/>
                  <a:gd name="T47" fmla="*/ 6 h 167"/>
                  <a:gd name="T48" fmla="*/ 33 w 390"/>
                  <a:gd name="T49" fmla="*/ 4 h 167"/>
                  <a:gd name="T50" fmla="*/ 30 w 390"/>
                  <a:gd name="T51" fmla="*/ 2 h 167"/>
                  <a:gd name="T52" fmla="*/ 27 w 390"/>
                  <a:gd name="T53" fmla="*/ 1 h 167"/>
                  <a:gd name="T54" fmla="*/ 23 w 390"/>
                  <a:gd name="T55" fmla="*/ 0 h 167"/>
                  <a:gd name="T56" fmla="*/ 20 w 390"/>
                  <a:gd name="T57" fmla="*/ 0 h 167"/>
                  <a:gd name="T58" fmla="*/ 15 w 390"/>
                  <a:gd name="T59" fmla="*/ 1 h 167"/>
                  <a:gd name="T60" fmla="*/ 11 w 390"/>
                  <a:gd name="T61" fmla="*/ 3 h 167"/>
                  <a:gd name="T62" fmla="*/ 5 w 390"/>
                  <a:gd name="T63" fmla="*/ 6 h 167"/>
                  <a:gd name="T64" fmla="*/ 0 w 390"/>
                  <a:gd name="T65" fmla="*/ 10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0" h="167">
                    <a:moveTo>
                      <a:pt x="0" y="91"/>
                    </a:moveTo>
                    <a:lnTo>
                      <a:pt x="2" y="90"/>
                    </a:lnTo>
                    <a:lnTo>
                      <a:pt x="8" y="85"/>
                    </a:lnTo>
                    <a:lnTo>
                      <a:pt x="20" y="77"/>
                    </a:lnTo>
                    <a:lnTo>
                      <a:pt x="34" y="70"/>
                    </a:lnTo>
                    <a:lnTo>
                      <a:pt x="51" y="61"/>
                    </a:lnTo>
                    <a:lnTo>
                      <a:pt x="73" y="52"/>
                    </a:lnTo>
                    <a:lnTo>
                      <a:pt x="96" y="44"/>
                    </a:lnTo>
                    <a:lnTo>
                      <a:pt x="123" y="39"/>
                    </a:lnTo>
                    <a:lnTo>
                      <a:pt x="152" y="37"/>
                    </a:lnTo>
                    <a:lnTo>
                      <a:pt x="182" y="38"/>
                    </a:lnTo>
                    <a:lnTo>
                      <a:pt x="215" y="43"/>
                    </a:lnTo>
                    <a:lnTo>
                      <a:pt x="247" y="53"/>
                    </a:lnTo>
                    <a:lnTo>
                      <a:pt x="283" y="71"/>
                    </a:lnTo>
                    <a:lnTo>
                      <a:pt x="318" y="95"/>
                    </a:lnTo>
                    <a:lnTo>
                      <a:pt x="353" y="126"/>
                    </a:lnTo>
                    <a:lnTo>
                      <a:pt x="390" y="167"/>
                    </a:lnTo>
                    <a:lnTo>
                      <a:pt x="388" y="163"/>
                    </a:lnTo>
                    <a:lnTo>
                      <a:pt x="385" y="153"/>
                    </a:lnTo>
                    <a:lnTo>
                      <a:pt x="377" y="139"/>
                    </a:lnTo>
                    <a:lnTo>
                      <a:pt x="367" y="120"/>
                    </a:lnTo>
                    <a:lnTo>
                      <a:pt x="354" y="100"/>
                    </a:lnTo>
                    <a:lnTo>
                      <a:pt x="338" y="79"/>
                    </a:lnTo>
                    <a:lnTo>
                      <a:pt x="319" y="57"/>
                    </a:lnTo>
                    <a:lnTo>
                      <a:pt x="298" y="37"/>
                    </a:lnTo>
                    <a:lnTo>
                      <a:pt x="273" y="21"/>
                    </a:lnTo>
                    <a:lnTo>
                      <a:pt x="244" y="8"/>
                    </a:lnTo>
                    <a:lnTo>
                      <a:pt x="211" y="0"/>
                    </a:lnTo>
                    <a:lnTo>
                      <a:pt x="176" y="0"/>
                    </a:lnTo>
                    <a:lnTo>
                      <a:pt x="138" y="7"/>
                    </a:lnTo>
                    <a:lnTo>
                      <a:pt x="95" y="24"/>
                    </a:lnTo>
                    <a:lnTo>
                      <a:pt x="49" y="52"/>
                    </a:lnTo>
                    <a:lnTo>
                      <a:pt x="0" y="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p>
            </p:txBody>
          </p:sp>
          <p:sp>
            <p:nvSpPr>
              <p:cNvPr id="192" name="Freeform 138"/>
              <p:cNvSpPr>
                <a:spLocks/>
              </p:cNvSpPr>
              <p:nvPr/>
            </p:nvSpPr>
            <p:spPr bwMode="auto">
              <a:xfrm>
                <a:off x="1877" y="1050"/>
                <a:ext cx="192" cy="72"/>
              </a:xfrm>
              <a:custGeom>
                <a:avLst/>
                <a:gdLst>
                  <a:gd name="T0" fmla="*/ 0 w 576"/>
                  <a:gd name="T1" fmla="*/ 18 h 216"/>
                  <a:gd name="T2" fmla="*/ 0 w 576"/>
                  <a:gd name="T3" fmla="*/ 17 h 216"/>
                  <a:gd name="T4" fmla="*/ 1 w 576"/>
                  <a:gd name="T5" fmla="*/ 16 h 216"/>
                  <a:gd name="T6" fmla="*/ 3 w 576"/>
                  <a:gd name="T7" fmla="*/ 14 h 216"/>
                  <a:gd name="T8" fmla="*/ 5 w 576"/>
                  <a:gd name="T9" fmla="*/ 12 h 216"/>
                  <a:gd name="T10" fmla="*/ 7 w 576"/>
                  <a:gd name="T11" fmla="*/ 9 h 216"/>
                  <a:gd name="T12" fmla="*/ 10 w 576"/>
                  <a:gd name="T13" fmla="*/ 6 h 216"/>
                  <a:gd name="T14" fmla="*/ 14 w 576"/>
                  <a:gd name="T15" fmla="*/ 4 h 216"/>
                  <a:gd name="T16" fmla="*/ 18 w 576"/>
                  <a:gd name="T17" fmla="*/ 2 h 216"/>
                  <a:gd name="T18" fmla="*/ 23 w 576"/>
                  <a:gd name="T19" fmla="*/ 1 h 216"/>
                  <a:gd name="T20" fmla="*/ 28 w 576"/>
                  <a:gd name="T21" fmla="*/ 0 h 216"/>
                  <a:gd name="T22" fmla="*/ 33 w 576"/>
                  <a:gd name="T23" fmla="*/ 0 h 216"/>
                  <a:gd name="T24" fmla="*/ 38 w 576"/>
                  <a:gd name="T25" fmla="*/ 2 h 216"/>
                  <a:gd name="T26" fmla="*/ 44 w 576"/>
                  <a:gd name="T27" fmla="*/ 5 h 216"/>
                  <a:gd name="T28" fmla="*/ 51 w 576"/>
                  <a:gd name="T29" fmla="*/ 9 h 216"/>
                  <a:gd name="T30" fmla="*/ 57 w 576"/>
                  <a:gd name="T31" fmla="*/ 16 h 216"/>
                  <a:gd name="T32" fmla="*/ 64 w 576"/>
                  <a:gd name="T33" fmla="*/ 24 h 216"/>
                  <a:gd name="T34" fmla="*/ 64 w 576"/>
                  <a:gd name="T35" fmla="*/ 24 h 216"/>
                  <a:gd name="T36" fmla="*/ 63 w 576"/>
                  <a:gd name="T37" fmla="*/ 22 h 216"/>
                  <a:gd name="T38" fmla="*/ 61 w 576"/>
                  <a:gd name="T39" fmla="*/ 21 h 216"/>
                  <a:gd name="T40" fmla="*/ 59 w 576"/>
                  <a:gd name="T41" fmla="*/ 19 h 216"/>
                  <a:gd name="T42" fmla="*/ 56 w 576"/>
                  <a:gd name="T43" fmla="*/ 16 h 216"/>
                  <a:gd name="T44" fmla="*/ 52 w 576"/>
                  <a:gd name="T45" fmla="*/ 14 h 216"/>
                  <a:gd name="T46" fmla="*/ 48 w 576"/>
                  <a:gd name="T47" fmla="*/ 12 h 216"/>
                  <a:gd name="T48" fmla="*/ 44 w 576"/>
                  <a:gd name="T49" fmla="*/ 9 h 216"/>
                  <a:gd name="T50" fmla="*/ 39 w 576"/>
                  <a:gd name="T51" fmla="*/ 7 h 216"/>
                  <a:gd name="T52" fmla="*/ 34 w 576"/>
                  <a:gd name="T53" fmla="*/ 6 h 216"/>
                  <a:gd name="T54" fmla="*/ 29 w 576"/>
                  <a:gd name="T55" fmla="*/ 6 h 216"/>
                  <a:gd name="T56" fmla="*/ 24 w 576"/>
                  <a:gd name="T57" fmla="*/ 6 h 216"/>
                  <a:gd name="T58" fmla="*/ 18 w 576"/>
                  <a:gd name="T59" fmla="*/ 7 h 216"/>
                  <a:gd name="T60" fmla="*/ 12 w 576"/>
                  <a:gd name="T61" fmla="*/ 9 h 216"/>
                  <a:gd name="T62" fmla="*/ 6 w 576"/>
                  <a:gd name="T63" fmla="*/ 13 h 216"/>
                  <a:gd name="T64" fmla="*/ 0 w 576"/>
                  <a:gd name="T65" fmla="*/ 18 h 2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76" h="216">
                    <a:moveTo>
                      <a:pt x="0" y="158"/>
                    </a:moveTo>
                    <a:lnTo>
                      <a:pt x="3" y="154"/>
                    </a:lnTo>
                    <a:lnTo>
                      <a:pt x="11" y="142"/>
                    </a:lnTo>
                    <a:lnTo>
                      <a:pt x="25" y="125"/>
                    </a:lnTo>
                    <a:lnTo>
                      <a:pt x="43" y="104"/>
                    </a:lnTo>
                    <a:lnTo>
                      <a:pt x="67" y="81"/>
                    </a:lnTo>
                    <a:lnTo>
                      <a:pt x="94" y="58"/>
                    </a:lnTo>
                    <a:lnTo>
                      <a:pt x="127" y="37"/>
                    </a:lnTo>
                    <a:lnTo>
                      <a:pt x="164" y="18"/>
                    </a:lnTo>
                    <a:lnTo>
                      <a:pt x="204" y="6"/>
                    </a:lnTo>
                    <a:lnTo>
                      <a:pt x="248" y="0"/>
                    </a:lnTo>
                    <a:lnTo>
                      <a:pt x="296" y="4"/>
                    </a:lnTo>
                    <a:lnTo>
                      <a:pt x="346" y="18"/>
                    </a:lnTo>
                    <a:lnTo>
                      <a:pt x="400" y="45"/>
                    </a:lnTo>
                    <a:lnTo>
                      <a:pt x="457" y="85"/>
                    </a:lnTo>
                    <a:lnTo>
                      <a:pt x="515" y="142"/>
                    </a:lnTo>
                    <a:lnTo>
                      <a:pt x="576" y="216"/>
                    </a:lnTo>
                    <a:lnTo>
                      <a:pt x="572" y="212"/>
                    </a:lnTo>
                    <a:lnTo>
                      <a:pt x="564" y="202"/>
                    </a:lnTo>
                    <a:lnTo>
                      <a:pt x="549" y="187"/>
                    </a:lnTo>
                    <a:lnTo>
                      <a:pt x="527" y="168"/>
                    </a:lnTo>
                    <a:lnTo>
                      <a:pt x="501" y="147"/>
                    </a:lnTo>
                    <a:lnTo>
                      <a:pt x="471" y="125"/>
                    </a:lnTo>
                    <a:lnTo>
                      <a:pt x="435" y="104"/>
                    </a:lnTo>
                    <a:lnTo>
                      <a:pt x="398" y="84"/>
                    </a:lnTo>
                    <a:lnTo>
                      <a:pt x="355" y="67"/>
                    </a:lnTo>
                    <a:lnTo>
                      <a:pt x="310" y="56"/>
                    </a:lnTo>
                    <a:lnTo>
                      <a:pt x="263" y="50"/>
                    </a:lnTo>
                    <a:lnTo>
                      <a:pt x="213" y="51"/>
                    </a:lnTo>
                    <a:lnTo>
                      <a:pt x="161" y="61"/>
                    </a:lnTo>
                    <a:lnTo>
                      <a:pt x="108" y="81"/>
                    </a:lnTo>
                    <a:lnTo>
                      <a:pt x="54" y="114"/>
                    </a:lnTo>
                    <a:lnTo>
                      <a:pt x="0" y="1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p>
            </p:txBody>
          </p:sp>
          <p:sp>
            <p:nvSpPr>
              <p:cNvPr id="193" name="Freeform 139"/>
              <p:cNvSpPr>
                <a:spLocks/>
              </p:cNvSpPr>
              <p:nvPr/>
            </p:nvSpPr>
            <p:spPr bwMode="auto">
              <a:xfrm>
                <a:off x="1677" y="1056"/>
                <a:ext cx="114" cy="40"/>
              </a:xfrm>
              <a:custGeom>
                <a:avLst/>
                <a:gdLst>
                  <a:gd name="T0" fmla="*/ 0 w 343"/>
                  <a:gd name="T1" fmla="*/ 10 h 121"/>
                  <a:gd name="T2" fmla="*/ 0 w 343"/>
                  <a:gd name="T3" fmla="*/ 10 h 121"/>
                  <a:gd name="T4" fmla="*/ 1 w 343"/>
                  <a:gd name="T5" fmla="*/ 9 h 121"/>
                  <a:gd name="T6" fmla="*/ 2 w 343"/>
                  <a:gd name="T7" fmla="*/ 8 h 121"/>
                  <a:gd name="T8" fmla="*/ 3 w 343"/>
                  <a:gd name="T9" fmla="*/ 7 h 121"/>
                  <a:gd name="T10" fmla="*/ 5 w 343"/>
                  <a:gd name="T11" fmla="*/ 5 h 121"/>
                  <a:gd name="T12" fmla="*/ 7 w 343"/>
                  <a:gd name="T13" fmla="*/ 4 h 121"/>
                  <a:gd name="T14" fmla="*/ 9 w 343"/>
                  <a:gd name="T15" fmla="*/ 2 h 121"/>
                  <a:gd name="T16" fmla="*/ 11 w 343"/>
                  <a:gd name="T17" fmla="*/ 1 h 121"/>
                  <a:gd name="T18" fmla="*/ 14 w 343"/>
                  <a:gd name="T19" fmla="*/ 0 h 121"/>
                  <a:gd name="T20" fmla="*/ 17 w 343"/>
                  <a:gd name="T21" fmla="*/ 0 h 121"/>
                  <a:gd name="T22" fmla="*/ 20 w 343"/>
                  <a:gd name="T23" fmla="*/ 0 h 121"/>
                  <a:gd name="T24" fmla="*/ 23 w 343"/>
                  <a:gd name="T25" fmla="*/ 1 h 121"/>
                  <a:gd name="T26" fmla="*/ 27 w 343"/>
                  <a:gd name="T27" fmla="*/ 2 h 121"/>
                  <a:gd name="T28" fmla="*/ 30 w 343"/>
                  <a:gd name="T29" fmla="*/ 5 h 121"/>
                  <a:gd name="T30" fmla="*/ 34 w 343"/>
                  <a:gd name="T31" fmla="*/ 9 h 121"/>
                  <a:gd name="T32" fmla="*/ 38 w 343"/>
                  <a:gd name="T33" fmla="*/ 13 h 121"/>
                  <a:gd name="T34" fmla="*/ 38 w 343"/>
                  <a:gd name="T35" fmla="*/ 13 h 121"/>
                  <a:gd name="T36" fmla="*/ 37 w 343"/>
                  <a:gd name="T37" fmla="*/ 12 h 121"/>
                  <a:gd name="T38" fmla="*/ 37 w 343"/>
                  <a:gd name="T39" fmla="*/ 12 h 121"/>
                  <a:gd name="T40" fmla="*/ 35 w 343"/>
                  <a:gd name="T41" fmla="*/ 10 h 121"/>
                  <a:gd name="T42" fmla="*/ 34 w 343"/>
                  <a:gd name="T43" fmla="*/ 9 h 121"/>
                  <a:gd name="T44" fmla="*/ 32 w 343"/>
                  <a:gd name="T45" fmla="*/ 8 h 121"/>
                  <a:gd name="T46" fmla="*/ 30 w 343"/>
                  <a:gd name="T47" fmla="*/ 7 h 121"/>
                  <a:gd name="T48" fmla="*/ 28 w 343"/>
                  <a:gd name="T49" fmla="*/ 6 h 121"/>
                  <a:gd name="T50" fmla="*/ 26 w 343"/>
                  <a:gd name="T51" fmla="*/ 5 h 121"/>
                  <a:gd name="T52" fmla="*/ 23 w 343"/>
                  <a:gd name="T53" fmla="*/ 4 h 121"/>
                  <a:gd name="T54" fmla="*/ 20 w 343"/>
                  <a:gd name="T55" fmla="*/ 4 h 121"/>
                  <a:gd name="T56" fmla="*/ 16 w 343"/>
                  <a:gd name="T57" fmla="*/ 4 h 121"/>
                  <a:gd name="T58" fmla="*/ 13 w 343"/>
                  <a:gd name="T59" fmla="*/ 4 h 121"/>
                  <a:gd name="T60" fmla="*/ 9 w 343"/>
                  <a:gd name="T61" fmla="*/ 6 h 121"/>
                  <a:gd name="T62" fmla="*/ 4 w 343"/>
                  <a:gd name="T63" fmla="*/ 7 h 121"/>
                  <a:gd name="T64" fmla="*/ 0 w 343"/>
                  <a:gd name="T65" fmla="*/ 10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43" h="121">
                    <a:moveTo>
                      <a:pt x="0" y="92"/>
                    </a:moveTo>
                    <a:lnTo>
                      <a:pt x="1" y="89"/>
                    </a:lnTo>
                    <a:lnTo>
                      <a:pt x="7" y="83"/>
                    </a:lnTo>
                    <a:lnTo>
                      <a:pt x="16" y="73"/>
                    </a:lnTo>
                    <a:lnTo>
                      <a:pt x="27" y="60"/>
                    </a:lnTo>
                    <a:lnTo>
                      <a:pt x="42" y="46"/>
                    </a:lnTo>
                    <a:lnTo>
                      <a:pt x="59" y="34"/>
                    </a:lnTo>
                    <a:lnTo>
                      <a:pt x="79" y="21"/>
                    </a:lnTo>
                    <a:lnTo>
                      <a:pt x="102" y="10"/>
                    </a:lnTo>
                    <a:lnTo>
                      <a:pt x="125" y="2"/>
                    </a:lnTo>
                    <a:lnTo>
                      <a:pt x="153" y="0"/>
                    </a:lnTo>
                    <a:lnTo>
                      <a:pt x="181" y="1"/>
                    </a:lnTo>
                    <a:lnTo>
                      <a:pt x="211" y="8"/>
                    </a:lnTo>
                    <a:lnTo>
                      <a:pt x="242" y="22"/>
                    </a:lnTo>
                    <a:lnTo>
                      <a:pt x="275" y="46"/>
                    </a:lnTo>
                    <a:lnTo>
                      <a:pt x="309" y="78"/>
                    </a:lnTo>
                    <a:lnTo>
                      <a:pt x="343" y="121"/>
                    </a:lnTo>
                    <a:lnTo>
                      <a:pt x="342" y="118"/>
                    </a:lnTo>
                    <a:lnTo>
                      <a:pt x="337" y="113"/>
                    </a:lnTo>
                    <a:lnTo>
                      <a:pt x="331" y="105"/>
                    </a:lnTo>
                    <a:lnTo>
                      <a:pt x="320" y="95"/>
                    </a:lnTo>
                    <a:lnTo>
                      <a:pt x="308" y="84"/>
                    </a:lnTo>
                    <a:lnTo>
                      <a:pt x="293" y="73"/>
                    </a:lnTo>
                    <a:lnTo>
                      <a:pt x="275" y="61"/>
                    </a:lnTo>
                    <a:lnTo>
                      <a:pt x="255" y="51"/>
                    </a:lnTo>
                    <a:lnTo>
                      <a:pt x="231" y="42"/>
                    </a:lnTo>
                    <a:lnTo>
                      <a:pt x="206" y="36"/>
                    </a:lnTo>
                    <a:lnTo>
                      <a:pt x="177" y="34"/>
                    </a:lnTo>
                    <a:lnTo>
                      <a:pt x="147" y="35"/>
                    </a:lnTo>
                    <a:lnTo>
                      <a:pt x="114" y="40"/>
                    </a:lnTo>
                    <a:lnTo>
                      <a:pt x="78" y="51"/>
                    </a:lnTo>
                    <a:lnTo>
                      <a:pt x="40" y="68"/>
                    </a:lnTo>
                    <a:lnTo>
                      <a:pt x="0" y="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p>
            </p:txBody>
          </p:sp>
          <p:sp>
            <p:nvSpPr>
              <p:cNvPr id="194" name="Freeform 140"/>
              <p:cNvSpPr>
                <a:spLocks/>
              </p:cNvSpPr>
              <p:nvPr/>
            </p:nvSpPr>
            <p:spPr bwMode="auto">
              <a:xfrm>
                <a:off x="2024" y="1120"/>
                <a:ext cx="119" cy="43"/>
              </a:xfrm>
              <a:custGeom>
                <a:avLst/>
                <a:gdLst>
                  <a:gd name="T0" fmla="*/ 0 w 356"/>
                  <a:gd name="T1" fmla="*/ 13 h 130"/>
                  <a:gd name="T2" fmla="*/ 0 w 356"/>
                  <a:gd name="T3" fmla="*/ 13 h 130"/>
                  <a:gd name="T4" fmla="*/ 1 w 356"/>
                  <a:gd name="T5" fmla="*/ 12 h 130"/>
                  <a:gd name="T6" fmla="*/ 1 w 356"/>
                  <a:gd name="T7" fmla="*/ 10 h 130"/>
                  <a:gd name="T8" fmla="*/ 3 w 356"/>
                  <a:gd name="T9" fmla="*/ 9 h 130"/>
                  <a:gd name="T10" fmla="*/ 4 w 356"/>
                  <a:gd name="T11" fmla="*/ 7 h 130"/>
                  <a:gd name="T12" fmla="*/ 6 w 356"/>
                  <a:gd name="T13" fmla="*/ 5 h 130"/>
                  <a:gd name="T14" fmla="*/ 8 w 356"/>
                  <a:gd name="T15" fmla="*/ 3 h 130"/>
                  <a:gd name="T16" fmla="*/ 11 w 356"/>
                  <a:gd name="T17" fmla="*/ 2 h 130"/>
                  <a:gd name="T18" fmla="*/ 13 w 356"/>
                  <a:gd name="T19" fmla="*/ 1 h 130"/>
                  <a:gd name="T20" fmla="*/ 16 w 356"/>
                  <a:gd name="T21" fmla="*/ 0 h 130"/>
                  <a:gd name="T22" fmla="*/ 20 w 356"/>
                  <a:gd name="T23" fmla="*/ 0 h 130"/>
                  <a:gd name="T24" fmla="*/ 23 w 356"/>
                  <a:gd name="T25" fmla="*/ 1 h 130"/>
                  <a:gd name="T26" fmla="*/ 27 w 356"/>
                  <a:gd name="T27" fmla="*/ 3 h 130"/>
                  <a:gd name="T28" fmla="*/ 31 w 356"/>
                  <a:gd name="T29" fmla="*/ 5 h 130"/>
                  <a:gd name="T30" fmla="*/ 35 w 356"/>
                  <a:gd name="T31" fmla="*/ 9 h 130"/>
                  <a:gd name="T32" fmla="*/ 40 w 356"/>
                  <a:gd name="T33" fmla="*/ 14 h 130"/>
                  <a:gd name="T34" fmla="*/ 39 w 356"/>
                  <a:gd name="T35" fmla="*/ 14 h 130"/>
                  <a:gd name="T36" fmla="*/ 39 w 356"/>
                  <a:gd name="T37" fmla="*/ 13 h 130"/>
                  <a:gd name="T38" fmla="*/ 38 w 356"/>
                  <a:gd name="T39" fmla="*/ 12 h 130"/>
                  <a:gd name="T40" fmla="*/ 36 w 356"/>
                  <a:gd name="T41" fmla="*/ 11 h 130"/>
                  <a:gd name="T42" fmla="*/ 35 w 356"/>
                  <a:gd name="T43" fmla="*/ 10 h 130"/>
                  <a:gd name="T44" fmla="*/ 33 w 356"/>
                  <a:gd name="T45" fmla="*/ 8 h 130"/>
                  <a:gd name="T46" fmla="*/ 30 w 356"/>
                  <a:gd name="T47" fmla="*/ 7 h 130"/>
                  <a:gd name="T48" fmla="*/ 28 w 356"/>
                  <a:gd name="T49" fmla="*/ 6 h 130"/>
                  <a:gd name="T50" fmla="*/ 25 w 356"/>
                  <a:gd name="T51" fmla="*/ 5 h 130"/>
                  <a:gd name="T52" fmla="*/ 22 w 356"/>
                  <a:gd name="T53" fmla="*/ 4 h 130"/>
                  <a:gd name="T54" fmla="*/ 18 w 356"/>
                  <a:gd name="T55" fmla="*/ 4 h 130"/>
                  <a:gd name="T56" fmla="*/ 15 w 356"/>
                  <a:gd name="T57" fmla="*/ 4 h 130"/>
                  <a:gd name="T58" fmla="*/ 11 w 356"/>
                  <a:gd name="T59" fmla="*/ 5 h 130"/>
                  <a:gd name="T60" fmla="*/ 8 w 356"/>
                  <a:gd name="T61" fmla="*/ 7 h 130"/>
                  <a:gd name="T62" fmla="*/ 4 w 356"/>
                  <a:gd name="T63" fmla="*/ 9 h 130"/>
                  <a:gd name="T64" fmla="*/ 0 w 356"/>
                  <a:gd name="T65" fmla="*/ 13 h 1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6" h="130">
                    <a:moveTo>
                      <a:pt x="0" y="119"/>
                    </a:moveTo>
                    <a:lnTo>
                      <a:pt x="1" y="116"/>
                    </a:lnTo>
                    <a:lnTo>
                      <a:pt x="6" y="107"/>
                    </a:lnTo>
                    <a:lnTo>
                      <a:pt x="13" y="95"/>
                    </a:lnTo>
                    <a:lnTo>
                      <a:pt x="25" y="80"/>
                    </a:lnTo>
                    <a:lnTo>
                      <a:pt x="39" y="63"/>
                    </a:lnTo>
                    <a:lnTo>
                      <a:pt x="55" y="47"/>
                    </a:lnTo>
                    <a:lnTo>
                      <a:pt x="75" y="31"/>
                    </a:lnTo>
                    <a:lnTo>
                      <a:pt x="96" y="17"/>
                    </a:lnTo>
                    <a:lnTo>
                      <a:pt x="120" y="7"/>
                    </a:lnTo>
                    <a:lnTo>
                      <a:pt x="148" y="0"/>
                    </a:lnTo>
                    <a:lnTo>
                      <a:pt x="177" y="0"/>
                    </a:lnTo>
                    <a:lnTo>
                      <a:pt x="208" y="8"/>
                    </a:lnTo>
                    <a:lnTo>
                      <a:pt x="242" y="23"/>
                    </a:lnTo>
                    <a:lnTo>
                      <a:pt x="278" y="47"/>
                    </a:lnTo>
                    <a:lnTo>
                      <a:pt x="315" y="82"/>
                    </a:lnTo>
                    <a:lnTo>
                      <a:pt x="356" y="130"/>
                    </a:lnTo>
                    <a:lnTo>
                      <a:pt x="353" y="128"/>
                    </a:lnTo>
                    <a:lnTo>
                      <a:pt x="348" y="121"/>
                    </a:lnTo>
                    <a:lnTo>
                      <a:pt x="339" y="112"/>
                    </a:lnTo>
                    <a:lnTo>
                      <a:pt x="327" y="101"/>
                    </a:lnTo>
                    <a:lnTo>
                      <a:pt x="310" y="87"/>
                    </a:lnTo>
                    <a:lnTo>
                      <a:pt x="293" y="75"/>
                    </a:lnTo>
                    <a:lnTo>
                      <a:pt x="271" y="62"/>
                    </a:lnTo>
                    <a:lnTo>
                      <a:pt x="247" y="51"/>
                    </a:lnTo>
                    <a:lnTo>
                      <a:pt x="222" y="41"/>
                    </a:lnTo>
                    <a:lnTo>
                      <a:pt x="195" y="36"/>
                    </a:lnTo>
                    <a:lnTo>
                      <a:pt x="166" y="34"/>
                    </a:lnTo>
                    <a:lnTo>
                      <a:pt x="134" y="37"/>
                    </a:lnTo>
                    <a:lnTo>
                      <a:pt x="102" y="47"/>
                    </a:lnTo>
                    <a:lnTo>
                      <a:pt x="69" y="62"/>
                    </a:lnTo>
                    <a:lnTo>
                      <a:pt x="35" y="86"/>
                    </a:lnTo>
                    <a:lnTo>
                      <a:pt x="0"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p>
            </p:txBody>
          </p:sp>
          <p:sp>
            <p:nvSpPr>
              <p:cNvPr id="195" name="Freeform 141"/>
              <p:cNvSpPr>
                <a:spLocks/>
              </p:cNvSpPr>
              <p:nvPr/>
            </p:nvSpPr>
            <p:spPr bwMode="auto">
              <a:xfrm>
                <a:off x="1717" y="1106"/>
                <a:ext cx="186" cy="83"/>
              </a:xfrm>
              <a:custGeom>
                <a:avLst/>
                <a:gdLst>
                  <a:gd name="T0" fmla="*/ 0 w 558"/>
                  <a:gd name="T1" fmla="*/ 20 h 248"/>
                  <a:gd name="T2" fmla="*/ 0 w 558"/>
                  <a:gd name="T3" fmla="*/ 19 h 248"/>
                  <a:gd name="T4" fmla="*/ 1 w 558"/>
                  <a:gd name="T5" fmla="*/ 18 h 248"/>
                  <a:gd name="T6" fmla="*/ 3 w 558"/>
                  <a:gd name="T7" fmla="*/ 16 h 248"/>
                  <a:gd name="T8" fmla="*/ 5 w 558"/>
                  <a:gd name="T9" fmla="*/ 13 h 248"/>
                  <a:gd name="T10" fmla="*/ 7 w 558"/>
                  <a:gd name="T11" fmla="*/ 10 h 248"/>
                  <a:gd name="T12" fmla="*/ 10 w 558"/>
                  <a:gd name="T13" fmla="*/ 7 h 248"/>
                  <a:gd name="T14" fmla="*/ 14 w 558"/>
                  <a:gd name="T15" fmla="*/ 4 h 248"/>
                  <a:gd name="T16" fmla="*/ 18 w 558"/>
                  <a:gd name="T17" fmla="*/ 2 h 248"/>
                  <a:gd name="T18" fmla="*/ 22 w 558"/>
                  <a:gd name="T19" fmla="*/ 1 h 248"/>
                  <a:gd name="T20" fmla="*/ 26 w 558"/>
                  <a:gd name="T21" fmla="*/ 0 h 248"/>
                  <a:gd name="T22" fmla="*/ 32 w 558"/>
                  <a:gd name="T23" fmla="*/ 0 h 248"/>
                  <a:gd name="T24" fmla="*/ 37 w 558"/>
                  <a:gd name="T25" fmla="*/ 2 h 248"/>
                  <a:gd name="T26" fmla="*/ 43 w 558"/>
                  <a:gd name="T27" fmla="*/ 6 h 248"/>
                  <a:gd name="T28" fmla="*/ 49 w 558"/>
                  <a:gd name="T29" fmla="*/ 11 h 248"/>
                  <a:gd name="T30" fmla="*/ 55 w 558"/>
                  <a:gd name="T31" fmla="*/ 18 h 248"/>
                  <a:gd name="T32" fmla="*/ 62 w 558"/>
                  <a:gd name="T33" fmla="*/ 28 h 248"/>
                  <a:gd name="T34" fmla="*/ 62 w 558"/>
                  <a:gd name="T35" fmla="*/ 27 h 248"/>
                  <a:gd name="T36" fmla="*/ 61 w 558"/>
                  <a:gd name="T37" fmla="*/ 26 h 248"/>
                  <a:gd name="T38" fmla="*/ 59 w 558"/>
                  <a:gd name="T39" fmla="*/ 24 h 248"/>
                  <a:gd name="T40" fmla="*/ 57 w 558"/>
                  <a:gd name="T41" fmla="*/ 21 h 248"/>
                  <a:gd name="T42" fmla="*/ 54 w 558"/>
                  <a:gd name="T43" fmla="*/ 18 h 248"/>
                  <a:gd name="T44" fmla="*/ 51 w 558"/>
                  <a:gd name="T45" fmla="*/ 15 h 248"/>
                  <a:gd name="T46" fmla="*/ 47 w 558"/>
                  <a:gd name="T47" fmla="*/ 12 h 248"/>
                  <a:gd name="T48" fmla="*/ 43 w 558"/>
                  <a:gd name="T49" fmla="*/ 10 h 248"/>
                  <a:gd name="T50" fmla="*/ 39 w 558"/>
                  <a:gd name="T51" fmla="*/ 8 h 248"/>
                  <a:gd name="T52" fmla="*/ 34 w 558"/>
                  <a:gd name="T53" fmla="*/ 6 h 248"/>
                  <a:gd name="T54" fmla="*/ 29 w 558"/>
                  <a:gd name="T55" fmla="*/ 5 h 248"/>
                  <a:gd name="T56" fmla="*/ 23 w 558"/>
                  <a:gd name="T57" fmla="*/ 5 h 248"/>
                  <a:gd name="T58" fmla="*/ 18 w 558"/>
                  <a:gd name="T59" fmla="*/ 7 h 248"/>
                  <a:gd name="T60" fmla="*/ 12 w 558"/>
                  <a:gd name="T61" fmla="*/ 9 h 248"/>
                  <a:gd name="T62" fmla="*/ 6 w 558"/>
                  <a:gd name="T63" fmla="*/ 14 h 248"/>
                  <a:gd name="T64" fmla="*/ 0 w 558"/>
                  <a:gd name="T65" fmla="*/ 20 h 2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58" h="248">
                    <a:moveTo>
                      <a:pt x="0" y="177"/>
                    </a:moveTo>
                    <a:lnTo>
                      <a:pt x="3" y="172"/>
                    </a:lnTo>
                    <a:lnTo>
                      <a:pt x="10" y="160"/>
                    </a:lnTo>
                    <a:lnTo>
                      <a:pt x="24" y="140"/>
                    </a:lnTo>
                    <a:lnTo>
                      <a:pt x="42" y="116"/>
                    </a:lnTo>
                    <a:lnTo>
                      <a:pt x="65" y="90"/>
                    </a:lnTo>
                    <a:lnTo>
                      <a:pt x="91" y="64"/>
                    </a:lnTo>
                    <a:lnTo>
                      <a:pt x="122" y="40"/>
                    </a:lnTo>
                    <a:lnTo>
                      <a:pt x="158" y="20"/>
                    </a:lnTo>
                    <a:lnTo>
                      <a:pt x="197" y="6"/>
                    </a:lnTo>
                    <a:lnTo>
                      <a:pt x="238" y="0"/>
                    </a:lnTo>
                    <a:lnTo>
                      <a:pt x="285" y="4"/>
                    </a:lnTo>
                    <a:lnTo>
                      <a:pt x="334" y="20"/>
                    </a:lnTo>
                    <a:lnTo>
                      <a:pt x="385" y="50"/>
                    </a:lnTo>
                    <a:lnTo>
                      <a:pt x="441" y="97"/>
                    </a:lnTo>
                    <a:lnTo>
                      <a:pt x="499" y="162"/>
                    </a:lnTo>
                    <a:lnTo>
                      <a:pt x="558" y="248"/>
                    </a:lnTo>
                    <a:lnTo>
                      <a:pt x="555" y="243"/>
                    </a:lnTo>
                    <a:lnTo>
                      <a:pt x="545" y="232"/>
                    </a:lnTo>
                    <a:lnTo>
                      <a:pt x="531" y="213"/>
                    </a:lnTo>
                    <a:lnTo>
                      <a:pt x="511" y="190"/>
                    </a:lnTo>
                    <a:lnTo>
                      <a:pt x="487" y="165"/>
                    </a:lnTo>
                    <a:lnTo>
                      <a:pt x="458" y="138"/>
                    </a:lnTo>
                    <a:lnTo>
                      <a:pt x="424" y="112"/>
                    </a:lnTo>
                    <a:lnTo>
                      <a:pt x="388" y="88"/>
                    </a:lnTo>
                    <a:lnTo>
                      <a:pt x="348" y="68"/>
                    </a:lnTo>
                    <a:lnTo>
                      <a:pt x="305" y="54"/>
                    </a:lnTo>
                    <a:lnTo>
                      <a:pt x="258" y="46"/>
                    </a:lnTo>
                    <a:lnTo>
                      <a:pt x="211" y="48"/>
                    </a:lnTo>
                    <a:lnTo>
                      <a:pt x="160" y="60"/>
                    </a:lnTo>
                    <a:lnTo>
                      <a:pt x="107" y="85"/>
                    </a:lnTo>
                    <a:lnTo>
                      <a:pt x="54" y="123"/>
                    </a:lnTo>
                    <a:lnTo>
                      <a:pt x="0" y="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p>
            </p:txBody>
          </p:sp>
          <p:sp>
            <p:nvSpPr>
              <p:cNvPr id="196" name="Freeform 142"/>
              <p:cNvSpPr>
                <a:spLocks/>
              </p:cNvSpPr>
              <p:nvPr/>
            </p:nvSpPr>
            <p:spPr bwMode="auto">
              <a:xfrm>
                <a:off x="2161" y="1215"/>
                <a:ext cx="33" cy="25"/>
              </a:xfrm>
              <a:custGeom>
                <a:avLst/>
                <a:gdLst>
                  <a:gd name="T0" fmla="*/ 6 w 98"/>
                  <a:gd name="T1" fmla="*/ 8 h 75"/>
                  <a:gd name="T2" fmla="*/ 7 w 98"/>
                  <a:gd name="T3" fmla="*/ 8 h 75"/>
                  <a:gd name="T4" fmla="*/ 8 w 98"/>
                  <a:gd name="T5" fmla="*/ 8 h 75"/>
                  <a:gd name="T6" fmla="*/ 9 w 98"/>
                  <a:gd name="T7" fmla="*/ 8 h 75"/>
                  <a:gd name="T8" fmla="*/ 9 w 98"/>
                  <a:gd name="T9" fmla="*/ 7 h 75"/>
                  <a:gd name="T10" fmla="*/ 10 w 98"/>
                  <a:gd name="T11" fmla="*/ 6 h 75"/>
                  <a:gd name="T12" fmla="*/ 11 w 98"/>
                  <a:gd name="T13" fmla="*/ 6 h 75"/>
                  <a:gd name="T14" fmla="*/ 11 w 98"/>
                  <a:gd name="T15" fmla="*/ 5 h 75"/>
                  <a:gd name="T16" fmla="*/ 11 w 98"/>
                  <a:gd name="T17" fmla="*/ 4 h 75"/>
                  <a:gd name="T18" fmla="*/ 11 w 98"/>
                  <a:gd name="T19" fmla="*/ 3 h 75"/>
                  <a:gd name="T20" fmla="*/ 11 w 98"/>
                  <a:gd name="T21" fmla="*/ 3 h 75"/>
                  <a:gd name="T22" fmla="*/ 10 w 98"/>
                  <a:gd name="T23" fmla="*/ 2 h 75"/>
                  <a:gd name="T24" fmla="*/ 9 w 98"/>
                  <a:gd name="T25" fmla="*/ 1 h 75"/>
                  <a:gd name="T26" fmla="*/ 9 w 98"/>
                  <a:gd name="T27" fmla="*/ 1 h 75"/>
                  <a:gd name="T28" fmla="*/ 8 w 98"/>
                  <a:gd name="T29" fmla="*/ 0 h 75"/>
                  <a:gd name="T30" fmla="*/ 7 w 98"/>
                  <a:gd name="T31" fmla="*/ 0 h 75"/>
                  <a:gd name="T32" fmla="*/ 6 w 98"/>
                  <a:gd name="T33" fmla="*/ 0 h 75"/>
                  <a:gd name="T34" fmla="*/ 4 w 98"/>
                  <a:gd name="T35" fmla="*/ 0 h 75"/>
                  <a:gd name="T36" fmla="*/ 3 w 98"/>
                  <a:gd name="T37" fmla="*/ 0 h 75"/>
                  <a:gd name="T38" fmla="*/ 2 w 98"/>
                  <a:gd name="T39" fmla="*/ 1 h 75"/>
                  <a:gd name="T40" fmla="*/ 2 w 98"/>
                  <a:gd name="T41" fmla="*/ 1 h 75"/>
                  <a:gd name="T42" fmla="*/ 1 w 98"/>
                  <a:gd name="T43" fmla="*/ 2 h 75"/>
                  <a:gd name="T44" fmla="*/ 0 w 98"/>
                  <a:gd name="T45" fmla="*/ 3 h 75"/>
                  <a:gd name="T46" fmla="*/ 0 w 98"/>
                  <a:gd name="T47" fmla="*/ 3 h 75"/>
                  <a:gd name="T48" fmla="*/ 0 w 98"/>
                  <a:gd name="T49" fmla="*/ 4 h 75"/>
                  <a:gd name="T50" fmla="*/ 0 w 98"/>
                  <a:gd name="T51" fmla="*/ 5 h 75"/>
                  <a:gd name="T52" fmla="*/ 0 w 98"/>
                  <a:gd name="T53" fmla="*/ 6 h 75"/>
                  <a:gd name="T54" fmla="*/ 1 w 98"/>
                  <a:gd name="T55" fmla="*/ 6 h 75"/>
                  <a:gd name="T56" fmla="*/ 2 w 98"/>
                  <a:gd name="T57" fmla="*/ 7 h 75"/>
                  <a:gd name="T58" fmla="*/ 2 w 98"/>
                  <a:gd name="T59" fmla="*/ 8 h 75"/>
                  <a:gd name="T60" fmla="*/ 3 w 98"/>
                  <a:gd name="T61" fmla="*/ 8 h 75"/>
                  <a:gd name="T62" fmla="*/ 4 w 98"/>
                  <a:gd name="T63" fmla="*/ 8 h 75"/>
                  <a:gd name="T64" fmla="*/ 6 w 98"/>
                  <a:gd name="T65" fmla="*/ 8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8" h="75">
                    <a:moveTo>
                      <a:pt x="49" y="75"/>
                    </a:moveTo>
                    <a:lnTo>
                      <a:pt x="59" y="73"/>
                    </a:lnTo>
                    <a:lnTo>
                      <a:pt x="68" y="72"/>
                    </a:lnTo>
                    <a:lnTo>
                      <a:pt x="77" y="68"/>
                    </a:lnTo>
                    <a:lnTo>
                      <a:pt x="84" y="63"/>
                    </a:lnTo>
                    <a:lnTo>
                      <a:pt x="89" y="58"/>
                    </a:lnTo>
                    <a:lnTo>
                      <a:pt x="94" y="51"/>
                    </a:lnTo>
                    <a:lnTo>
                      <a:pt x="97" y="44"/>
                    </a:lnTo>
                    <a:lnTo>
                      <a:pt x="98" y="37"/>
                    </a:lnTo>
                    <a:lnTo>
                      <a:pt x="97" y="29"/>
                    </a:lnTo>
                    <a:lnTo>
                      <a:pt x="94" y="23"/>
                    </a:lnTo>
                    <a:lnTo>
                      <a:pt x="89" y="17"/>
                    </a:lnTo>
                    <a:lnTo>
                      <a:pt x="84" y="10"/>
                    </a:lnTo>
                    <a:lnTo>
                      <a:pt x="77" y="7"/>
                    </a:lnTo>
                    <a:lnTo>
                      <a:pt x="68" y="3"/>
                    </a:lnTo>
                    <a:lnTo>
                      <a:pt x="59" y="2"/>
                    </a:lnTo>
                    <a:lnTo>
                      <a:pt x="49" y="0"/>
                    </a:lnTo>
                    <a:lnTo>
                      <a:pt x="39" y="2"/>
                    </a:lnTo>
                    <a:lnTo>
                      <a:pt x="30" y="3"/>
                    </a:lnTo>
                    <a:lnTo>
                      <a:pt x="21" y="7"/>
                    </a:lnTo>
                    <a:lnTo>
                      <a:pt x="14" y="10"/>
                    </a:lnTo>
                    <a:lnTo>
                      <a:pt x="9" y="17"/>
                    </a:lnTo>
                    <a:lnTo>
                      <a:pt x="4" y="23"/>
                    </a:lnTo>
                    <a:lnTo>
                      <a:pt x="1" y="29"/>
                    </a:lnTo>
                    <a:lnTo>
                      <a:pt x="0" y="37"/>
                    </a:lnTo>
                    <a:lnTo>
                      <a:pt x="1" y="44"/>
                    </a:lnTo>
                    <a:lnTo>
                      <a:pt x="4" y="51"/>
                    </a:lnTo>
                    <a:lnTo>
                      <a:pt x="9" y="58"/>
                    </a:lnTo>
                    <a:lnTo>
                      <a:pt x="14" y="63"/>
                    </a:lnTo>
                    <a:lnTo>
                      <a:pt x="21" y="68"/>
                    </a:lnTo>
                    <a:lnTo>
                      <a:pt x="30" y="72"/>
                    </a:lnTo>
                    <a:lnTo>
                      <a:pt x="39" y="73"/>
                    </a:lnTo>
                    <a:lnTo>
                      <a:pt x="49" y="75"/>
                    </a:lnTo>
                    <a:close/>
                  </a:path>
                </a:pathLst>
              </a:custGeom>
              <a:solidFill>
                <a:srgbClr val="8CBA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p>
            </p:txBody>
          </p:sp>
          <p:sp>
            <p:nvSpPr>
              <p:cNvPr id="197" name="Freeform 143"/>
              <p:cNvSpPr>
                <a:spLocks/>
              </p:cNvSpPr>
              <p:nvPr/>
            </p:nvSpPr>
            <p:spPr bwMode="auto">
              <a:xfrm>
                <a:off x="2115" y="1238"/>
                <a:ext cx="29" cy="25"/>
              </a:xfrm>
              <a:custGeom>
                <a:avLst/>
                <a:gdLst>
                  <a:gd name="T0" fmla="*/ 5 w 86"/>
                  <a:gd name="T1" fmla="*/ 8 h 74"/>
                  <a:gd name="T2" fmla="*/ 6 w 86"/>
                  <a:gd name="T3" fmla="*/ 8 h 74"/>
                  <a:gd name="T4" fmla="*/ 7 w 86"/>
                  <a:gd name="T5" fmla="*/ 8 h 74"/>
                  <a:gd name="T6" fmla="*/ 8 w 86"/>
                  <a:gd name="T7" fmla="*/ 8 h 74"/>
                  <a:gd name="T8" fmla="*/ 8 w 86"/>
                  <a:gd name="T9" fmla="*/ 7 h 74"/>
                  <a:gd name="T10" fmla="*/ 9 w 86"/>
                  <a:gd name="T11" fmla="*/ 7 h 74"/>
                  <a:gd name="T12" fmla="*/ 9 w 86"/>
                  <a:gd name="T13" fmla="*/ 6 h 74"/>
                  <a:gd name="T14" fmla="*/ 10 w 86"/>
                  <a:gd name="T15" fmla="*/ 5 h 74"/>
                  <a:gd name="T16" fmla="*/ 10 w 86"/>
                  <a:gd name="T17" fmla="*/ 4 h 74"/>
                  <a:gd name="T18" fmla="*/ 10 w 86"/>
                  <a:gd name="T19" fmla="*/ 3 h 74"/>
                  <a:gd name="T20" fmla="*/ 9 w 86"/>
                  <a:gd name="T21" fmla="*/ 2 h 74"/>
                  <a:gd name="T22" fmla="*/ 9 w 86"/>
                  <a:gd name="T23" fmla="*/ 2 h 74"/>
                  <a:gd name="T24" fmla="*/ 8 w 86"/>
                  <a:gd name="T25" fmla="*/ 1 h 74"/>
                  <a:gd name="T26" fmla="*/ 8 w 86"/>
                  <a:gd name="T27" fmla="*/ 1 h 74"/>
                  <a:gd name="T28" fmla="*/ 7 w 86"/>
                  <a:gd name="T29" fmla="*/ 0 h 74"/>
                  <a:gd name="T30" fmla="*/ 6 w 86"/>
                  <a:gd name="T31" fmla="*/ 0 h 74"/>
                  <a:gd name="T32" fmla="*/ 5 w 86"/>
                  <a:gd name="T33" fmla="*/ 0 h 74"/>
                  <a:gd name="T34" fmla="*/ 4 w 86"/>
                  <a:gd name="T35" fmla="*/ 0 h 74"/>
                  <a:gd name="T36" fmla="*/ 3 w 86"/>
                  <a:gd name="T37" fmla="*/ 0 h 74"/>
                  <a:gd name="T38" fmla="*/ 2 w 86"/>
                  <a:gd name="T39" fmla="*/ 1 h 74"/>
                  <a:gd name="T40" fmla="*/ 1 w 86"/>
                  <a:gd name="T41" fmla="*/ 1 h 74"/>
                  <a:gd name="T42" fmla="*/ 1 w 86"/>
                  <a:gd name="T43" fmla="*/ 2 h 74"/>
                  <a:gd name="T44" fmla="*/ 0 w 86"/>
                  <a:gd name="T45" fmla="*/ 2 h 74"/>
                  <a:gd name="T46" fmla="*/ 0 w 86"/>
                  <a:gd name="T47" fmla="*/ 3 h 74"/>
                  <a:gd name="T48" fmla="*/ 0 w 86"/>
                  <a:gd name="T49" fmla="*/ 4 h 74"/>
                  <a:gd name="T50" fmla="*/ 0 w 86"/>
                  <a:gd name="T51" fmla="*/ 5 h 74"/>
                  <a:gd name="T52" fmla="*/ 0 w 86"/>
                  <a:gd name="T53" fmla="*/ 6 h 74"/>
                  <a:gd name="T54" fmla="*/ 1 w 86"/>
                  <a:gd name="T55" fmla="*/ 7 h 74"/>
                  <a:gd name="T56" fmla="*/ 1 w 86"/>
                  <a:gd name="T57" fmla="*/ 7 h 74"/>
                  <a:gd name="T58" fmla="*/ 2 w 86"/>
                  <a:gd name="T59" fmla="*/ 8 h 74"/>
                  <a:gd name="T60" fmla="*/ 3 w 86"/>
                  <a:gd name="T61" fmla="*/ 8 h 74"/>
                  <a:gd name="T62" fmla="*/ 4 w 86"/>
                  <a:gd name="T63" fmla="*/ 8 h 74"/>
                  <a:gd name="T64" fmla="*/ 5 w 86"/>
                  <a:gd name="T65" fmla="*/ 8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6" h="74">
                    <a:moveTo>
                      <a:pt x="44" y="74"/>
                    </a:moveTo>
                    <a:lnTo>
                      <a:pt x="52" y="73"/>
                    </a:lnTo>
                    <a:lnTo>
                      <a:pt x="60" y="71"/>
                    </a:lnTo>
                    <a:lnTo>
                      <a:pt x="68" y="68"/>
                    </a:lnTo>
                    <a:lnTo>
                      <a:pt x="74" y="63"/>
                    </a:lnTo>
                    <a:lnTo>
                      <a:pt x="79" y="58"/>
                    </a:lnTo>
                    <a:lnTo>
                      <a:pt x="83" y="51"/>
                    </a:lnTo>
                    <a:lnTo>
                      <a:pt x="85" y="45"/>
                    </a:lnTo>
                    <a:lnTo>
                      <a:pt x="86" y="37"/>
                    </a:lnTo>
                    <a:lnTo>
                      <a:pt x="85" y="30"/>
                    </a:lnTo>
                    <a:lnTo>
                      <a:pt x="83" y="22"/>
                    </a:lnTo>
                    <a:lnTo>
                      <a:pt x="79" y="16"/>
                    </a:lnTo>
                    <a:lnTo>
                      <a:pt x="74" y="11"/>
                    </a:lnTo>
                    <a:lnTo>
                      <a:pt x="68" y="6"/>
                    </a:lnTo>
                    <a:lnTo>
                      <a:pt x="60" y="2"/>
                    </a:lnTo>
                    <a:lnTo>
                      <a:pt x="52" y="1"/>
                    </a:lnTo>
                    <a:lnTo>
                      <a:pt x="44" y="0"/>
                    </a:lnTo>
                    <a:lnTo>
                      <a:pt x="35" y="1"/>
                    </a:lnTo>
                    <a:lnTo>
                      <a:pt x="27" y="2"/>
                    </a:lnTo>
                    <a:lnTo>
                      <a:pt x="20" y="6"/>
                    </a:lnTo>
                    <a:lnTo>
                      <a:pt x="12" y="11"/>
                    </a:lnTo>
                    <a:lnTo>
                      <a:pt x="7" y="16"/>
                    </a:lnTo>
                    <a:lnTo>
                      <a:pt x="3" y="22"/>
                    </a:lnTo>
                    <a:lnTo>
                      <a:pt x="1" y="30"/>
                    </a:lnTo>
                    <a:lnTo>
                      <a:pt x="0" y="37"/>
                    </a:lnTo>
                    <a:lnTo>
                      <a:pt x="1" y="45"/>
                    </a:lnTo>
                    <a:lnTo>
                      <a:pt x="3" y="51"/>
                    </a:lnTo>
                    <a:lnTo>
                      <a:pt x="7" y="58"/>
                    </a:lnTo>
                    <a:lnTo>
                      <a:pt x="12" y="63"/>
                    </a:lnTo>
                    <a:lnTo>
                      <a:pt x="20" y="68"/>
                    </a:lnTo>
                    <a:lnTo>
                      <a:pt x="27" y="71"/>
                    </a:lnTo>
                    <a:lnTo>
                      <a:pt x="35" y="73"/>
                    </a:lnTo>
                    <a:lnTo>
                      <a:pt x="44" y="74"/>
                    </a:lnTo>
                    <a:close/>
                  </a:path>
                </a:pathLst>
              </a:custGeom>
              <a:solidFill>
                <a:srgbClr val="8CBA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p>
            </p:txBody>
          </p:sp>
          <p:sp>
            <p:nvSpPr>
              <p:cNvPr id="198" name="Freeform 144"/>
              <p:cNvSpPr>
                <a:spLocks/>
              </p:cNvSpPr>
              <p:nvPr/>
            </p:nvSpPr>
            <p:spPr bwMode="auto">
              <a:xfrm>
                <a:off x="1646" y="1247"/>
                <a:ext cx="37" cy="25"/>
              </a:xfrm>
              <a:custGeom>
                <a:avLst/>
                <a:gdLst>
                  <a:gd name="T0" fmla="*/ 6 w 111"/>
                  <a:gd name="T1" fmla="*/ 8 h 74"/>
                  <a:gd name="T2" fmla="*/ 7 w 111"/>
                  <a:gd name="T3" fmla="*/ 8 h 74"/>
                  <a:gd name="T4" fmla="*/ 9 w 111"/>
                  <a:gd name="T5" fmla="*/ 8 h 74"/>
                  <a:gd name="T6" fmla="*/ 10 w 111"/>
                  <a:gd name="T7" fmla="*/ 8 h 74"/>
                  <a:gd name="T8" fmla="*/ 11 w 111"/>
                  <a:gd name="T9" fmla="*/ 7 h 74"/>
                  <a:gd name="T10" fmla="*/ 11 w 111"/>
                  <a:gd name="T11" fmla="*/ 7 h 74"/>
                  <a:gd name="T12" fmla="*/ 12 w 111"/>
                  <a:gd name="T13" fmla="*/ 6 h 74"/>
                  <a:gd name="T14" fmla="*/ 12 w 111"/>
                  <a:gd name="T15" fmla="*/ 5 h 74"/>
                  <a:gd name="T16" fmla="*/ 12 w 111"/>
                  <a:gd name="T17" fmla="*/ 4 h 74"/>
                  <a:gd name="T18" fmla="*/ 12 w 111"/>
                  <a:gd name="T19" fmla="*/ 3 h 74"/>
                  <a:gd name="T20" fmla="*/ 12 w 111"/>
                  <a:gd name="T21" fmla="*/ 3 h 74"/>
                  <a:gd name="T22" fmla="*/ 11 w 111"/>
                  <a:gd name="T23" fmla="*/ 2 h 74"/>
                  <a:gd name="T24" fmla="*/ 11 w 111"/>
                  <a:gd name="T25" fmla="*/ 1 h 74"/>
                  <a:gd name="T26" fmla="*/ 10 w 111"/>
                  <a:gd name="T27" fmla="*/ 1 h 74"/>
                  <a:gd name="T28" fmla="*/ 9 w 111"/>
                  <a:gd name="T29" fmla="*/ 0 h 74"/>
                  <a:gd name="T30" fmla="*/ 7 w 111"/>
                  <a:gd name="T31" fmla="*/ 0 h 74"/>
                  <a:gd name="T32" fmla="*/ 6 w 111"/>
                  <a:gd name="T33" fmla="*/ 0 h 74"/>
                  <a:gd name="T34" fmla="*/ 5 w 111"/>
                  <a:gd name="T35" fmla="*/ 0 h 74"/>
                  <a:gd name="T36" fmla="*/ 4 w 111"/>
                  <a:gd name="T37" fmla="*/ 0 h 74"/>
                  <a:gd name="T38" fmla="*/ 3 w 111"/>
                  <a:gd name="T39" fmla="*/ 1 h 74"/>
                  <a:gd name="T40" fmla="*/ 2 w 111"/>
                  <a:gd name="T41" fmla="*/ 1 h 74"/>
                  <a:gd name="T42" fmla="*/ 1 w 111"/>
                  <a:gd name="T43" fmla="*/ 2 h 74"/>
                  <a:gd name="T44" fmla="*/ 1 w 111"/>
                  <a:gd name="T45" fmla="*/ 3 h 74"/>
                  <a:gd name="T46" fmla="*/ 0 w 111"/>
                  <a:gd name="T47" fmla="*/ 3 h 74"/>
                  <a:gd name="T48" fmla="*/ 0 w 111"/>
                  <a:gd name="T49" fmla="*/ 4 h 74"/>
                  <a:gd name="T50" fmla="*/ 0 w 111"/>
                  <a:gd name="T51" fmla="*/ 5 h 74"/>
                  <a:gd name="T52" fmla="*/ 1 w 111"/>
                  <a:gd name="T53" fmla="*/ 6 h 74"/>
                  <a:gd name="T54" fmla="*/ 1 w 111"/>
                  <a:gd name="T55" fmla="*/ 7 h 74"/>
                  <a:gd name="T56" fmla="*/ 2 w 111"/>
                  <a:gd name="T57" fmla="*/ 7 h 74"/>
                  <a:gd name="T58" fmla="*/ 3 w 111"/>
                  <a:gd name="T59" fmla="*/ 8 h 74"/>
                  <a:gd name="T60" fmla="*/ 4 w 111"/>
                  <a:gd name="T61" fmla="*/ 8 h 74"/>
                  <a:gd name="T62" fmla="*/ 5 w 111"/>
                  <a:gd name="T63" fmla="*/ 8 h 74"/>
                  <a:gd name="T64" fmla="*/ 6 w 111"/>
                  <a:gd name="T65" fmla="*/ 8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1" h="74">
                    <a:moveTo>
                      <a:pt x="55" y="74"/>
                    </a:moveTo>
                    <a:lnTo>
                      <a:pt x="66" y="73"/>
                    </a:lnTo>
                    <a:lnTo>
                      <a:pt x="78" y="72"/>
                    </a:lnTo>
                    <a:lnTo>
                      <a:pt x="86" y="68"/>
                    </a:lnTo>
                    <a:lnTo>
                      <a:pt x="95" y="63"/>
                    </a:lnTo>
                    <a:lnTo>
                      <a:pt x="101" y="58"/>
                    </a:lnTo>
                    <a:lnTo>
                      <a:pt x="106" y="52"/>
                    </a:lnTo>
                    <a:lnTo>
                      <a:pt x="110" y="44"/>
                    </a:lnTo>
                    <a:lnTo>
                      <a:pt x="111" y="37"/>
                    </a:lnTo>
                    <a:lnTo>
                      <a:pt x="110" y="29"/>
                    </a:lnTo>
                    <a:lnTo>
                      <a:pt x="106" y="23"/>
                    </a:lnTo>
                    <a:lnTo>
                      <a:pt x="101" y="16"/>
                    </a:lnTo>
                    <a:lnTo>
                      <a:pt x="95" y="10"/>
                    </a:lnTo>
                    <a:lnTo>
                      <a:pt x="86" y="6"/>
                    </a:lnTo>
                    <a:lnTo>
                      <a:pt x="78" y="3"/>
                    </a:lnTo>
                    <a:lnTo>
                      <a:pt x="66" y="1"/>
                    </a:lnTo>
                    <a:lnTo>
                      <a:pt x="55" y="0"/>
                    </a:lnTo>
                    <a:lnTo>
                      <a:pt x="44" y="1"/>
                    </a:lnTo>
                    <a:lnTo>
                      <a:pt x="33" y="3"/>
                    </a:lnTo>
                    <a:lnTo>
                      <a:pt x="25" y="6"/>
                    </a:lnTo>
                    <a:lnTo>
                      <a:pt x="16" y="10"/>
                    </a:lnTo>
                    <a:lnTo>
                      <a:pt x="10" y="16"/>
                    </a:lnTo>
                    <a:lnTo>
                      <a:pt x="5" y="23"/>
                    </a:lnTo>
                    <a:lnTo>
                      <a:pt x="1" y="29"/>
                    </a:lnTo>
                    <a:lnTo>
                      <a:pt x="0" y="37"/>
                    </a:lnTo>
                    <a:lnTo>
                      <a:pt x="1" y="44"/>
                    </a:lnTo>
                    <a:lnTo>
                      <a:pt x="5" y="52"/>
                    </a:lnTo>
                    <a:lnTo>
                      <a:pt x="10" y="58"/>
                    </a:lnTo>
                    <a:lnTo>
                      <a:pt x="16" y="63"/>
                    </a:lnTo>
                    <a:lnTo>
                      <a:pt x="25" y="68"/>
                    </a:lnTo>
                    <a:lnTo>
                      <a:pt x="33" y="72"/>
                    </a:lnTo>
                    <a:lnTo>
                      <a:pt x="44" y="73"/>
                    </a:lnTo>
                    <a:lnTo>
                      <a:pt x="55" y="74"/>
                    </a:lnTo>
                    <a:close/>
                  </a:path>
                </a:pathLst>
              </a:custGeom>
              <a:solidFill>
                <a:srgbClr val="8CBA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p>
            </p:txBody>
          </p:sp>
          <p:sp>
            <p:nvSpPr>
              <p:cNvPr id="199" name="Freeform 145"/>
              <p:cNvSpPr>
                <a:spLocks/>
              </p:cNvSpPr>
              <p:nvPr/>
            </p:nvSpPr>
            <p:spPr bwMode="auto">
              <a:xfrm>
                <a:off x="1526" y="1237"/>
                <a:ext cx="20" cy="16"/>
              </a:xfrm>
              <a:custGeom>
                <a:avLst/>
                <a:gdLst>
                  <a:gd name="T0" fmla="*/ 3 w 61"/>
                  <a:gd name="T1" fmla="*/ 5 h 49"/>
                  <a:gd name="T2" fmla="*/ 5 w 61"/>
                  <a:gd name="T3" fmla="*/ 5 h 49"/>
                  <a:gd name="T4" fmla="*/ 6 w 61"/>
                  <a:gd name="T5" fmla="*/ 5 h 49"/>
                  <a:gd name="T6" fmla="*/ 6 w 61"/>
                  <a:gd name="T7" fmla="*/ 4 h 49"/>
                  <a:gd name="T8" fmla="*/ 7 w 61"/>
                  <a:gd name="T9" fmla="*/ 3 h 49"/>
                  <a:gd name="T10" fmla="*/ 6 w 61"/>
                  <a:gd name="T11" fmla="*/ 2 h 49"/>
                  <a:gd name="T12" fmla="*/ 6 w 61"/>
                  <a:gd name="T13" fmla="*/ 1 h 49"/>
                  <a:gd name="T14" fmla="*/ 5 w 61"/>
                  <a:gd name="T15" fmla="*/ 0 h 49"/>
                  <a:gd name="T16" fmla="*/ 3 w 61"/>
                  <a:gd name="T17" fmla="*/ 0 h 49"/>
                  <a:gd name="T18" fmla="*/ 2 w 61"/>
                  <a:gd name="T19" fmla="*/ 0 h 49"/>
                  <a:gd name="T20" fmla="*/ 1 w 61"/>
                  <a:gd name="T21" fmla="*/ 1 h 49"/>
                  <a:gd name="T22" fmla="*/ 0 w 61"/>
                  <a:gd name="T23" fmla="*/ 2 h 49"/>
                  <a:gd name="T24" fmla="*/ 0 w 61"/>
                  <a:gd name="T25" fmla="*/ 3 h 49"/>
                  <a:gd name="T26" fmla="*/ 0 w 61"/>
                  <a:gd name="T27" fmla="*/ 4 h 49"/>
                  <a:gd name="T28" fmla="*/ 1 w 61"/>
                  <a:gd name="T29" fmla="*/ 5 h 49"/>
                  <a:gd name="T30" fmla="*/ 2 w 61"/>
                  <a:gd name="T31" fmla="*/ 5 h 49"/>
                  <a:gd name="T32" fmla="*/ 3 w 61"/>
                  <a:gd name="T33" fmla="*/ 5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49">
                    <a:moveTo>
                      <a:pt x="31" y="49"/>
                    </a:moveTo>
                    <a:lnTo>
                      <a:pt x="42" y="47"/>
                    </a:lnTo>
                    <a:lnTo>
                      <a:pt x="53" y="42"/>
                    </a:lnTo>
                    <a:lnTo>
                      <a:pt x="59" y="35"/>
                    </a:lnTo>
                    <a:lnTo>
                      <a:pt x="61" y="25"/>
                    </a:lnTo>
                    <a:lnTo>
                      <a:pt x="59" y="15"/>
                    </a:lnTo>
                    <a:lnTo>
                      <a:pt x="53" y="7"/>
                    </a:lnTo>
                    <a:lnTo>
                      <a:pt x="42" y="2"/>
                    </a:lnTo>
                    <a:lnTo>
                      <a:pt x="31" y="0"/>
                    </a:lnTo>
                    <a:lnTo>
                      <a:pt x="19" y="2"/>
                    </a:lnTo>
                    <a:lnTo>
                      <a:pt x="8" y="7"/>
                    </a:lnTo>
                    <a:lnTo>
                      <a:pt x="2" y="15"/>
                    </a:lnTo>
                    <a:lnTo>
                      <a:pt x="0" y="25"/>
                    </a:lnTo>
                    <a:lnTo>
                      <a:pt x="2" y="35"/>
                    </a:lnTo>
                    <a:lnTo>
                      <a:pt x="8" y="42"/>
                    </a:lnTo>
                    <a:lnTo>
                      <a:pt x="19" y="47"/>
                    </a:lnTo>
                    <a:lnTo>
                      <a:pt x="31" y="49"/>
                    </a:lnTo>
                    <a:close/>
                  </a:path>
                </a:pathLst>
              </a:custGeom>
              <a:solidFill>
                <a:srgbClr val="8CBA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p>
            </p:txBody>
          </p:sp>
          <p:sp>
            <p:nvSpPr>
              <p:cNvPr id="200" name="Freeform 146"/>
              <p:cNvSpPr>
                <a:spLocks/>
              </p:cNvSpPr>
              <p:nvPr/>
            </p:nvSpPr>
            <p:spPr bwMode="auto">
              <a:xfrm>
                <a:off x="1672" y="1420"/>
                <a:ext cx="27" cy="34"/>
              </a:xfrm>
              <a:custGeom>
                <a:avLst/>
                <a:gdLst>
                  <a:gd name="T0" fmla="*/ 8 w 83"/>
                  <a:gd name="T1" fmla="*/ 8 h 103"/>
                  <a:gd name="T2" fmla="*/ 8 w 83"/>
                  <a:gd name="T3" fmla="*/ 5 h 103"/>
                  <a:gd name="T4" fmla="*/ 9 w 83"/>
                  <a:gd name="T5" fmla="*/ 3 h 103"/>
                  <a:gd name="T6" fmla="*/ 8 w 83"/>
                  <a:gd name="T7" fmla="*/ 2 h 103"/>
                  <a:gd name="T8" fmla="*/ 7 w 83"/>
                  <a:gd name="T9" fmla="*/ 0 h 103"/>
                  <a:gd name="T10" fmla="*/ 6 w 83"/>
                  <a:gd name="T11" fmla="*/ 0 h 103"/>
                  <a:gd name="T12" fmla="*/ 6 w 83"/>
                  <a:gd name="T13" fmla="*/ 0 h 103"/>
                  <a:gd name="T14" fmla="*/ 5 w 83"/>
                  <a:gd name="T15" fmla="*/ 0 h 103"/>
                  <a:gd name="T16" fmla="*/ 4 w 83"/>
                  <a:gd name="T17" fmla="*/ 1 h 103"/>
                  <a:gd name="T18" fmla="*/ 3 w 83"/>
                  <a:gd name="T19" fmla="*/ 1 h 103"/>
                  <a:gd name="T20" fmla="*/ 2 w 83"/>
                  <a:gd name="T21" fmla="*/ 2 h 103"/>
                  <a:gd name="T22" fmla="*/ 2 w 83"/>
                  <a:gd name="T23" fmla="*/ 3 h 103"/>
                  <a:gd name="T24" fmla="*/ 1 w 83"/>
                  <a:gd name="T25" fmla="*/ 4 h 103"/>
                  <a:gd name="T26" fmla="*/ 0 w 83"/>
                  <a:gd name="T27" fmla="*/ 6 h 103"/>
                  <a:gd name="T28" fmla="*/ 0 w 83"/>
                  <a:gd name="T29" fmla="*/ 8 h 103"/>
                  <a:gd name="T30" fmla="*/ 1 w 83"/>
                  <a:gd name="T31" fmla="*/ 10 h 103"/>
                  <a:gd name="T32" fmla="*/ 2 w 83"/>
                  <a:gd name="T33" fmla="*/ 11 h 103"/>
                  <a:gd name="T34" fmla="*/ 2 w 83"/>
                  <a:gd name="T35" fmla="*/ 11 h 103"/>
                  <a:gd name="T36" fmla="*/ 3 w 83"/>
                  <a:gd name="T37" fmla="*/ 11 h 103"/>
                  <a:gd name="T38" fmla="*/ 4 w 83"/>
                  <a:gd name="T39" fmla="*/ 11 h 103"/>
                  <a:gd name="T40" fmla="*/ 5 w 83"/>
                  <a:gd name="T41" fmla="*/ 11 h 103"/>
                  <a:gd name="T42" fmla="*/ 6 w 83"/>
                  <a:gd name="T43" fmla="*/ 10 h 103"/>
                  <a:gd name="T44" fmla="*/ 7 w 83"/>
                  <a:gd name="T45" fmla="*/ 10 h 103"/>
                  <a:gd name="T46" fmla="*/ 7 w 83"/>
                  <a:gd name="T47" fmla="*/ 9 h 103"/>
                  <a:gd name="T48" fmla="*/ 8 w 83"/>
                  <a:gd name="T49" fmla="*/ 8 h 1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103">
                    <a:moveTo>
                      <a:pt x="74" y="69"/>
                    </a:moveTo>
                    <a:lnTo>
                      <a:pt x="81" y="49"/>
                    </a:lnTo>
                    <a:lnTo>
                      <a:pt x="83" y="29"/>
                    </a:lnTo>
                    <a:lnTo>
                      <a:pt x="78" y="14"/>
                    </a:lnTo>
                    <a:lnTo>
                      <a:pt x="66" y="2"/>
                    </a:lnTo>
                    <a:lnTo>
                      <a:pt x="59" y="0"/>
                    </a:lnTo>
                    <a:lnTo>
                      <a:pt x="51" y="0"/>
                    </a:lnTo>
                    <a:lnTo>
                      <a:pt x="44" y="1"/>
                    </a:lnTo>
                    <a:lnTo>
                      <a:pt x="36" y="5"/>
                    </a:lnTo>
                    <a:lnTo>
                      <a:pt x="28" y="10"/>
                    </a:lnTo>
                    <a:lnTo>
                      <a:pt x="21" y="16"/>
                    </a:lnTo>
                    <a:lnTo>
                      <a:pt x="15" y="25"/>
                    </a:lnTo>
                    <a:lnTo>
                      <a:pt x="8" y="34"/>
                    </a:lnTo>
                    <a:lnTo>
                      <a:pt x="1" y="54"/>
                    </a:lnTo>
                    <a:lnTo>
                      <a:pt x="0" y="74"/>
                    </a:lnTo>
                    <a:lnTo>
                      <a:pt x="5" y="89"/>
                    </a:lnTo>
                    <a:lnTo>
                      <a:pt x="15" y="101"/>
                    </a:lnTo>
                    <a:lnTo>
                      <a:pt x="22" y="103"/>
                    </a:lnTo>
                    <a:lnTo>
                      <a:pt x="30" y="103"/>
                    </a:lnTo>
                    <a:lnTo>
                      <a:pt x="37" y="102"/>
                    </a:lnTo>
                    <a:lnTo>
                      <a:pt x="45" y="98"/>
                    </a:lnTo>
                    <a:lnTo>
                      <a:pt x="54" y="93"/>
                    </a:lnTo>
                    <a:lnTo>
                      <a:pt x="61" y="87"/>
                    </a:lnTo>
                    <a:lnTo>
                      <a:pt x="67" y="78"/>
                    </a:lnTo>
                    <a:lnTo>
                      <a:pt x="74" y="69"/>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p>
            </p:txBody>
          </p:sp>
          <p:sp>
            <p:nvSpPr>
              <p:cNvPr id="201" name="Freeform 147"/>
              <p:cNvSpPr>
                <a:spLocks/>
              </p:cNvSpPr>
              <p:nvPr/>
            </p:nvSpPr>
            <p:spPr bwMode="auto">
              <a:xfrm>
                <a:off x="1646" y="1478"/>
                <a:ext cx="28" cy="34"/>
              </a:xfrm>
              <a:custGeom>
                <a:avLst/>
                <a:gdLst>
                  <a:gd name="T0" fmla="*/ 8 w 84"/>
                  <a:gd name="T1" fmla="*/ 8 h 103"/>
                  <a:gd name="T2" fmla="*/ 9 w 84"/>
                  <a:gd name="T3" fmla="*/ 5 h 103"/>
                  <a:gd name="T4" fmla="*/ 9 w 84"/>
                  <a:gd name="T5" fmla="*/ 3 h 103"/>
                  <a:gd name="T6" fmla="*/ 9 w 84"/>
                  <a:gd name="T7" fmla="*/ 2 h 103"/>
                  <a:gd name="T8" fmla="*/ 8 w 84"/>
                  <a:gd name="T9" fmla="*/ 0 h 103"/>
                  <a:gd name="T10" fmla="*/ 7 w 84"/>
                  <a:gd name="T11" fmla="*/ 0 h 103"/>
                  <a:gd name="T12" fmla="*/ 6 w 84"/>
                  <a:gd name="T13" fmla="*/ 0 h 103"/>
                  <a:gd name="T14" fmla="*/ 5 w 84"/>
                  <a:gd name="T15" fmla="*/ 0 h 103"/>
                  <a:gd name="T16" fmla="*/ 4 w 84"/>
                  <a:gd name="T17" fmla="*/ 1 h 103"/>
                  <a:gd name="T18" fmla="*/ 3 w 84"/>
                  <a:gd name="T19" fmla="*/ 1 h 103"/>
                  <a:gd name="T20" fmla="*/ 2 w 84"/>
                  <a:gd name="T21" fmla="*/ 2 h 103"/>
                  <a:gd name="T22" fmla="*/ 2 w 84"/>
                  <a:gd name="T23" fmla="*/ 3 h 103"/>
                  <a:gd name="T24" fmla="*/ 1 w 84"/>
                  <a:gd name="T25" fmla="*/ 4 h 103"/>
                  <a:gd name="T26" fmla="*/ 0 w 84"/>
                  <a:gd name="T27" fmla="*/ 6 h 103"/>
                  <a:gd name="T28" fmla="*/ 0 w 84"/>
                  <a:gd name="T29" fmla="*/ 8 h 103"/>
                  <a:gd name="T30" fmla="*/ 1 w 84"/>
                  <a:gd name="T31" fmla="*/ 10 h 103"/>
                  <a:gd name="T32" fmla="*/ 2 w 84"/>
                  <a:gd name="T33" fmla="*/ 11 h 103"/>
                  <a:gd name="T34" fmla="*/ 3 w 84"/>
                  <a:gd name="T35" fmla="*/ 11 h 103"/>
                  <a:gd name="T36" fmla="*/ 3 w 84"/>
                  <a:gd name="T37" fmla="*/ 11 h 103"/>
                  <a:gd name="T38" fmla="*/ 4 w 84"/>
                  <a:gd name="T39" fmla="*/ 11 h 103"/>
                  <a:gd name="T40" fmla="*/ 5 w 84"/>
                  <a:gd name="T41" fmla="*/ 11 h 103"/>
                  <a:gd name="T42" fmla="*/ 6 w 84"/>
                  <a:gd name="T43" fmla="*/ 10 h 103"/>
                  <a:gd name="T44" fmla="*/ 7 w 84"/>
                  <a:gd name="T45" fmla="*/ 10 h 103"/>
                  <a:gd name="T46" fmla="*/ 8 w 84"/>
                  <a:gd name="T47" fmla="*/ 9 h 103"/>
                  <a:gd name="T48" fmla="*/ 8 w 84"/>
                  <a:gd name="T49" fmla="*/ 8 h 1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4" h="103">
                    <a:moveTo>
                      <a:pt x="75" y="69"/>
                    </a:moveTo>
                    <a:lnTo>
                      <a:pt x="83" y="49"/>
                    </a:lnTo>
                    <a:lnTo>
                      <a:pt x="84" y="29"/>
                    </a:lnTo>
                    <a:lnTo>
                      <a:pt x="79" y="14"/>
                    </a:lnTo>
                    <a:lnTo>
                      <a:pt x="68" y="2"/>
                    </a:lnTo>
                    <a:lnTo>
                      <a:pt x="60" y="0"/>
                    </a:lnTo>
                    <a:lnTo>
                      <a:pt x="53" y="0"/>
                    </a:lnTo>
                    <a:lnTo>
                      <a:pt x="45" y="1"/>
                    </a:lnTo>
                    <a:lnTo>
                      <a:pt x="38" y="5"/>
                    </a:lnTo>
                    <a:lnTo>
                      <a:pt x="30" y="10"/>
                    </a:lnTo>
                    <a:lnTo>
                      <a:pt x="22" y="16"/>
                    </a:lnTo>
                    <a:lnTo>
                      <a:pt x="16" y="25"/>
                    </a:lnTo>
                    <a:lnTo>
                      <a:pt x="10" y="34"/>
                    </a:lnTo>
                    <a:lnTo>
                      <a:pt x="2" y="54"/>
                    </a:lnTo>
                    <a:lnTo>
                      <a:pt x="0" y="74"/>
                    </a:lnTo>
                    <a:lnTo>
                      <a:pt x="5" y="89"/>
                    </a:lnTo>
                    <a:lnTo>
                      <a:pt x="16" y="101"/>
                    </a:lnTo>
                    <a:lnTo>
                      <a:pt x="24" y="103"/>
                    </a:lnTo>
                    <a:lnTo>
                      <a:pt x="31" y="103"/>
                    </a:lnTo>
                    <a:lnTo>
                      <a:pt x="39" y="102"/>
                    </a:lnTo>
                    <a:lnTo>
                      <a:pt x="46" y="98"/>
                    </a:lnTo>
                    <a:lnTo>
                      <a:pt x="55" y="93"/>
                    </a:lnTo>
                    <a:lnTo>
                      <a:pt x="63" y="87"/>
                    </a:lnTo>
                    <a:lnTo>
                      <a:pt x="69" y="78"/>
                    </a:lnTo>
                    <a:lnTo>
                      <a:pt x="75" y="69"/>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p>
            </p:txBody>
          </p:sp>
          <p:sp>
            <p:nvSpPr>
              <p:cNvPr id="202" name="Freeform 148"/>
              <p:cNvSpPr>
                <a:spLocks/>
              </p:cNvSpPr>
              <p:nvPr/>
            </p:nvSpPr>
            <p:spPr bwMode="auto">
              <a:xfrm>
                <a:off x="1621" y="1536"/>
                <a:ext cx="27" cy="35"/>
              </a:xfrm>
              <a:custGeom>
                <a:avLst/>
                <a:gdLst>
                  <a:gd name="T0" fmla="*/ 8 w 83"/>
                  <a:gd name="T1" fmla="*/ 8 h 104"/>
                  <a:gd name="T2" fmla="*/ 9 w 83"/>
                  <a:gd name="T3" fmla="*/ 5 h 104"/>
                  <a:gd name="T4" fmla="*/ 9 w 83"/>
                  <a:gd name="T5" fmla="*/ 3 h 104"/>
                  <a:gd name="T6" fmla="*/ 8 w 83"/>
                  <a:gd name="T7" fmla="*/ 2 h 104"/>
                  <a:gd name="T8" fmla="*/ 7 w 83"/>
                  <a:gd name="T9" fmla="*/ 0 h 104"/>
                  <a:gd name="T10" fmla="*/ 7 w 83"/>
                  <a:gd name="T11" fmla="*/ 0 h 104"/>
                  <a:gd name="T12" fmla="*/ 6 w 83"/>
                  <a:gd name="T13" fmla="*/ 0 h 104"/>
                  <a:gd name="T14" fmla="*/ 5 w 83"/>
                  <a:gd name="T15" fmla="*/ 0 h 104"/>
                  <a:gd name="T16" fmla="*/ 4 w 83"/>
                  <a:gd name="T17" fmla="*/ 1 h 104"/>
                  <a:gd name="T18" fmla="*/ 3 w 83"/>
                  <a:gd name="T19" fmla="*/ 1 h 104"/>
                  <a:gd name="T20" fmla="*/ 2 w 83"/>
                  <a:gd name="T21" fmla="*/ 2 h 104"/>
                  <a:gd name="T22" fmla="*/ 2 w 83"/>
                  <a:gd name="T23" fmla="*/ 3 h 104"/>
                  <a:gd name="T24" fmla="*/ 1 w 83"/>
                  <a:gd name="T25" fmla="*/ 4 h 104"/>
                  <a:gd name="T26" fmla="*/ 0 w 83"/>
                  <a:gd name="T27" fmla="*/ 6 h 104"/>
                  <a:gd name="T28" fmla="*/ 0 w 83"/>
                  <a:gd name="T29" fmla="*/ 8 h 104"/>
                  <a:gd name="T30" fmla="*/ 1 w 83"/>
                  <a:gd name="T31" fmla="*/ 10 h 104"/>
                  <a:gd name="T32" fmla="*/ 2 w 83"/>
                  <a:gd name="T33" fmla="*/ 11 h 104"/>
                  <a:gd name="T34" fmla="*/ 3 w 83"/>
                  <a:gd name="T35" fmla="*/ 12 h 104"/>
                  <a:gd name="T36" fmla="*/ 3 w 83"/>
                  <a:gd name="T37" fmla="*/ 12 h 104"/>
                  <a:gd name="T38" fmla="*/ 4 w 83"/>
                  <a:gd name="T39" fmla="*/ 12 h 104"/>
                  <a:gd name="T40" fmla="*/ 5 w 83"/>
                  <a:gd name="T41" fmla="*/ 11 h 104"/>
                  <a:gd name="T42" fmla="*/ 6 w 83"/>
                  <a:gd name="T43" fmla="*/ 11 h 104"/>
                  <a:gd name="T44" fmla="*/ 7 w 83"/>
                  <a:gd name="T45" fmla="*/ 10 h 104"/>
                  <a:gd name="T46" fmla="*/ 7 w 83"/>
                  <a:gd name="T47" fmla="*/ 9 h 104"/>
                  <a:gd name="T48" fmla="*/ 8 w 83"/>
                  <a:gd name="T49" fmla="*/ 8 h 1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104">
                    <a:moveTo>
                      <a:pt x="75" y="70"/>
                    </a:moveTo>
                    <a:lnTo>
                      <a:pt x="82" y="49"/>
                    </a:lnTo>
                    <a:lnTo>
                      <a:pt x="83" y="30"/>
                    </a:lnTo>
                    <a:lnTo>
                      <a:pt x="78" y="14"/>
                    </a:lnTo>
                    <a:lnTo>
                      <a:pt x="68" y="4"/>
                    </a:lnTo>
                    <a:lnTo>
                      <a:pt x="61" y="1"/>
                    </a:lnTo>
                    <a:lnTo>
                      <a:pt x="53" y="0"/>
                    </a:lnTo>
                    <a:lnTo>
                      <a:pt x="46" y="2"/>
                    </a:lnTo>
                    <a:lnTo>
                      <a:pt x="38" y="5"/>
                    </a:lnTo>
                    <a:lnTo>
                      <a:pt x="29" y="10"/>
                    </a:lnTo>
                    <a:lnTo>
                      <a:pt x="22" y="17"/>
                    </a:lnTo>
                    <a:lnTo>
                      <a:pt x="15" y="25"/>
                    </a:lnTo>
                    <a:lnTo>
                      <a:pt x="9" y="35"/>
                    </a:lnTo>
                    <a:lnTo>
                      <a:pt x="2" y="55"/>
                    </a:lnTo>
                    <a:lnTo>
                      <a:pt x="0" y="75"/>
                    </a:lnTo>
                    <a:lnTo>
                      <a:pt x="5" y="90"/>
                    </a:lnTo>
                    <a:lnTo>
                      <a:pt x="17" y="102"/>
                    </a:lnTo>
                    <a:lnTo>
                      <a:pt x="24" y="104"/>
                    </a:lnTo>
                    <a:lnTo>
                      <a:pt x="32" y="104"/>
                    </a:lnTo>
                    <a:lnTo>
                      <a:pt x="39" y="103"/>
                    </a:lnTo>
                    <a:lnTo>
                      <a:pt x="47" y="99"/>
                    </a:lnTo>
                    <a:lnTo>
                      <a:pt x="54" y="94"/>
                    </a:lnTo>
                    <a:lnTo>
                      <a:pt x="62" y="88"/>
                    </a:lnTo>
                    <a:lnTo>
                      <a:pt x="68" y="79"/>
                    </a:lnTo>
                    <a:lnTo>
                      <a:pt x="75" y="70"/>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p>
            </p:txBody>
          </p:sp>
          <p:sp>
            <p:nvSpPr>
              <p:cNvPr id="203" name="Freeform 149"/>
              <p:cNvSpPr>
                <a:spLocks/>
              </p:cNvSpPr>
              <p:nvPr/>
            </p:nvSpPr>
            <p:spPr bwMode="auto">
              <a:xfrm>
                <a:off x="1596" y="1594"/>
                <a:ext cx="27" cy="35"/>
              </a:xfrm>
              <a:custGeom>
                <a:avLst/>
                <a:gdLst>
                  <a:gd name="T0" fmla="*/ 8 w 83"/>
                  <a:gd name="T1" fmla="*/ 8 h 104"/>
                  <a:gd name="T2" fmla="*/ 9 w 83"/>
                  <a:gd name="T3" fmla="*/ 5 h 104"/>
                  <a:gd name="T4" fmla="*/ 9 w 83"/>
                  <a:gd name="T5" fmla="*/ 3 h 104"/>
                  <a:gd name="T6" fmla="*/ 8 w 83"/>
                  <a:gd name="T7" fmla="*/ 2 h 104"/>
                  <a:gd name="T8" fmla="*/ 7 w 83"/>
                  <a:gd name="T9" fmla="*/ 0 h 104"/>
                  <a:gd name="T10" fmla="*/ 7 w 83"/>
                  <a:gd name="T11" fmla="*/ 0 h 104"/>
                  <a:gd name="T12" fmla="*/ 6 w 83"/>
                  <a:gd name="T13" fmla="*/ 0 h 104"/>
                  <a:gd name="T14" fmla="*/ 5 w 83"/>
                  <a:gd name="T15" fmla="*/ 0 h 104"/>
                  <a:gd name="T16" fmla="*/ 4 w 83"/>
                  <a:gd name="T17" fmla="*/ 1 h 104"/>
                  <a:gd name="T18" fmla="*/ 3 w 83"/>
                  <a:gd name="T19" fmla="*/ 1 h 104"/>
                  <a:gd name="T20" fmla="*/ 2 w 83"/>
                  <a:gd name="T21" fmla="*/ 2 h 104"/>
                  <a:gd name="T22" fmla="*/ 2 w 83"/>
                  <a:gd name="T23" fmla="*/ 3 h 104"/>
                  <a:gd name="T24" fmla="*/ 1 w 83"/>
                  <a:gd name="T25" fmla="*/ 4 h 104"/>
                  <a:gd name="T26" fmla="*/ 0 w 83"/>
                  <a:gd name="T27" fmla="*/ 6 h 104"/>
                  <a:gd name="T28" fmla="*/ 0 w 83"/>
                  <a:gd name="T29" fmla="*/ 8 h 104"/>
                  <a:gd name="T30" fmla="*/ 1 w 83"/>
                  <a:gd name="T31" fmla="*/ 10 h 104"/>
                  <a:gd name="T32" fmla="*/ 2 w 83"/>
                  <a:gd name="T33" fmla="*/ 11 h 104"/>
                  <a:gd name="T34" fmla="*/ 2 w 83"/>
                  <a:gd name="T35" fmla="*/ 12 h 104"/>
                  <a:gd name="T36" fmla="*/ 3 w 83"/>
                  <a:gd name="T37" fmla="*/ 12 h 104"/>
                  <a:gd name="T38" fmla="*/ 4 w 83"/>
                  <a:gd name="T39" fmla="*/ 12 h 104"/>
                  <a:gd name="T40" fmla="*/ 5 w 83"/>
                  <a:gd name="T41" fmla="*/ 11 h 104"/>
                  <a:gd name="T42" fmla="*/ 6 w 83"/>
                  <a:gd name="T43" fmla="*/ 11 h 104"/>
                  <a:gd name="T44" fmla="*/ 7 w 83"/>
                  <a:gd name="T45" fmla="*/ 10 h 104"/>
                  <a:gd name="T46" fmla="*/ 7 w 83"/>
                  <a:gd name="T47" fmla="*/ 9 h 104"/>
                  <a:gd name="T48" fmla="*/ 8 w 83"/>
                  <a:gd name="T49" fmla="*/ 8 h 1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104">
                    <a:moveTo>
                      <a:pt x="74" y="69"/>
                    </a:moveTo>
                    <a:lnTo>
                      <a:pt x="82" y="49"/>
                    </a:lnTo>
                    <a:lnTo>
                      <a:pt x="83" y="30"/>
                    </a:lnTo>
                    <a:lnTo>
                      <a:pt x="78" y="14"/>
                    </a:lnTo>
                    <a:lnTo>
                      <a:pt x="68" y="4"/>
                    </a:lnTo>
                    <a:lnTo>
                      <a:pt x="60" y="1"/>
                    </a:lnTo>
                    <a:lnTo>
                      <a:pt x="53" y="0"/>
                    </a:lnTo>
                    <a:lnTo>
                      <a:pt x="45" y="2"/>
                    </a:lnTo>
                    <a:lnTo>
                      <a:pt x="38" y="5"/>
                    </a:lnTo>
                    <a:lnTo>
                      <a:pt x="29" y="10"/>
                    </a:lnTo>
                    <a:lnTo>
                      <a:pt x="21" y="18"/>
                    </a:lnTo>
                    <a:lnTo>
                      <a:pt x="15" y="25"/>
                    </a:lnTo>
                    <a:lnTo>
                      <a:pt x="9" y="35"/>
                    </a:lnTo>
                    <a:lnTo>
                      <a:pt x="1" y="55"/>
                    </a:lnTo>
                    <a:lnTo>
                      <a:pt x="0" y="74"/>
                    </a:lnTo>
                    <a:lnTo>
                      <a:pt x="5" y="91"/>
                    </a:lnTo>
                    <a:lnTo>
                      <a:pt x="15" y="102"/>
                    </a:lnTo>
                    <a:lnTo>
                      <a:pt x="22" y="104"/>
                    </a:lnTo>
                    <a:lnTo>
                      <a:pt x="30" y="104"/>
                    </a:lnTo>
                    <a:lnTo>
                      <a:pt x="39" y="103"/>
                    </a:lnTo>
                    <a:lnTo>
                      <a:pt x="46" y="99"/>
                    </a:lnTo>
                    <a:lnTo>
                      <a:pt x="54" y="94"/>
                    </a:lnTo>
                    <a:lnTo>
                      <a:pt x="61" y="87"/>
                    </a:lnTo>
                    <a:lnTo>
                      <a:pt x="68" y="79"/>
                    </a:lnTo>
                    <a:lnTo>
                      <a:pt x="74" y="69"/>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p>
            </p:txBody>
          </p:sp>
          <p:sp>
            <p:nvSpPr>
              <p:cNvPr id="204" name="Freeform 150"/>
              <p:cNvSpPr>
                <a:spLocks/>
              </p:cNvSpPr>
              <p:nvPr/>
            </p:nvSpPr>
            <p:spPr bwMode="auto">
              <a:xfrm>
                <a:off x="1600" y="1396"/>
                <a:ext cx="28" cy="35"/>
              </a:xfrm>
              <a:custGeom>
                <a:avLst/>
                <a:gdLst>
                  <a:gd name="T0" fmla="*/ 8 w 83"/>
                  <a:gd name="T1" fmla="*/ 8 h 105"/>
                  <a:gd name="T2" fmla="*/ 9 w 83"/>
                  <a:gd name="T3" fmla="*/ 5 h 105"/>
                  <a:gd name="T4" fmla="*/ 9 w 83"/>
                  <a:gd name="T5" fmla="*/ 3 h 105"/>
                  <a:gd name="T6" fmla="*/ 9 w 83"/>
                  <a:gd name="T7" fmla="*/ 2 h 105"/>
                  <a:gd name="T8" fmla="*/ 7 w 83"/>
                  <a:gd name="T9" fmla="*/ 0 h 105"/>
                  <a:gd name="T10" fmla="*/ 7 w 83"/>
                  <a:gd name="T11" fmla="*/ 0 h 105"/>
                  <a:gd name="T12" fmla="*/ 6 w 83"/>
                  <a:gd name="T13" fmla="*/ 0 h 105"/>
                  <a:gd name="T14" fmla="*/ 5 w 83"/>
                  <a:gd name="T15" fmla="*/ 0 h 105"/>
                  <a:gd name="T16" fmla="*/ 4 w 83"/>
                  <a:gd name="T17" fmla="*/ 1 h 105"/>
                  <a:gd name="T18" fmla="*/ 3 w 83"/>
                  <a:gd name="T19" fmla="*/ 1 h 105"/>
                  <a:gd name="T20" fmla="*/ 2 w 83"/>
                  <a:gd name="T21" fmla="*/ 2 h 105"/>
                  <a:gd name="T22" fmla="*/ 2 w 83"/>
                  <a:gd name="T23" fmla="*/ 3 h 105"/>
                  <a:gd name="T24" fmla="*/ 1 w 83"/>
                  <a:gd name="T25" fmla="*/ 4 h 105"/>
                  <a:gd name="T26" fmla="*/ 0 w 83"/>
                  <a:gd name="T27" fmla="*/ 6 h 105"/>
                  <a:gd name="T28" fmla="*/ 0 w 83"/>
                  <a:gd name="T29" fmla="*/ 8 h 105"/>
                  <a:gd name="T30" fmla="*/ 1 w 83"/>
                  <a:gd name="T31" fmla="*/ 10 h 105"/>
                  <a:gd name="T32" fmla="*/ 2 w 83"/>
                  <a:gd name="T33" fmla="*/ 11 h 105"/>
                  <a:gd name="T34" fmla="*/ 2 w 83"/>
                  <a:gd name="T35" fmla="*/ 12 h 105"/>
                  <a:gd name="T36" fmla="*/ 3 w 83"/>
                  <a:gd name="T37" fmla="*/ 12 h 105"/>
                  <a:gd name="T38" fmla="*/ 4 w 83"/>
                  <a:gd name="T39" fmla="*/ 12 h 105"/>
                  <a:gd name="T40" fmla="*/ 5 w 83"/>
                  <a:gd name="T41" fmla="*/ 11 h 105"/>
                  <a:gd name="T42" fmla="*/ 6 w 83"/>
                  <a:gd name="T43" fmla="*/ 11 h 105"/>
                  <a:gd name="T44" fmla="*/ 7 w 83"/>
                  <a:gd name="T45" fmla="*/ 10 h 105"/>
                  <a:gd name="T46" fmla="*/ 8 w 83"/>
                  <a:gd name="T47" fmla="*/ 9 h 105"/>
                  <a:gd name="T48" fmla="*/ 8 w 83"/>
                  <a:gd name="T49" fmla="*/ 8 h 1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105">
                    <a:moveTo>
                      <a:pt x="74" y="70"/>
                    </a:moveTo>
                    <a:lnTo>
                      <a:pt x="81" y="49"/>
                    </a:lnTo>
                    <a:lnTo>
                      <a:pt x="83" y="31"/>
                    </a:lnTo>
                    <a:lnTo>
                      <a:pt x="78" y="14"/>
                    </a:lnTo>
                    <a:lnTo>
                      <a:pt x="66" y="4"/>
                    </a:lnTo>
                    <a:lnTo>
                      <a:pt x="59" y="2"/>
                    </a:lnTo>
                    <a:lnTo>
                      <a:pt x="51" y="0"/>
                    </a:lnTo>
                    <a:lnTo>
                      <a:pt x="44" y="3"/>
                    </a:lnTo>
                    <a:lnTo>
                      <a:pt x="36" y="5"/>
                    </a:lnTo>
                    <a:lnTo>
                      <a:pt x="29" y="10"/>
                    </a:lnTo>
                    <a:lnTo>
                      <a:pt x="21" y="18"/>
                    </a:lnTo>
                    <a:lnTo>
                      <a:pt x="15" y="25"/>
                    </a:lnTo>
                    <a:lnTo>
                      <a:pt x="8" y="36"/>
                    </a:lnTo>
                    <a:lnTo>
                      <a:pt x="1" y="56"/>
                    </a:lnTo>
                    <a:lnTo>
                      <a:pt x="0" y="75"/>
                    </a:lnTo>
                    <a:lnTo>
                      <a:pt x="5" y="91"/>
                    </a:lnTo>
                    <a:lnTo>
                      <a:pt x="15" y="102"/>
                    </a:lnTo>
                    <a:lnTo>
                      <a:pt x="22" y="105"/>
                    </a:lnTo>
                    <a:lnTo>
                      <a:pt x="30" y="105"/>
                    </a:lnTo>
                    <a:lnTo>
                      <a:pt x="37" y="104"/>
                    </a:lnTo>
                    <a:lnTo>
                      <a:pt x="45" y="100"/>
                    </a:lnTo>
                    <a:lnTo>
                      <a:pt x="54" y="95"/>
                    </a:lnTo>
                    <a:lnTo>
                      <a:pt x="61" y="87"/>
                    </a:lnTo>
                    <a:lnTo>
                      <a:pt x="68" y="80"/>
                    </a:lnTo>
                    <a:lnTo>
                      <a:pt x="74" y="70"/>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p>
            </p:txBody>
          </p:sp>
          <p:sp>
            <p:nvSpPr>
              <p:cNvPr id="205" name="Freeform 151"/>
              <p:cNvSpPr>
                <a:spLocks/>
              </p:cNvSpPr>
              <p:nvPr/>
            </p:nvSpPr>
            <p:spPr bwMode="auto">
              <a:xfrm>
                <a:off x="1575" y="1454"/>
                <a:ext cx="28" cy="35"/>
              </a:xfrm>
              <a:custGeom>
                <a:avLst/>
                <a:gdLst>
                  <a:gd name="T0" fmla="*/ 8 w 84"/>
                  <a:gd name="T1" fmla="*/ 8 h 105"/>
                  <a:gd name="T2" fmla="*/ 9 w 84"/>
                  <a:gd name="T3" fmla="*/ 6 h 105"/>
                  <a:gd name="T4" fmla="*/ 9 w 84"/>
                  <a:gd name="T5" fmla="*/ 3 h 105"/>
                  <a:gd name="T6" fmla="*/ 9 w 84"/>
                  <a:gd name="T7" fmla="*/ 2 h 105"/>
                  <a:gd name="T8" fmla="*/ 8 w 84"/>
                  <a:gd name="T9" fmla="*/ 0 h 105"/>
                  <a:gd name="T10" fmla="*/ 7 w 84"/>
                  <a:gd name="T11" fmla="*/ 0 h 105"/>
                  <a:gd name="T12" fmla="*/ 6 w 84"/>
                  <a:gd name="T13" fmla="*/ 0 h 105"/>
                  <a:gd name="T14" fmla="*/ 5 w 84"/>
                  <a:gd name="T15" fmla="*/ 0 h 105"/>
                  <a:gd name="T16" fmla="*/ 4 w 84"/>
                  <a:gd name="T17" fmla="*/ 1 h 105"/>
                  <a:gd name="T18" fmla="*/ 3 w 84"/>
                  <a:gd name="T19" fmla="*/ 1 h 105"/>
                  <a:gd name="T20" fmla="*/ 2 w 84"/>
                  <a:gd name="T21" fmla="*/ 2 h 105"/>
                  <a:gd name="T22" fmla="*/ 2 w 84"/>
                  <a:gd name="T23" fmla="*/ 3 h 105"/>
                  <a:gd name="T24" fmla="*/ 1 w 84"/>
                  <a:gd name="T25" fmla="*/ 4 h 105"/>
                  <a:gd name="T26" fmla="*/ 0 w 84"/>
                  <a:gd name="T27" fmla="*/ 6 h 105"/>
                  <a:gd name="T28" fmla="*/ 0 w 84"/>
                  <a:gd name="T29" fmla="*/ 8 h 105"/>
                  <a:gd name="T30" fmla="*/ 1 w 84"/>
                  <a:gd name="T31" fmla="*/ 10 h 105"/>
                  <a:gd name="T32" fmla="*/ 2 w 84"/>
                  <a:gd name="T33" fmla="*/ 11 h 105"/>
                  <a:gd name="T34" fmla="*/ 3 w 84"/>
                  <a:gd name="T35" fmla="*/ 12 h 105"/>
                  <a:gd name="T36" fmla="*/ 3 w 84"/>
                  <a:gd name="T37" fmla="*/ 12 h 105"/>
                  <a:gd name="T38" fmla="*/ 4 w 84"/>
                  <a:gd name="T39" fmla="*/ 12 h 105"/>
                  <a:gd name="T40" fmla="*/ 5 w 84"/>
                  <a:gd name="T41" fmla="*/ 11 h 105"/>
                  <a:gd name="T42" fmla="*/ 6 w 84"/>
                  <a:gd name="T43" fmla="*/ 11 h 105"/>
                  <a:gd name="T44" fmla="*/ 7 w 84"/>
                  <a:gd name="T45" fmla="*/ 10 h 105"/>
                  <a:gd name="T46" fmla="*/ 8 w 84"/>
                  <a:gd name="T47" fmla="*/ 9 h 105"/>
                  <a:gd name="T48" fmla="*/ 8 w 84"/>
                  <a:gd name="T49" fmla="*/ 8 h 1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4" h="105">
                    <a:moveTo>
                      <a:pt x="74" y="70"/>
                    </a:moveTo>
                    <a:lnTo>
                      <a:pt x="82" y="50"/>
                    </a:lnTo>
                    <a:lnTo>
                      <a:pt x="84" y="31"/>
                    </a:lnTo>
                    <a:lnTo>
                      <a:pt x="79" y="14"/>
                    </a:lnTo>
                    <a:lnTo>
                      <a:pt x="68" y="3"/>
                    </a:lnTo>
                    <a:lnTo>
                      <a:pt x="60" y="0"/>
                    </a:lnTo>
                    <a:lnTo>
                      <a:pt x="53" y="0"/>
                    </a:lnTo>
                    <a:lnTo>
                      <a:pt x="45" y="2"/>
                    </a:lnTo>
                    <a:lnTo>
                      <a:pt x="38" y="5"/>
                    </a:lnTo>
                    <a:lnTo>
                      <a:pt x="29" y="10"/>
                    </a:lnTo>
                    <a:lnTo>
                      <a:pt x="21" y="18"/>
                    </a:lnTo>
                    <a:lnTo>
                      <a:pt x="15" y="26"/>
                    </a:lnTo>
                    <a:lnTo>
                      <a:pt x="9" y="36"/>
                    </a:lnTo>
                    <a:lnTo>
                      <a:pt x="1" y="56"/>
                    </a:lnTo>
                    <a:lnTo>
                      <a:pt x="0" y="75"/>
                    </a:lnTo>
                    <a:lnTo>
                      <a:pt x="5" y="91"/>
                    </a:lnTo>
                    <a:lnTo>
                      <a:pt x="16" y="102"/>
                    </a:lnTo>
                    <a:lnTo>
                      <a:pt x="24" y="105"/>
                    </a:lnTo>
                    <a:lnTo>
                      <a:pt x="31" y="105"/>
                    </a:lnTo>
                    <a:lnTo>
                      <a:pt x="39" y="104"/>
                    </a:lnTo>
                    <a:lnTo>
                      <a:pt x="46" y="100"/>
                    </a:lnTo>
                    <a:lnTo>
                      <a:pt x="54" y="95"/>
                    </a:lnTo>
                    <a:lnTo>
                      <a:pt x="62" y="87"/>
                    </a:lnTo>
                    <a:lnTo>
                      <a:pt x="68" y="80"/>
                    </a:lnTo>
                    <a:lnTo>
                      <a:pt x="74" y="70"/>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p>
            </p:txBody>
          </p:sp>
          <p:sp>
            <p:nvSpPr>
              <p:cNvPr id="206" name="Freeform 152"/>
              <p:cNvSpPr>
                <a:spLocks/>
              </p:cNvSpPr>
              <p:nvPr/>
            </p:nvSpPr>
            <p:spPr bwMode="auto">
              <a:xfrm>
                <a:off x="1549" y="1513"/>
                <a:ext cx="28" cy="35"/>
              </a:xfrm>
              <a:custGeom>
                <a:avLst/>
                <a:gdLst>
                  <a:gd name="T0" fmla="*/ 8 w 83"/>
                  <a:gd name="T1" fmla="*/ 8 h 104"/>
                  <a:gd name="T2" fmla="*/ 9 w 83"/>
                  <a:gd name="T3" fmla="*/ 5 h 104"/>
                  <a:gd name="T4" fmla="*/ 9 w 83"/>
                  <a:gd name="T5" fmla="*/ 3 h 104"/>
                  <a:gd name="T6" fmla="*/ 9 w 83"/>
                  <a:gd name="T7" fmla="*/ 1 h 104"/>
                  <a:gd name="T8" fmla="*/ 8 w 83"/>
                  <a:gd name="T9" fmla="*/ 0 h 104"/>
                  <a:gd name="T10" fmla="*/ 7 w 83"/>
                  <a:gd name="T11" fmla="*/ 0 h 104"/>
                  <a:gd name="T12" fmla="*/ 6 w 83"/>
                  <a:gd name="T13" fmla="*/ 0 h 104"/>
                  <a:gd name="T14" fmla="*/ 5 w 83"/>
                  <a:gd name="T15" fmla="*/ 0 h 104"/>
                  <a:gd name="T16" fmla="*/ 4 w 83"/>
                  <a:gd name="T17" fmla="*/ 1 h 104"/>
                  <a:gd name="T18" fmla="*/ 3 w 83"/>
                  <a:gd name="T19" fmla="*/ 1 h 104"/>
                  <a:gd name="T20" fmla="*/ 2 w 83"/>
                  <a:gd name="T21" fmla="*/ 2 h 104"/>
                  <a:gd name="T22" fmla="*/ 2 w 83"/>
                  <a:gd name="T23" fmla="*/ 3 h 104"/>
                  <a:gd name="T24" fmla="*/ 1 w 83"/>
                  <a:gd name="T25" fmla="*/ 4 h 104"/>
                  <a:gd name="T26" fmla="*/ 0 w 83"/>
                  <a:gd name="T27" fmla="*/ 6 h 104"/>
                  <a:gd name="T28" fmla="*/ 0 w 83"/>
                  <a:gd name="T29" fmla="*/ 8 h 104"/>
                  <a:gd name="T30" fmla="*/ 1 w 83"/>
                  <a:gd name="T31" fmla="*/ 10 h 104"/>
                  <a:gd name="T32" fmla="*/ 2 w 83"/>
                  <a:gd name="T33" fmla="*/ 11 h 104"/>
                  <a:gd name="T34" fmla="*/ 3 w 83"/>
                  <a:gd name="T35" fmla="*/ 12 h 104"/>
                  <a:gd name="T36" fmla="*/ 4 w 83"/>
                  <a:gd name="T37" fmla="*/ 12 h 104"/>
                  <a:gd name="T38" fmla="*/ 4 w 83"/>
                  <a:gd name="T39" fmla="*/ 11 h 104"/>
                  <a:gd name="T40" fmla="*/ 5 w 83"/>
                  <a:gd name="T41" fmla="*/ 11 h 104"/>
                  <a:gd name="T42" fmla="*/ 6 w 83"/>
                  <a:gd name="T43" fmla="*/ 11 h 104"/>
                  <a:gd name="T44" fmla="*/ 7 w 83"/>
                  <a:gd name="T45" fmla="*/ 10 h 104"/>
                  <a:gd name="T46" fmla="*/ 8 w 83"/>
                  <a:gd name="T47" fmla="*/ 9 h 104"/>
                  <a:gd name="T48" fmla="*/ 8 w 83"/>
                  <a:gd name="T49" fmla="*/ 8 h 1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104">
                    <a:moveTo>
                      <a:pt x="75" y="69"/>
                    </a:moveTo>
                    <a:lnTo>
                      <a:pt x="82" y="49"/>
                    </a:lnTo>
                    <a:lnTo>
                      <a:pt x="83" y="30"/>
                    </a:lnTo>
                    <a:lnTo>
                      <a:pt x="78" y="13"/>
                    </a:lnTo>
                    <a:lnTo>
                      <a:pt x="68" y="2"/>
                    </a:lnTo>
                    <a:lnTo>
                      <a:pt x="61" y="0"/>
                    </a:lnTo>
                    <a:lnTo>
                      <a:pt x="53" y="0"/>
                    </a:lnTo>
                    <a:lnTo>
                      <a:pt x="46" y="1"/>
                    </a:lnTo>
                    <a:lnTo>
                      <a:pt x="38" y="5"/>
                    </a:lnTo>
                    <a:lnTo>
                      <a:pt x="29" y="10"/>
                    </a:lnTo>
                    <a:lnTo>
                      <a:pt x="22" y="17"/>
                    </a:lnTo>
                    <a:lnTo>
                      <a:pt x="15" y="25"/>
                    </a:lnTo>
                    <a:lnTo>
                      <a:pt x="9" y="35"/>
                    </a:lnTo>
                    <a:lnTo>
                      <a:pt x="2" y="55"/>
                    </a:lnTo>
                    <a:lnTo>
                      <a:pt x="0" y="74"/>
                    </a:lnTo>
                    <a:lnTo>
                      <a:pt x="5" y="90"/>
                    </a:lnTo>
                    <a:lnTo>
                      <a:pt x="17" y="100"/>
                    </a:lnTo>
                    <a:lnTo>
                      <a:pt x="24" y="103"/>
                    </a:lnTo>
                    <a:lnTo>
                      <a:pt x="32" y="104"/>
                    </a:lnTo>
                    <a:lnTo>
                      <a:pt x="39" y="102"/>
                    </a:lnTo>
                    <a:lnTo>
                      <a:pt x="47" y="99"/>
                    </a:lnTo>
                    <a:lnTo>
                      <a:pt x="54" y="94"/>
                    </a:lnTo>
                    <a:lnTo>
                      <a:pt x="62" y="86"/>
                    </a:lnTo>
                    <a:lnTo>
                      <a:pt x="68" y="79"/>
                    </a:lnTo>
                    <a:lnTo>
                      <a:pt x="75" y="69"/>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p>
            </p:txBody>
          </p:sp>
          <p:sp>
            <p:nvSpPr>
              <p:cNvPr id="207" name="Freeform 153"/>
              <p:cNvSpPr>
                <a:spLocks/>
              </p:cNvSpPr>
              <p:nvPr/>
            </p:nvSpPr>
            <p:spPr bwMode="auto">
              <a:xfrm>
                <a:off x="2028" y="1459"/>
                <a:ext cx="28" cy="35"/>
              </a:xfrm>
              <a:custGeom>
                <a:avLst/>
                <a:gdLst>
                  <a:gd name="T0" fmla="*/ 8 w 83"/>
                  <a:gd name="T1" fmla="*/ 8 h 105"/>
                  <a:gd name="T2" fmla="*/ 9 w 83"/>
                  <a:gd name="T3" fmla="*/ 5 h 105"/>
                  <a:gd name="T4" fmla="*/ 9 w 83"/>
                  <a:gd name="T5" fmla="*/ 3 h 105"/>
                  <a:gd name="T6" fmla="*/ 9 w 83"/>
                  <a:gd name="T7" fmla="*/ 2 h 105"/>
                  <a:gd name="T8" fmla="*/ 8 w 83"/>
                  <a:gd name="T9" fmla="*/ 0 h 105"/>
                  <a:gd name="T10" fmla="*/ 7 w 83"/>
                  <a:gd name="T11" fmla="*/ 0 h 105"/>
                  <a:gd name="T12" fmla="*/ 6 w 83"/>
                  <a:gd name="T13" fmla="*/ 0 h 105"/>
                  <a:gd name="T14" fmla="*/ 5 w 83"/>
                  <a:gd name="T15" fmla="*/ 0 h 105"/>
                  <a:gd name="T16" fmla="*/ 4 w 83"/>
                  <a:gd name="T17" fmla="*/ 1 h 105"/>
                  <a:gd name="T18" fmla="*/ 3 w 83"/>
                  <a:gd name="T19" fmla="*/ 1 h 105"/>
                  <a:gd name="T20" fmla="*/ 2 w 83"/>
                  <a:gd name="T21" fmla="*/ 2 h 105"/>
                  <a:gd name="T22" fmla="*/ 2 w 83"/>
                  <a:gd name="T23" fmla="*/ 3 h 105"/>
                  <a:gd name="T24" fmla="*/ 1 w 83"/>
                  <a:gd name="T25" fmla="*/ 4 h 105"/>
                  <a:gd name="T26" fmla="*/ 0 w 83"/>
                  <a:gd name="T27" fmla="*/ 6 h 105"/>
                  <a:gd name="T28" fmla="*/ 0 w 83"/>
                  <a:gd name="T29" fmla="*/ 8 h 105"/>
                  <a:gd name="T30" fmla="*/ 1 w 83"/>
                  <a:gd name="T31" fmla="*/ 10 h 105"/>
                  <a:gd name="T32" fmla="*/ 2 w 83"/>
                  <a:gd name="T33" fmla="*/ 11 h 105"/>
                  <a:gd name="T34" fmla="*/ 3 w 83"/>
                  <a:gd name="T35" fmla="*/ 12 h 105"/>
                  <a:gd name="T36" fmla="*/ 3 w 83"/>
                  <a:gd name="T37" fmla="*/ 12 h 105"/>
                  <a:gd name="T38" fmla="*/ 4 w 83"/>
                  <a:gd name="T39" fmla="*/ 12 h 105"/>
                  <a:gd name="T40" fmla="*/ 5 w 83"/>
                  <a:gd name="T41" fmla="*/ 11 h 105"/>
                  <a:gd name="T42" fmla="*/ 6 w 83"/>
                  <a:gd name="T43" fmla="*/ 11 h 105"/>
                  <a:gd name="T44" fmla="*/ 7 w 83"/>
                  <a:gd name="T45" fmla="*/ 10 h 105"/>
                  <a:gd name="T46" fmla="*/ 8 w 83"/>
                  <a:gd name="T47" fmla="*/ 9 h 105"/>
                  <a:gd name="T48" fmla="*/ 8 w 83"/>
                  <a:gd name="T49" fmla="*/ 8 h 1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105">
                    <a:moveTo>
                      <a:pt x="74" y="70"/>
                    </a:moveTo>
                    <a:lnTo>
                      <a:pt x="82" y="49"/>
                    </a:lnTo>
                    <a:lnTo>
                      <a:pt x="83" y="30"/>
                    </a:lnTo>
                    <a:lnTo>
                      <a:pt x="78" y="14"/>
                    </a:lnTo>
                    <a:lnTo>
                      <a:pt x="68" y="4"/>
                    </a:lnTo>
                    <a:lnTo>
                      <a:pt x="60" y="2"/>
                    </a:lnTo>
                    <a:lnTo>
                      <a:pt x="53" y="0"/>
                    </a:lnTo>
                    <a:lnTo>
                      <a:pt x="45" y="3"/>
                    </a:lnTo>
                    <a:lnTo>
                      <a:pt x="36" y="5"/>
                    </a:lnTo>
                    <a:lnTo>
                      <a:pt x="29" y="10"/>
                    </a:lnTo>
                    <a:lnTo>
                      <a:pt x="21" y="18"/>
                    </a:lnTo>
                    <a:lnTo>
                      <a:pt x="15" y="25"/>
                    </a:lnTo>
                    <a:lnTo>
                      <a:pt x="9" y="36"/>
                    </a:lnTo>
                    <a:lnTo>
                      <a:pt x="1" y="56"/>
                    </a:lnTo>
                    <a:lnTo>
                      <a:pt x="0" y="75"/>
                    </a:lnTo>
                    <a:lnTo>
                      <a:pt x="5" y="91"/>
                    </a:lnTo>
                    <a:lnTo>
                      <a:pt x="15" y="102"/>
                    </a:lnTo>
                    <a:lnTo>
                      <a:pt x="23" y="105"/>
                    </a:lnTo>
                    <a:lnTo>
                      <a:pt x="30" y="105"/>
                    </a:lnTo>
                    <a:lnTo>
                      <a:pt x="39" y="104"/>
                    </a:lnTo>
                    <a:lnTo>
                      <a:pt x="46" y="100"/>
                    </a:lnTo>
                    <a:lnTo>
                      <a:pt x="54" y="95"/>
                    </a:lnTo>
                    <a:lnTo>
                      <a:pt x="62" y="87"/>
                    </a:lnTo>
                    <a:lnTo>
                      <a:pt x="68" y="80"/>
                    </a:lnTo>
                    <a:lnTo>
                      <a:pt x="74" y="70"/>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p>
            </p:txBody>
          </p:sp>
          <p:sp>
            <p:nvSpPr>
              <p:cNvPr id="208" name="Freeform 154"/>
              <p:cNvSpPr>
                <a:spLocks/>
              </p:cNvSpPr>
              <p:nvPr/>
            </p:nvSpPr>
            <p:spPr bwMode="auto">
              <a:xfrm>
                <a:off x="2003" y="1517"/>
                <a:ext cx="27" cy="35"/>
              </a:xfrm>
              <a:custGeom>
                <a:avLst/>
                <a:gdLst>
                  <a:gd name="T0" fmla="*/ 8 w 83"/>
                  <a:gd name="T1" fmla="*/ 8 h 105"/>
                  <a:gd name="T2" fmla="*/ 9 w 83"/>
                  <a:gd name="T3" fmla="*/ 5 h 105"/>
                  <a:gd name="T4" fmla="*/ 9 w 83"/>
                  <a:gd name="T5" fmla="*/ 3 h 105"/>
                  <a:gd name="T6" fmla="*/ 8 w 83"/>
                  <a:gd name="T7" fmla="*/ 2 h 105"/>
                  <a:gd name="T8" fmla="*/ 7 w 83"/>
                  <a:gd name="T9" fmla="*/ 0 h 105"/>
                  <a:gd name="T10" fmla="*/ 7 w 83"/>
                  <a:gd name="T11" fmla="*/ 0 h 105"/>
                  <a:gd name="T12" fmla="*/ 6 w 83"/>
                  <a:gd name="T13" fmla="*/ 0 h 105"/>
                  <a:gd name="T14" fmla="*/ 5 w 83"/>
                  <a:gd name="T15" fmla="*/ 0 h 105"/>
                  <a:gd name="T16" fmla="*/ 4 w 83"/>
                  <a:gd name="T17" fmla="*/ 1 h 105"/>
                  <a:gd name="T18" fmla="*/ 3 w 83"/>
                  <a:gd name="T19" fmla="*/ 1 h 105"/>
                  <a:gd name="T20" fmla="*/ 2 w 83"/>
                  <a:gd name="T21" fmla="*/ 2 h 105"/>
                  <a:gd name="T22" fmla="*/ 2 w 83"/>
                  <a:gd name="T23" fmla="*/ 3 h 105"/>
                  <a:gd name="T24" fmla="*/ 1 w 83"/>
                  <a:gd name="T25" fmla="*/ 4 h 105"/>
                  <a:gd name="T26" fmla="*/ 0 w 83"/>
                  <a:gd name="T27" fmla="*/ 6 h 105"/>
                  <a:gd name="T28" fmla="*/ 0 w 83"/>
                  <a:gd name="T29" fmla="*/ 8 h 105"/>
                  <a:gd name="T30" fmla="*/ 1 w 83"/>
                  <a:gd name="T31" fmla="*/ 10 h 105"/>
                  <a:gd name="T32" fmla="*/ 2 w 83"/>
                  <a:gd name="T33" fmla="*/ 11 h 105"/>
                  <a:gd name="T34" fmla="*/ 2 w 83"/>
                  <a:gd name="T35" fmla="*/ 12 h 105"/>
                  <a:gd name="T36" fmla="*/ 3 w 83"/>
                  <a:gd name="T37" fmla="*/ 12 h 105"/>
                  <a:gd name="T38" fmla="*/ 4 w 83"/>
                  <a:gd name="T39" fmla="*/ 12 h 105"/>
                  <a:gd name="T40" fmla="*/ 5 w 83"/>
                  <a:gd name="T41" fmla="*/ 11 h 105"/>
                  <a:gd name="T42" fmla="*/ 6 w 83"/>
                  <a:gd name="T43" fmla="*/ 11 h 105"/>
                  <a:gd name="T44" fmla="*/ 7 w 83"/>
                  <a:gd name="T45" fmla="*/ 10 h 105"/>
                  <a:gd name="T46" fmla="*/ 7 w 83"/>
                  <a:gd name="T47" fmla="*/ 9 h 105"/>
                  <a:gd name="T48" fmla="*/ 8 w 83"/>
                  <a:gd name="T49" fmla="*/ 8 h 1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105">
                    <a:moveTo>
                      <a:pt x="75" y="70"/>
                    </a:moveTo>
                    <a:lnTo>
                      <a:pt x="82" y="49"/>
                    </a:lnTo>
                    <a:lnTo>
                      <a:pt x="83" y="31"/>
                    </a:lnTo>
                    <a:lnTo>
                      <a:pt x="78" y="14"/>
                    </a:lnTo>
                    <a:lnTo>
                      <a:pt x="68" y="4"/>
                    </a:lnTo>
                    <a:lnTo>
                      <a:pt x="61" y="2"/>
                    </a:lnTo>
                    <a:lnTo>
                      <a:pt x="53" y="0"/>
                    </a:lnTo>
                    <a:lnTo>
                      <a:pt x="44" y="3"/>
                    </a:lnTo>
                    <a:lnTo>
                      <a:pt x="37" y="5"/>
                    </a:lnTo>
                    <a:lnTo>
                      <a:pt x="29" y="10"/>
                    </a:lnTo>
                    <a:lnTo>
                      <a:pt x="22" y="18"/>
                    </a:lnTo>
                    <a:lnTo>
                      <a:pt x="16" y="26"/>
                    </a:lnTo>
                    <a:lnTo>
                      <a:pt x="9" y="36"/>
                    </a:lnTo>
                    <a:lnTo>
                      <a:pt x="2" y="56"/>
                    </a:lnTo>
                    <a:lnTo>
                      <a:pt x="0" y="75"/>
                    </a:lnTo>
                    <a:lnTo>
                      <a:pt x="5" y="91"/>
                    </a:lnTo>
                    <a:lnTo>
                      <a:pt x="16" y="102"/>
                    </a:lnTo>
                    <a:lnTo>
                      <a:pt x="23" y="105"/>
                    </a:lnTo>
                    <a:lnTo>
                      <a:pt x="31" y="105"/>
                    </a:lnTo>
                    <a:lnTo>
                      <a:pt x="39" y="104"/>
                    </a:lnTo>
                    <a:lnTo>
                      <a:pt x="47" y="100"/>
                    </a:lnTo>
                    <a:lnTo>
                      <a:pt x="55" y="95"/>
                    </a:lnTo>
                    <a:lnTo>
                      <a:pt x="62" y="87"/>
                    </a:lnTo>
                    <a:lnTo>
                      <a:pt x="68" y="80"/>
                    </a:lnTo>
                    <a:lnTo>
                      <a:pt x="75" y="70"/>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p>
            </p:txBody>
          </p:sp>
          <p:sp>
            <p:nvSpPr>
              <p:cNvPr id="209" name="Freeform 155"/>
              <p:cNvSpPr>
                <a:spLocks/>
              </p:cNvSpPr>
              <p:nvPr/>
            </p:nvSpPr>
            <p:spPr bwMode="auto">
              <a:xfrm>
                <a:off x="1978" y="1576"/>
                <a:ext cx="27" cy="35"/>
              </a:xfrm>
              <a:custGeom>
                <a:avLst/>
                <a:gdLst>
                  <a:gd name="T0" fmla="*/ 8 w 83"/>
                  <a:gd name="T1" fmla="*/ 8 h 105"/>
                  <a:gd name="T2" fmla="*/ 9 w 83"/>
                  <a:gd name="T3" fmla="*/ 6 h 105"/>
                  <a:gd name="T4" fmla="*/ 9 w 83"/>
                  <a:gd name="T5" fmla="*/ 3 h 105"/>
                  <a:gd name="T6" fmla="*/ 8 w 83"/>
                  <a:gd name="T7" fmla="*/ 2 h 105"/>
                  <a:gd name="T8" fmla="*/ 7 w 83"/>
                  <a:gd name="T9" fmla="*/ 0 h 105"/>
                  <a:gd name="T10" fmla="*/ 6 w 83"/>
                  <a:gd name="T11" fmla="*/ 0 h 105"/>
                  <a:gd name="T12" fmla="*/ 6 w 83"/>
                  <a:gd name="T13" fmla="*/ 0 h 105"/>
                  <a:gd name="T14" fmla="*/ 5 w 83"/>
                  <a:gd name="T15" fmla="*/ 0 h 105"/>
                  <a:gd name="T16" fmla="*/ 4 w 83"/>
                  <a:gd name="T17" fmla="*/ 1 h 105"/>
                  <a:gd name="T18" fmla="*/ 3 w 83"/>
                  <a:gd name="T19" fmla="*/ 1 h 105"/>
                  <a:gd name="T20" fmla="*/ 2 w 83"/>
                  <a:gd name="T21" fmla="*/ 2 h 105"/>
                  <a:gd name="T22" fmla="*/ 2 w 83"/>
                  <a:gd name="T23" fmla="*/ 3 h 105"/>
                  <a:gd name="T24" fmla="*/ 1 w 83"/>
                  <a:gd name="T25" fmla="*/ 4 h 105"/>
                  <a:gd name="T26" fmla="*/ 0 w 83"/>
                  <a:gd name="T27" fmla="*/ 6 h 105"/>
                  <a:gd name="T28" fmla="*/ 0 w 83"/>
                  <a:gd name="T29" fmla="*/ 8 h 105"/>
                  <a:gd name="T30" fmla="*/ 1 w 83"/>
                  <a:gd name="T31" fmla="*/ 10 h 105"/>
                  <a:gd name="T32" fmla="*/ 2 w 83"/>
                  <a:gd name="T33" fmla="*/ 11 h 105"/>
                  <a:gd name="T34" fmla="*/ 2 w 83"/>
                  <a:gd name="T35" fmla="*/ 12 h 105"/>
                  <a:gd name="T36" fmla="*/ 3 w 83"/>
                  <a:gd name="T37" fmla="*/ 12 h 105"/>
                  <a:gd name="T38" fmla="*/ 4 w 83"/>
                  <a:gd name="T39" fmla="*/ 11 h 105"/>
                  <a:gd name="T40" fmla="*/ 5 w 83"/>
                  <a:gd name="T41" fmla="*/ 11 h 105"/>
                  <a:gd name="T42" fmla="*/ 6 w 83"/>
                  <a:gd name="T43" fmla="*/ 11 h 105"/>
                  <a:gd name="T44" fmla="*/ 7 w 83"/>
                  <a:gd name="T45" fmla="*/ 10 h 105"/>
                  <a:gd name="T46" fmla="*/ 7 w 83"/>
                  <a:gd name="T47" fmla="*/ 9 h 105"/>
                  <a:gd name="T48" fmla="*/ 8 w 83"/>
                  <a:gd name="T49" fmla="*/ 8 h 1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105">
                    <a:moveTo>
                      <a:pt x="74" y="70"/>
                    </a:moveTo>
                    <a:lnTo>
                      <a:pt x="82" y="50"/>
                    </a:lnTo>
                    <a:lnTo>
                      <a:pt x="83" y="31"/>
                    </a:lnTo>
                    <a:lnTo>
                      <a:pt x="78" y="14"/>
                    </a:lnTo>
                    <a:lnTo>
                      <a:pt x="67" y="3"/>
                    </a:lnTo>
                    <a:lnTo>
                      <a:pt x="59" y="0"/>
                    </a:lnTo>
                    <a:lnTo>
                      <a:pt x="52" y="0"/>
                    </a:lnTo>
                    <a:lnTo>
                      <a:pt x="44" y="2"/>
                    </a:lnTo>
                    <a:lnTo>
                      <a:pt x="36" y="6"/>
                    </a:lnTo>
                    <a:lnTo>
                      <a:pt x="29" y="11"/>
                    </a:lnTo>
                    <a:lnTo>
                      <a:pt x="21" y="18"/>
                    </a:lnTo>
                    <a:lnTo>
                      <a:pt x="15" y="26"/>
                    </a:lnTo>
                    <a:lnTo>
                      <a:pt x="9" y="36"/>
                    </a:lnTo>
                    <a:lnTo>
                      <a:pt x="1" y="56"/>
                    </a:lnTo>
                    <a:lnTo>
                      <a:pt x="0" y="75"/>
                    </a:lnTo>
                    <a:lnTo>
                      <a:pt x="5" y="91"/>
                    </a:lnTo>
                    <a:lnTo>
                      <a:pt x="15" y="101"/>
                    </a:lnTo>
                    <a:lnTo>
                      <a:pt x="23" y="104"/>
                    </a:lnTo>
                    <a:lnTo>
                      <a:pt x="30" y="105"/>
                    </a:lnTo>
                    <a:lnTo>
                      <a:pt x="38" y="103"/>
                    </a:lnTo>
                    <a:lnTo>
                      <a:pt x="45" y="100"/>
                    </a:lnTo>
                    <a:lnTo>
                      <a:pt x="54" y="95"/>
                    </a:lnTo>
                    <a:lnTo>
                      <a:pt x="62" y="87"/>
                    </a:lnTo>
                    <a:lnTo>
                      <a:pt x="68" y="80"/>
                    </a:lnTo>
                    <a:lnTo>
                      <a:pt x="74" y="70"/>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p>
            </p:txBody>
          </p:sp>
          <p:sp>
            <p:nvSpPr>
              <p:cNvPr id="210" name="Freeform 156"/>
              <p:cNvSpPr>
                <a:spLocks/>
              </p:cNvSpPr>
              <p:nvPr/>
            </p:nvSpPr>
            <p:spPr bwMode="auto">
              <a:xfrm>
                <a:off x="1957" y="1436"/>
                <a:ext cx="27" cy="35"/>
              </a:xfrm>
              <a:custGeom>
                <a:avLst/>
                <a:gdLst>
                  <a:gd name="T0" fmla="*/ 8 w 83"/>
                  <a:gd name="T1" fmla="*/ 8 h 105"/>
                  <a:gd name="T2" fmla="*/ 9 w 83"/>
                  <a:gd name="T3" fmla="*/ 5 h 105"/>
                  <a:gd name="T4" fmla="*/ 9 w 83"/>
                  <a:gd name="T5" fmla="*/ 3 h 105"/>
                  <a:gd name="T6" fmla="*/ 8 w 83"/>
                  <a:gd name="T7" fmla="*/ 2 h 105"/>
                  <a:gd name="T8" fmla="*/ 7 w 83"/>
                  <a:gd name="T9" fmla="*/ 0 h 105"/>
                  <a:gd name="T10" fmla="*/ 7 w 83"/>
                  <a:gd name="T11" fmla="*/ 0 h 105"/>
                  <a:gd name="T12" fmla="*/ 6 w 83"/>
                  <a:gd name="T13" fmla="*/ 0 h 105"/>
                  <a:gd name="T14" fmla="*/ 5 w 83"/>
                  <a:gd name="T15" fmla="*/ 0 h 105"/>
                  <a:gd name="T16" fmla="*/ 4 w 83"/>
                  <a:gd name="T17" fmla="*/ 1 h 105"/>
                  <a:gd name="T18" fmla="*/ 3 w 83"/>
                  <a:gd name="T19" fmla="*/ 1 h 105"/>
                  <a:gd name="T20" fmla="*/ 2 w 83"/>
                  <a:gd name="T21" fmla="*/ 2 h 105"/>
                  <a:gd name="T22" fmla="*/ 2 w 83"/>
                  <a:gd name="T23" fmla="*/ 3 h 105"/>
                  <a:gd name="T24" fmla="*/ 1 w 83"/>
                  <a:gd name="T25" fmla="*/ 4 h 105"/>
                  <a:gd name="T26" fmla="*/ 0 w 83"/>
                  <a:gd name="T27" fmla="*/ 6 h 105"/>
                  <a:gd name="T28" fmla="*/ 0 w 83"/>
                  <a:gd name="T29" fmla="*/ 8 h 105"/>
                  <a:gd name="T30" fmla="*/ 1 w 83"/>
                  <a:gd name="T31" fmla="*/ 10 h 105"/>
                  <a:gd name="T32" fmla="*/ 2 w 83"/>
                  <a:gd name="T33" fmla="*/ 11 h 105"/>
                  <a:gd name="T34" fmla="*/ 2 w 83"/>
                  <a:gd name="T35" fmla="*/ 11 h 105"/>
                  <a:gd name="T36" fmla="*/ 3 w 83"/>
                  <a:gd name="T37" fmla="*/ 12 h 105"/>
                  <a:gd name="T38" fmla="*/ 4 w 83"/>
                  <a:gd name="T39" fmla="*/ 11 h 105"/>
                  <a:gd name="T40" fmla="*/ 5 w 83"/>
                  <a:gd name="T41" fmla="*/ 11 h 105"/>
                  <a:gd name="T42" fmla="*/ 6 w 83"/>
                  <a:gd name="T43" fmla="*/ 10 h 105"/>
                  <a:gd name="T44" fmla="*/ 7 w 83"/>
                  <a:gd name="T45" fmla="*/ 10 h 105"/>
                  <a:gd name="T46" fmla="*/ 7 w 83"/>
                  <a:gd name="T47" fmla="*/ 9 h 105"/>
                  <a:gd name="T48" fmla="*/ 8 w 83"/>
                  <a:gd name="T49" fmla="*/ 8 h 1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105">
                    <a:moveTo>
                      <a:pt x="74" y="69"/>
                    </a:moveTo>
                    <a:lnTo>
                      <a:pt x="82" y="49"/>
                    </a:lnTo>
                    <a:lnTo>
                      <a:pt x="83" y="30"/>
                    </a:lnTo>
                    <a:lnTo>
                      <a:pt x="78" y="14"/>
                    </a:lnTo>
                    <a:lnTo>
                      <a:pt x="68" y="2"/>
                    </a:lnTo>
                    <a:lnTo>
                      <a:pt x="60" y="0"/>
                    </a:lnTo>
                    <a:lnTo>
                      <a:pt x="53" y="0"/>
                    </a:lnTo>
                    <a:lnTo>
                      <a:pt x="44" y="1"/>
                    </a:lnTo>
                    <a:lnTo>
                      <a:pt x="37" y="5"/>
                    </a:lnTo>
                    <a:lnTo>
                      <a:pt x="29" y="10"/>
                    </a:lnTo>
                    <a:lnTo>
                      <a:pt x="21" y="16"/>
                    </a:lnTo>
                    <a:lnTo>
                      <a:pt x="15" y="25"/>
                    </a:lnTo>
                    <a:lnTo>
                      <a:pt x="9" y="34"/>
                    </a:lnTo>
                    <a:lnTo>
                      <a:pt x="1" y="55"/>
                    </a:lnTo>
                    <a:lnTo>
                      <a:pt x="0" y="74"/>
                    </a:lnTo>
                    <a:lnTo>
                      <a:pt x="5" y="91"/>
                    </a:lnTo>
                    <a:lnTo>
                      <a:pt x="15" y="101"/>
                    </a:lnTo>
                    <a:lnTo>
                      <a:pt x="23" y="103"/>
                    </a:lnTo>
                    <a:lnTo>
                      <a:pt x="30" y="105"/>
                    </a:lnTo>
                    <a:lnTo>
                      <a:pt x="39" y="102"/>
                    </a:lnTo>
                    <a:lnTo>
                      <a:pt x="47" y="99"/>
                    </a:lnTo>
                    <a:lnTo>
                      <a:pt x="54" y="94"/>
                    </a:lnTo>
                    <a:lnTo>
                      <a:pt x="62" y="87"/>
                    </a:lnTo>
                    <a:lnTo>
                      <a:pt x="68" y="79"/>
                    </a:lnTo>
                    <a:lnTo>
                      <a:pt x="74" y="69"/>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p>
            </p:txBody>
          </p:sp>
          <p:sp>
            <p:nvSpPr>
              <p:cNvPr id="211" name="Freeform 157"/>
              <p:cNvSpPr>
                <a:spLocks/>
              </p:cNvSpPr>
              <p:nvPr/>
            </p:nvSpPr>
            <p:spPr bwMode="auto">
              <a:xfrm>
                <a:off x="1932" y="1494"/>
                <a:ext cx="27" cy="35"/>
              </a:xfrm>
              <a:custGeom>
                <a:avLst/>
                <a:gdLst>
                  <a:gd name="T0" fmla="*/ 8 w 83"/>
                  <a:gd name="T1" fmla="*/ 8 h 103"/>
                  <a:gd name="T2" fmla="*/ 8 w 83"/>
                  <a:gd name="T3" fmla="*/ 6 h 103"/>
                  <a:gd name="T4" fmla="*/ 9 w 83"/>
                  <a:gd name="T5" fmla="*/ 3 h 103"/>
                  <a:gd name="T6" fmla="*/ 8 w 83"/>
                  <a:gd name="T7" fmla="*/ 2 h 103"/>
                  <a:gd name="T8" fmla="*/ 7 w 83"/>
                  <a:gd name="T9" fmla="*/ 0 h 103"/>
                  <a:gd name="T10" fmla="*/ 7 w 83"/>
                  <a:gd name="T11" fmla="*/ 0 h 103"/>
                  <a:gd name="T12" fmla="*/ 6 w 83"/>
                  <a:gd name="T13" fmla="*/ 0 h 103"/>
                  <a:gd name="T14" fmla="*/ 5 w 83"/>
                  <a:gd name="T15" fmla="*/ 0 h 103"/>
                  <a:gd name="T16" fmla="*/ 4 w 83"/>
                  <a:gd name="T17" fmla="*/ 1 h 103"/>
                  <a:gd name="T18" fmla="*/ 3 w 83"/>
                  <a:gd name="T19" fmla="*/ 1 h 103"/>
                  <a:gd name="T20" fmla="*/ 2 w 83"/>
                  <a:gd name="T21" fmla="*/ 2 h 103"/>
                  <a:gd name="T22" fmla="*/ 2 w 83"/>
                  <a:gd name="T23" fmla="*/ 3 h 103"/>
                  <a:gd name="T24" fmla="*/ 1 w 83"/>
                  <a:gd name="T25" fmla="*/ 4 h 103"/>
                  <a:gd name="T26" fmla="*/ 0 w 83"/>
                  <a:gd name="T27" fmla="*/ 6 h 103"/>
                  <a:gd name="T28" fmla="*/ 0 w 83"/>
                  <a:gd name="T29" fmla="*/ 8 h 103"/>
                  <a:gd name="T30" fmla="*/ 1 w 83"/>
                  <a:gd name="T31" fmla="*/ 11 h 103"/>
                  <a:gd name="T32" fmla="*/ 2 w 83"/>
                  <a:gd name="T33" fmla="*/ 12 h 103"/>
                  <a:gd name="T34" fmla="*/ 2 w 83"/>
                  <a:gd name="T35" fmla="*/ 12 h 103"/>
                  <a:gd name="T36" fmla="*/ 3 w 83"/>
                  <a:gd name="T37" fmla="*/ 12 h 103"/>
                  <a:gd name="T38" fmla="*/ 4 w 83"/>
                  <a:gd name="T39" fmla="*/ 12 h 103"/>
                  <a:gd name="T40" fmla="*/ 5 w 83"/>
                  <a:gd name="T41" fmla="*/ 11 h 103"/>
                  <a:gd name="T42" fmla="*/ 6 w 83"/>
                  <a:gd name="T43" fmla="*/ 11 h 103"/>
                  <a:gd name="T44" fmla="*/ 7 w 83"/>
                  <a:gd name="T45" fmla="*/ 10 h 103"/>
                  <a:gd name="T46" fmla="*/ 7 w 83"/>
                  <a:gd name="T47" fmla="*/ 9 h 103"/>
                  <a:gd name="T48" fmla="*/ 8 w 83"/>
                  <a:gd name="T49" fmla="*/ 8 h 1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103">
                    <a:moveTo>
                      <a:pt x="74" y="69"/>
                    </a:moveTo>
                    <a:lnTo>
                      <a:pt x="81" y="49"/>
                    </a:lnTo>
                    <a:lnTo>
                      <a:pt x="83" y="29"/>
                    </a:lnTo>
                    <a:lnTo>
                      <a:pt x="78" y="14"/>
                    </a:lnTo>
                    <a:lnTo>
                      <a:pt x="68" y="3"/>
                    </a:lnTo>
                    <a:lnTo>
                      <a:pt x="60" y="0"/>
                    </a:lnTo>
                    <a:lnTo>
                      <a:pt x="52" y="0"/>
                    </a:lnTo>
                    <a:lnTo>
                      <a:pt x="44" y="1"/>
                    </a:lnTo>
                    <a:lnTo>
                      <a:pt x="36" y="5"/>
                    </a:lnTo>
                    <a:lnTo>
                      <a:pt x="29" y="10"/>
                    </a:lnTo>
                    <a:lnTo>
                      <a:pt x="21" y="16"/>
                    </a:lnTo>
                    <a:lnTo>
                      <a:pt x="15" y="25"/>
                    </a:lnTo>
                    <a:lnTo>
                      <a:pt x="8" y="34"/>
                    </a:lnTo>
                    <a:lnTo>
                      <a:pt x="1" y="56"/>
                    </a:lnTo>
                    <a:lnTo>
                      <a:pt x="0" y="74"/>
                    </a:lnTo>
                    <a:lnTo>
                      <a:pt x="5" y="91"/>
                    </a:lnTo>
                    <a:lnTo>
                      <a:pt x="15" y="101"/>
                    </a:lnTo>
                    <a:lnTo>
                      <a:pt x="22" y="103"/>
                    </a:lnTo>
                    <a:lnTo>
                      <a:pt x="30" y="103"/>
                    </a:lnTo>
                    <a:lnTo>
                      <a:pt x="37" y="102"/>
                    </a:lnTo>
                    <a:lnTo>
                      <a:pt x="45" y="98"/>
                    </a:lnTo>
                    <a:lnTo>
                      <a:pt x="54" y="93"/>
                    </a:lnTo>
                    <a:lnTo>
                      <a:pt x="61" y="87"/>
                    </a:lnTo>
                    <a:lnTo>
                      <a:pt x="68" y="78"/>
                    </a:lnTo>
                    <a:lnTo>
                      <a:pt x="74" y="69"/>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p>
            </p:txBody>
          </p:sp>
          <p:sp>
            <p:nvSpPr>
              <p:cNvPr id="212" name="Freeform 158"/>
              <p:cNvSpPr>
                <a:spLocks/>
              </p:cNvSpPr>
              <p:nvPr/>
            </p:nvSpPr>
            <p:spPr bwMode="auto">
              <a:xfrm>
                <a:off x="1906" y="1553"/>
                <a:ext cx="28" cy="34"/>
              </a:xfrm>
              <a:custGeom>
                <a:avLst/>
                <a:gdLst>
                  <a:gd name="T0" fmla="*/ 8 w 83"/>
                  <a:gd name="T1" fmla="*/ 8 h 103"/>
                  <a:gd name="T2" fmla="*/ 9 w 83"/>
                  <a:gd name="T3" fmla="*/ 5 h 103"/>
                  <a:gd name="T4" fmla="*/ 9 w 83"/>
                  <a:gd name="T5" fmla="*/ 3 h 103"/>
                  <a:gd name="T6" fmla="*/ 9 w 83"/>
                  <a:gd name="T7" fmla="*/ 2 h 103"/>
                  <a:gd name="T8" fmla="*/ 8 w 83"/>
                  <a:gd name="T9" fmla="*/ 0 h 103"/>
                  <a:gd name="T10" fmla="*/ 7 w 83"/>
                  <a:gd name="T11" fmla="*/ 0 h 103"/>
                  <a:gd name="T12" fmla="*/ 6 w 83"/>
                  <a:gd name="T13" fmla="*/ 0 h 103"/>
                  <a:gd name="T14" fmla="*/ 5 w 83"/>
                  <a:gd name="T15" fmla="*/ 0 h 103"/>
                  <a:gd name="T16" fmla="*/ 4 w 83"/>
                  <a:gd name="T17" fmla="*/ 1 h 103"/>
                  <a:gd name="T18" fmla="*/ 3 w 83"/>
                  <a:gd name="T19" fmla="*/ 1 h 103"/>
                  <a:gd name="T20" fmla="*/ 2 w 83"/>
                  <a:gd name="T21" fmla="*/ 2 h 103"/>
                  <a:gd name="T22" fmla="*/ 2 w 83"/>
                  <a:gd name="T23" fmla="*/ 3 h 103"/>
                  <a:gd name="T24" fmla="*/ 1 w 83"/>
                  <a:gd name="T25" fmla="*/ 4 h 103"/>
                  <a:gd name="T26" fmla="*/ 0 w 83"/>
                  <a:gd name="T27" fmla="*/ 6 h 103"/>
                  <a:gd name="T28" fmla="*/ 0 w 83"/>
                  <a:gd name="T29" fmla="*/ 8 h 103"/>
                  <a:gd name="T30" fmla="*/ 1 w 83"/>
                  <a:gd name="T31" fmla="*/ 10 h 103"/>
                  <a:gd name="T32" fmla="*/ 2 w 83"/>
                  <a:gd name="T33" fmla="*/ 11 h 103"/>
                  <a:gd name="T34" fmla="*/ 3 w 83"/>
                  <a:gd name="T35" fmla="*/ 11 h 103"/>
                  <a:gd name="T36" fmla="*/ 3 w 83"/>
                  <a:gd name="T37" fmla="*/ 11 h 103"/>
                  <a:gd name="T38" fmla="*/ 4 w 83"/>
                  <a:gd name="T39" fmla="*/ 11 h 103"/>
                  <a:gd name="T40" fmla="*/ 5 w 83"/>
                  <a:gd name="T41" fmla="*/ 11 h 103"/>
                  <a:gd name="T42" fmla="*/ 6 w 83"/>
                  <a:gd name="T43" fmla="*/ 10 h 103"/>
                  <a:gd name="T44" fmla="*/ 7 w 83"/>
                  <a:gd name="T45" fmla="*/ 10 h 103"/>
                  <a:gd name="T46" fmla="*/ 8 w 83"/>
                  <a:gd name="T47" fmla="*/ 9 h 103"/>
                  <a:gd name="T48" fmla="*/ 8 w 83"/>
                  <a:gd name="T49" fmla="*/ 8 h 1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103">
                    <a:moveTo>
                      <a:pt x="74" y="69"/>
                    </a:moveTo>
                    <a:lnTo>
                      <a:pt x="82" y="49"/>
                    </a:lnTo>
                    <a:lnTo>
                      <a:pt x="83" y="29"/>
                    </a:lnTo>
                    <a:lnTo>
                      <a:pt x="78" y="14"/>
                    </a:lnTo>
                    <a:lnTo>
                      <a:pt x="67" y="3"/>
                    </a:lnTo>
                    <a:lnTo>
                      <a:pt x="59" y="0"/>
                    </a:lnTo>
                    <a:lnTo>
                      <a:pt x="52" y="0"/>
                    </a:lnTo>
                    <a:lnTo>
                      <a:pt x="44" y="1"/>
                    </a:lnTo>
                    <a:lnTo>
                      <a:pt x="37" y="5"/>
                    </a:lnTo>
                    <a:lnTo>
                      <a:pt x="29" y="10"/>
                    </a:lnTo>
                    <a:lnTo>
                      <a:pt x="21" y="17"/>
                    </a:lnTo>
                    <a:lnTo>
                      <a:pt x="15" y="25"/>
                    </a:lnTo>
                    <a:lnTo>
                      <a:pt x="9" y="34"/>
                    </a:lnTo>
                    <a:lnTo>
                      <a:pt x="1" y="54"/>
                    </a:lnTo>
                    <a:lnTo>
                      <a:pt x="0" y="75"/>
                    </a:lnTo>
                    <a:lnTo>
                      <a:pt x="5" y="90"/>
                    </a:lnTo>
                    <a:lnTo>
                      <a:pt x="15" y="101"/>
                    </a:lnTo>
                    <a:lnTo>
                      <a:pt x="23" y="103"/>
                    </a:lnTo>
                    <a:lnTo>
                      <a:pt x="30" y="103"/>
                    </a:lnTo>
                    <a:lnTo>
                      <a:pt x="38" y="102"/>
                    </a:lnTo>
                    <a:lnTo>
                      <a:pt x="45" y="98"/>
                    </a:lnTo>
                    <a:lnTo>
                      <a:pt x="54" y="93"/>
                    </a:lnTo>
                    <a:lnTo>
                      <a:pt x="62" y="87"/>
                    </a:lnTo>
                    <a:lnTo>
                      <a:pt x="68" y="78"/>
                    </a:lnTo>
                    <a:lnTo>
                      <a:pt x="74" y="69"/>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p>
            </p:txBody>
          </p:sp>
          <p:sp>
            <p:nvSpPr>
              <p:cNvPr id="213" name="Freeform 159"/>
              <p:cNvSpPr>
                <a:spLocks/>
              </p:cNvSpPr>
              <p:nvPr/>
            </p:nvSpPr>
            <p:spPr bwMode="auto">
              <a:xfrm>
                <a:off x="1881" y="1611"/>
                <a:ext cx="28" cy="35"/>
              </a:xfrm>
              <a:custGeom>
                <a:avLst/>
                <a:gdLst>
                  <a:gd name="T0" fmla="*/ 8 w 85"/>
                  <a:gd name="T1" fmla="*/ 8 h 104"/>
                  <a:gd name="T2" fmla="*/ 9 w 85"/>
                  <a:gd name="T3" fmla="*/ 5 h 104"/>
                  <a:gd name="T4" fmla="*/ 9 w 85"/>
                  <a:gd name="T5" fmla="*/ 3 h 104"/>
                  <a:gd name="T6" fmla="*/ 9 w 85"/>
                  <a:gd name="T7" fmla="*/ 2 h 104"/>
                  <a:gd name="T8" fmla="*/ 7 w 85"/>
                  <a:gd name="T9" fmla="*/ 0 h 104"/>
                  <a:gd name="T10" fmla="*/ 7 w 85"/>
                  <a:gd name="T11" fmla="*/ 0 h 104"/>
                  <a:gd name="T12" fmla="*/ 6 w 85"/>
                  <a:gd name="T13" fmla="*/ 0 h 104"/>
                  <a:gd name="T14" fmla="*/ 5 w 85"/>
                  <a:gd name="T15" fmla="*/ 0 h 104"/>
                  <a:gd name="T16" fmla="*/ 4 w 85"/>
                  <a:gd name="T17" fmla="*/ 1 h 104"/>
                  <a:gd name="T18" fmla="*/ 3 w 85"/>
                  <a:gd name="T19" fmla="*/ 1 h 104"/>
                  <a:gd name="T20" fmla="*/ 2 w 85"/>
                  <a:gd name="T21" fmla="*/ 2 h 104"/>
                  <a:gd name="T22" fmla="*/ 2 w 85"/>
                  <a:gd name="T23" fmla="*/ 3 h 104"/>
                  <a:gd name="T24" fmla="*/ 1 w 85"/>
                  <a:gd name="T25" fmla="*/ 4 h 104"/>
                  <a:gd name="T26" fmla="*/ 0 w 85"/>
                  <a:gd name="T27" fmla="*/ 6 h 104"/>
                  <a:gd name="T28" fmla="*/ 0 w 85"/>
                  <a:gd name="T29" fmla="*/ 8 h 104"/>
                  <a:gd name="T30" fmla="*/ 1 w 85"/>
                  <a:gd name="T31" fmla="*/ 10 h 104"/>
                  <a:gd name="T32" fmla="*/ 2 w 85"/>
                  <a:gd name="T33" fmla="*/ 11 h 104"/>
                  <a:gd name="T34" fmla="*/ 3 w 85"/>
                  <a:gd name="T35" fmla="*/ 12 h 104"/>
                  <a:gd name="T36" fmla="*/ 4 w 85"/>
                  <a:gd name="T37" fmla="*/ 12 h 104"/>
                  <a:gd name="T38" fmla="*/ 4 w 85"/>
                  <a:gd name="T39" fmla="*/ 11 h 104"/>
                  <a:gd name="T40" fmla="*/ 5 w 85"/>
                  <a:gd name="T41" fmla="*/ 11 h 104"/>
                  <a:gd name="T42" fmla="*/ 6 w 85"/>
                  <a:gd name="T43" fmla="*/ 11 h 104"/>
                  <a:gd name="T44" fmla="*/ 7 w 85"/>
                  <a:gd name="T45" fmla="*/ 10 h 104"/>
                  <a:gd name="T46" fmla="*/ 7 w 85"/>
                  <a:gd name="T47" fmla="*/ 9 h 104"/>
                  <a:gd name="T48" fmla="*/ 8 w 85"/>
                  <a:gd name="T49" fmla="*/ 8 h 1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5" h="104">
                    <a:moveTo>
                      <a:pt x="75" y="70"/>
                    </a:moveTo>
                    <a:lnTo>
                      <a:pt x="82" y="49"/>
                    </a:lnTo>
                    <a:lnTo>
                      <a:pt x="85" y="29"/>
                    </a:lnTo>
                    <a:lnTo>
                      <a:pt x="80" y="14"/>
                    </a:lnTo>
                    <a:lnTo>
                      <a:pt x="68" y="3"/>
                    </a:lnTo>
                    <a:lnTo>
                      <a:pt x="61" y="0"/>
                    </a:lnTo>
                    <a:lnTo>
                      <a:pt x="53" y="0"/>
                    </a:lnTo>
                    <a:lnTo>
                      <a:pt x="46" y="2"/>
                    </a:lnTo>
                    <a:lnTo>
                      <a:pt x="38" y="5"/>
                    </a:lnTo>
                    <a:lnTo>
                      <a:pt x="29" y="10"/>
                    </a:lnTo>
                    <a:lnTo>
                      <a:pt x="22" y="17"/>
                    </a:lnTo>
                    <a:lnTo>
                      <a:pt x="15" y="25"/>
                    </a:lnTo>
                    <a:lnTo>
                      <a:pt x="9" y="34"/>
                    </a:lnTo>
                    <a:lnTo>
                      <a:pt x="2" y="54"/>
                    </a:lnTo>
                    <a:lnTo>
                      <a:pt x="0" y="75"/>
                    </a:lnTo>
                    <a:lnTo>
                      <a:pt x="5" y="90"/>
                    </a:lnTo>
                    <a:lnTo>
                      <a:pt x="17" y="101"/>
                    </a:lnTo>
                    <a:lnTo>
                      <a:pt x="24" y="104"/>
                    </a:lnTo>
                    <a:lnTo>
                      <a:pt x="32" y="104"/>
                    </a:lnTo>
                    <a:lnTo>
                      <a:pt x="39" y="102"/>
                    </a:lnTo>
                    <a:lnTo>
                      <a:pt x="47" y="99"/>
                    </a:lnTo>
                    <a:lnTo>
                      <a:pt x="54" y="94"/>
                    </a:lnTo>
                    <a:lnTo>
                      <a:pt x="62" y="87"/>
                    </a:lnTo>
                    <a:lnTo>
                      <a:pt x="68" y="78"/>
                    </a:lnTo>
                    <a:lnTo>
                      <a:pt x="75" y="70"/>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p>
            </p:txBody>
          </p:sp>
        </p:grpSp>
      </p:grpSp>
      <p:sp>
        <p:nvSpPr>
          <p:cNvPr id="324" name="Freeform 160"/>
          <p:cNvSpPr>
            <a:spLocks/>
          </p:cNvSpPr>
          <p:nvPr/>
        </p:nvSpPr>
        <p:spPr bwMode="auto">
          <a:xfrm>
            <a:off x="3877140" y="3017062"/>
            <a:ext cx="1878623" cy="1195754"/>
          </a:xfrm>
          <a:custGeom>
            <a:avLst/>
            <a:gdLst>
              <a:gd name="T0" fmla="*/ 0 w 1648"/>
              <a:gd name="T1" fmla="*/ 361546963 h 944"/>
              <a:gd name="T2" fmla="*/ 524623163 w 1648"/>
              <a:gd name="T3" fmla="*/ 30129028 h 944"/>
              <a:gd name="T4" fmla="*/ 1464065130 w 1648"/>
              <a:gd name="T5" fmla="*/ 542321131 h 944"/>
              <a:gd name="T6" fmla="*/ 2147483646 w 1648"/>
              <a:gd name="T7" fmla="*/ 1777607161 h 9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48" h="944">
                <a:moveTo>
                  <a:pt x="0" y="192"/>
                </a:moveTo>
                <a:cubicBezTo>
                  <a:pt x="57" y="163"/>
                  <a:pt x="184" y="0"/>
                  <a:pt x="344" y="16"/>
                </a:cubicBezTo>
                <a:cubicBezTo>
                  <a:pt x="504" y="32"/>
                  <a:pt x="743" y="133"/>
                  <a:pt x="960" y="288"/>
                </a:cubicBezTo>
                <a:cubicBezTo>
                  <a:pt x="1177" y="443"/>
                  <a:pt x="1505" y="808"/>
                  <a:pt x="1648" y="944"/>
                </a:cubicBez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solidFill>
                  <a:srgbClr val="FF0000"/>
                </a:solidFill>
                <a:prstDash val="solid"/>
                <a:round/>
                <a:headEnd type="none" w="med" len="med"/>
                <a:tailEnd type="triangle" w="med" len="med"/>
              </a14:hiddenLine>
            </a:ext>
          </a:extLst>
        </p:spPr>
        <p:txBody>
          <a:bodyPr/>
          <a:lstStyle/>
          <a:p>
            <a:endParaRPr lang="ja-JP" altLang="en-US" sz="1662"/>
          </a:p>
        </p:txBody>
      </p:sp>
      <p:sp>
        <p:nvSpPr>
          <p:cNvPr id="325" name="Text Box 162"/>
          <p:cNvSpPr txBox="1">
            <a:spLocks noChangeArrowheads="1"/>
          </p:cNvSpPr>
          <p:nvPr/>
        </p:nvSpPr>
        <p:spPr bwMode="auto">
          <a:xfrm>
            <a:off x="629014" y="3013873"/>
            <a:ext cx="1661746" cy="569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Lst>
        </p:spPr>
        <p:txBody>
          <a:bodyPr>
            <a:spAutoFit/>
          </a:bodyPr>
          <a:lstStyle/>
          <a:p>
            <a:pPr algn="ctr" eaLnBrk="1" hangingPunct="1">
              <a:lnSpc>
                <a:spcPct val="120000"/>
              </a:lnSpc>
              <a:defRPr/>
            </a:pPr>
            <a:r>
              <a:rPr lang="ja-JP" altLang="en-US" sz="1292" b="1" dirty="0">
                <a:solidFill>
                  <a:srgbClr val="FF6600"/>
                </a:solidFill>
                <a:effectLst>
                  <a:outerShdw blurRad="38100" dist="38100" dir="2700000" algn="tl">
                    <a:srgbClr val="C0C0C0"/>
                  </a:outerShdw>
                </a:effectLst>
                <a:latin typeface="MS UI Gothic" panose="020B0600070205080204" pitchFamily="50" charset="-128"/>
                <a:ea typeface="MS UI Gothic" panose="020B0600070205080204" pitchFamily="50" charset="-128"/>
              </a:rPr>
              <a:t>給電制御所システム</a:t>
            </a:r>
            <a:endParaRPr lang="en-US" altLang="ja-JP" sz="1292" b="1" dirty="0">
              <a:solidFill>
                <a:srgbClr val="FF6600"/>
              </a:solidFill>
              <a:effectLst>
                <a:outerShdw blurRad="38100" dist="38100" dir="2700000" algn="tl">
                  <a:srgbClr val="C0C0C0"/>
                </a:outerShdw>
              </a:effectLst>
              <a:latin typeface="MS UI Gothic" panose="020B0600070205080204" pitchFamily="50" charset="-128"/>
              <a:ea typeface="MS UI Gothic" panose="020B0600070205080204" pitchFamily="50" charset="-128"/>
            </a:endParaRPr>
          </a:p>
          <a:p>
            <a:pPr algn="ctr">
              <a:lnSpc>
                <a:spcPct val="120000"/>
              </a:lnSpc>
              <a:defRPr/>
            </a:pPr>
            <a:r>
              <a:rPr lang="ja-JP" altLang="en-US" sz="1292" b="1" dirty="0">
                <a:solidFill>
                  <a:srgbClr val="FF6600"/>
                </a:solidFill>
                <a:effectLst>
                  <a:outerShdw blurRad="38100" dist="38100" dir="2700000" algn="tl">
                    <a:srgbClr val="C0C0C0"/>
                  </a:outerShdw>
                </a:effectLst>
                <a:latin typeface="MS UI Gothic" panose="020B0600070205080204" pitchFamily="50" charset="-128"/>
                <a:ea typeface="MS UI Gothic" panose="020B0600070205080204" pitchFamily="50" charset="-128"/>
              </a:rPr>
              <a:t>配電自動化システム</a:t>
            </a:r>
          </a:p>
        </p:txBody>
      </p:sp>
      <p:sp>
        <p:nvSpPr>
          <p:cNvPr id="326" name="Rectangle 164"/>
          <p:cNvSpPr>
            <a:spLocks noChangeArrowheads="1"/>
          </p:cNvSpPr>
          <p:nvPr/>
        </p:nvSpPr>
        <p:spPr bwMode="auto">
          <a:xfrm>
            <a:off x="3610605" y="3040796"/>
            <a:ext cx="4958975" cy="1145666"/>
          </a:xfrm>
          <a:prstGeom prst="rect">
            <a:avLst/>
          </a:prstGeom>
          <a:noFill/>
          <a:ln w="38100" cmpd="dbl">
            <a:solidFill>
              <a:srgbClr val="FF0000"/>
            </a:solidFill>
            <a:miter lim="800000"/>
            <a:headEnd/>
            <a:tailEnd/>
          </a:ln>
          <a:effectLst/>
          <a:extLst>
            <a:ext uri="{909E8E84-426E-40DD-AFC4-6F175D3DCCD1}">
              <a14:hiddenFill xmlns:a14="http://schemas.microsoft.com/office/drawing/2010/main">
                <a:solidFill>
                  <a:schemeClr val="accent1"/>
                </a:solidFill>
              </a14:hiddenFill>
            </a:ext>
          </a:extLst>
        </p:spPr>
        <p:txBody>
          <a:bodyPr wrap="square" lIns="0" tIns="0" rIns="0" bIns="0" anchor="ctr" anchorCtr="0">
            <a:no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None/>
            </a:pPr>
            <a:r>
              <a:rPr lang="ja-JP" altLang="en-US" sz="1662" dirty="0">
                <a:solidFill>
                  <a:srgbClr val="FF0066"/>
                </a:solidFill>
              </a:rPr>
              <a:t>　　弊社と接続供給</a:t>
            </a:r>
            <a:r>
              <a:rPr lang="ja-JP" altLang="en-US" sz="1662" dirty="0" smtClean="0">
                <a:solidFill>
                  <a:srgbClr val="FF0066"/>
                </a:solidFill>
              </a:rPr>
              <a:t>契約を</a:t>
            </a:r>
            <a:r>
              <a:rPr lang="ja-JP" altLang="en-US" sz="1662" dirty="0">
                <a:solidFill>
                  <a:srgbClr val="FF0066"/>
                </a:solidFill>
              </a:rPr>
              <a:t>締結されております</a:t>
            </a:r>
            <a:r>
              <a:rPr lang="ja-JP" altLang="en-US" sz="1662" dirty="0" smtClean="0">
                <a:solidFill>
                  <a:srgbClr val="FF0066"/>
                </a:solidFill>
              </a:rPr>
              <a:t>事業者</a:t>
            </a:r>
            <a:endParaRPr lang="en-US" altLang="ja-JP" sz="1662" dirty="0" smtClean="0">
              <a:solidFill>
                <a:srgbClr val="FF0066"/>
              </a:solidFill>
            </a:endParaRPr>
          </a:p>
          <a:p>
            <a:pPr>
              <a:spcBef>
                <a:spcPct val="0"/>
              </a:spcBef>
              <a:buNone/>
            </a:pPr>
            <a:r>
              <a:rPr lang="ja-JP" altLang="en-US" sz="1662" dirty="0">
                <a:solidFill>
                  <a:srgbClr val="FF0066"/>
                </a:solidFill>
              </a:rPr>
              <a:t>　</a:t>
            </a:r>
            <a:r>
              <a:rPr lang="ja-JP" altLang="en-US" sz="1662" dirty="0" smtClean="0">
                <a:solidFill>
                  <a:srgbClr val="FF0066"/>
                </a:solidFill>
              </a:rPr>
              <a:t>　さまおよび官公庁・自治体さまが</a:t>
            </a:r>
            <a:r>
              <a:rPr lang="ja-JP" altLang="en-US" sz="1662" dirty="0">
                <a:solidFill>
                  <a:srgbClr val="FF0066"/>
                </a:solidFill>
              </a:rPr>
              <a:t>対象です。</a:t>
            </a:r>
          </a:p>
        </p:txBody>
      </p:sp>
      <p:sp>
        <p:nvSpPr>
          <p:cNvPr id="327" name="Text Box 165"/>
          <p:cNvSpPr txBox="1">
            <a:spLocks noChangeArrowheads="1"/>
          </p:cNvSpPr>
          <p:nvPr/>
        </p:nvSpPr>
        <p:spPr bwMode="auto">
          <a:xfrm>
            <a:off x="5322739" y="1111192"/>
            <a:ext cx="3246840" cy="603883"/>
          </a:xfrm>
          <a:prstGeom prst="rect">
            <a:avLst/>
          </a:prstGeom>
          <a:solidFill>
            <a:srgbClr val="9999FF"/>
          </a:solidFill>
          <a:ln w="57150">
            <a:solidFill>
              <a:srgbClr val="3366FF"/>
            </a:solidFill>
            <a:miter lim="800000"/>
            <a:headEnd/>
            <a:tailEnd/>
          </a:ln>
          <a:effectLst/>
        </p:spPr>
        <p:txBody>
          <a:bodyPr wrap="square">
            <a:spAutoFit/>
          </a:bodyPr>
          <a:lstStyle/>
          <a:p>
            <a:pPr indent="117234" algn="just"/>
            <a:r>
              <a:rPr lang="ja-JP" altLang="en-US" sz="1662" b="1" kern="100" dirty="0">
                <a:solidFill>
                  <a:schemeClr val="bg1"/>
                </a:solidFill>
                <a:effectLst>
                  <a:outerShdw blurRad="38100" dist="38100" dir="2700000" algn="tl">
                    <a:srgbClr val="000000">
                      <a:alpha val="43137"/>
                    </a:srgbClr>
                  </a:outerShdw>
                </a:effectLst>
                <a:latin typeface="+mn-ea"/>
                <a:cs typeface="Meiryo UI" panose="020B0604030504040204" pitchFamily="50" charset="-128"/>
              </a:rPr>
              <a:t>停電発生直後、</a:t>
            </a:r>
            <a:r>
              <a:rPr lang="ja-JP" altLang="ja-JP" sz="1662" b="1" kern="100" dirty="0">
                <a:solidFill>
                  <a:schemeClr val="bg1"/>
                </a:solidFill>
                <a:effectLst>
                  <a:outerShdw blurRad="38100" dist="38100" dir="2700000" algn="tl">
                    <a:srgbClr val="000000">
                      <a:alpha val="43137"/>
                    </a:srgbClr>
                  </a:outerShdw>
                </a:effectLst>
                <a:latin typeface="+mn-ea"/>
                <a:cs typeface="Meiryo UI" panose="020B0604030504040204" pitchFamily="50" charset="-128"/>
              </a:rPr>
              <a:t>タイムリーに情報を一斉配信</a:t>
            </a:r>
            <a:endParaRPr lang="ja-JP" altLang="ja-JP" sz="1846" b="1" kern="100" dirty="0">
              <a:solidFill>
                <a:schemeClr val="bg1"/>
              </a:solidFill>
              <a:effectLst>
                <a:outerShdw blurRad="38100" dist="38100" dir="2700000" algn="tl">
                  <a:srgbClr val="000000">
                    <a:alpha val="43137"/>
                  </a:srgbClr>
                </a:outerShdw>
              </a:effectLst>
              <a:latin typeface="+mn-ea"/>
              <a:cs typeface="Times New Roman" panose="02020603050405020304" pitchFamily="18" charset="0"/>
            </a:endParaRPr>
          </a:p>
        </p:txBody>
      </p:sp>
      <p:sp>
        <p:nvSpPr>
          <p:cNvPr id="328" name="Rectangle 195"/>
          <p:cNvSpPr>
            <a:spLocks noChangeArrowheads="1"/>
          </p:cNvSpPr>
          <p:nvPr/>
        </p:nvSpPr>
        <p:spPr bwMode="auto">
          <a:xfrm>
            <a:off x="3758873" y="2356722"/>
            <a:ext cx="2894019" cy="340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None/>
            </a:pPr>
            <a:r>
              <a:rPr lang="en-US" altLang="ja-JP" sz="1108" dirty="0"/>
              <a:t>※</a:t>
            </a:r>
            <a:r>
              <a:rPr lang="ja-JP" altLang="en-US" sz="1108" dirty="0"/>
              <a:t>給電制御所システム，配電自動化システムにて感知しない停電は配信されません。</a:t>
            </a:r>
          </a:p>
        </p:txBody>
      </p:sp>
      <p:sp>
        <p:nvSpPr>
          <p:cNvPr id="329" name="Rectangle 203"/>
          <p:cNvSpPr>
            <a:spLocks noChangeArrowheads="1"/>
          </p:cNvSpPr>
          <p:nvPr/>
        </p:nvSpPr>
        <p:spPr bwMode="auto">
          <a:xfrm>
            <a:off x="4019906" y="2110910"/>
            <a:ext cx="2494273" cy="19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spAutoFit/>
          </a:bodyPr>
          <a:lstStyle/>
          <a:p>
            <a:pPr algn="ctr" eaLnBrk="1" hangingPunct="1">
              <a:defRPr/>
            </a:pPr>
            <a:r>
              <a:rPr lang="ja-JP" altLang="en-US" sz="1292" b="1" dirty="0">
                <a:solidFill>
                  <a:srgbClr val="0066CC"/>
                </a:solidFill>
                <a:effectLst>
                  <a:outerShdw blurRad="38100" dist="38100" dir="2700000" algn="tl">
                    <a:srgbClr val="C0C0C0"/>
                  </a:outerShdw>
                </a:effectLst>
                <a:latin typeface="MS UI Gothic" panose="020B0600070205080204" pitchFamily="50" charset="-128"/>
                <a:ea typeface="MS UI Gothic" panose="020B0600070205080204" pitchFamily="50" charset="-128"/>
              </a:rPr>
              <a:t>事業者</a:t>
            </a:r>
            <a:r>
              <a:rPr lang="ja-JP" altLang="en-US" sz="1292" b="1" dirty="0" smtClean="0">
                <a:solidFill>
                  <a:srgbClr val="0066CC"/>
                </a:solidFill>
                <a:effectLst>
                  <a:outerShdw blurRad="38100" dist="38100" dir="2700000" algn="tl">
                    <a:srgbClr val="C0C0C0"/>
                  </a:outerShdw>
                </a:effectLst>
                <a:latin typeface="MS UI Gothic" panose="020B0600070205080204" pitchFamily="50" charset="-128"/>
                <a:ea typeface="MS UI Gothic" panose="020B0600070205080204" pitchFamily="50" charset="-128"/>
              </a:rPr>
              <a:t>さまおよび官公庁・自治体さま</a:t>
            </a:r>
            <a:endParaRPr lang="en-US" altLang="ja-JP" sz="1292" b="1" dirty="0">
              <a:solidFill>
                <a:srgbClr val="0066CC"/>
              </a:solidFill>
              <a:effectLst>
                <a:outerShdw blurRad="38100" dist="38100" dir="2700000" algn="tl">
                  <a:srgbClr val="C0C0C0"/>
                </a:outerShdw>
              </a:effectLst>
              <a:latin typeface="MS UI Gothic" panose="020B0600070205080204" pitchFamily="50" charset="-128"/>
              <a:ea typeface="MS UI Gothic" panose="020B0600070205080204" pitchFamily="50" charset="-128"/>
            </a:endParaRPr>
          </a:p>
        </p:txBody>
      </p:sp>
      <p:grpSp>
        <p:nvGrpSpPr>
          <p:cNvPr id="330" name="Group 208"/>
          <p:cNvGrpSpPr>
            <a:grpSpLocks/>
          </p:cNvGrpSpPr>
          <p:nvPr/>
        </p:nvGrpSpPr>
        <p:grpSpPr bwMode="auto">
          <a:xfrm>
            <a:off x="4379033" y="1388612"/>
            <a:ext cx="874834" cy="681404"/>
            <a:chOff x="4483" y="845"/>
            <a:chExt cx="597" cy="465"/>
          </a:xfrm>
          <a:effectLst/>
        </p:grpSpPr>
        <p:pic>
          <p:nvPicPr>
            <p:cNvPr id="331" name="Picture 197"/>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30" y="845"/>
              <a:ext cx="250"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2" name="laptop"/>
            <p:cNvSpPr>
              <a:spLocks noEditPoints="1" noChangeArrowheads="1"/>
            </p:cNvSpPr>
            <p:nvPr/>
          </p:nvSpPr>
          <p:spPr bwMode="auto">
            <a:xfrm>
              <a:off x="4715" y="1026"/>
              <a:ext cx="297" cy="217"/>
            </a:xfrm>
            <a:custGeom>
              <a:avLst/>
              <a:gdLst>
                <a:gd name="T0" fmla="*/ 1 w 21600"/>
                <a:gd name="T1" fmla="*/ 0 h 21600"/>
                <a:gd name="T2" fmla="*/ 1 w 21600"/>
                <a:gd name="T3" fmla="*/ 1 h 21600"/>
                <a:gd name="T4" fmla="*/ 3 w 21600"/>
                <a:gd name="T5" fmla="*/ 0 h 21600"/>
                <a:gd name="T6" fmla="*/ 3 w 21600"/>
                <a:gd name="T7" fmla="*/ 1 h 21600"/>
                <a:gd name="T8" fmla="*/ 2 w 21600"/>
                <a:gd name="T9" fmla="*/ 0 h 21600"/>
                <a:gd name="T10" fmla="*/ 2 w 21600"/>
                <a:gd name="T11" fmla="*/ 2 h 21600"/>
                <a:gd name="T12" fmla="*/ 0 w 21600"/>
                <a:gd name="T13" fmla="*/ 2 h 21600"/>
                <a:gd name="T14" fmla="*/ 4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4436 w 21600"/>
                <a:gd name="T25" fmla="*/ 1891 h 21600"/>
                <a:gd name="T26" fmla="*/ 17309 w 21600"/>
                <a:gd name="T27" fmla="*/ 1234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endParaRPr lang="ja-JP" altLang="en-US" sz="1662"/>
            </a:p>
          </p:txBody>
        </p:sp>
        <p:pic>
          <p:nvPicPr>
            <p:cNvPr id="333" name="Picture 205" descr="MC900432629[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4560" y="889"/>
              <a:ext cx="270"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4" name="Picture 206" descr="MC900290935[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83" y="1071"/>
              <a:ext cx="257"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335" name="AutoShape 215"/>
          <p:cNvCxnSpPr>
            <a:cxnSpLocks noChangeShapeType="1"/>
            <a:stCxn id="325" idx="3"/>
            <a:endCxn id="334" idx="1"/>
          </p:cNvCxnSpPr>
          <p:nvPr/>
        </p:nvCxnSpPr>
        <p:spPr bwMode="auto">
          <a:xfrm flipV="1">
            <a:off x="2290760" y="1894903"/>
            <a:ext cx="2088273" cy="1403728"/>
          </a:xfrm>
          <a:prstGeom prst="curvedConnector3">
            <a:avLst>
              <a:gd name="adj1" fmla="val 50000"/>
            </a:avLst>
          </a:prstGeom>
          <a:noFill/>
          <a:ln w="50800">
            <a:solidFill>
              <a:srgbClr val="FF6600"/>
            </a:solidFill>
            <a:round/>
            <a:headEnd/>
            <a:tailEnd type="triangle" w="lg" len="lg"/>
          </a:ln>
          <a:effectLst/>
          <a:extLst>
            <a:ext uri="{909E8E84-426E-40DD-AFC4-6F175D3DCCD1}">
              <a14:hiddenFill xmlns:a14="http://schemas.microsoft.com/office/drawing/2010/main">
                <a:noFill/>
              </a14:hiddenFill>
            </a:ext>
          </a:extLst>
        </p:spPr>
      </p:cxnSp>
      <p:pic>
        <p:nvPicPr>
          <p:cNvPr id="336" name="Picture 21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23494" y="2027052"/>
            <a:ext cx="465992" cy="531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37" name="グループ化 336"/>
          <p:cNvGrpSpPr/>
          <p:nvPr/>
        </p:nvGrpSpPr>
        <p:grpSpPr>
          <a:xfrm>
            <a:off x="2341975" y="2753593"/>
            <a:ext cx="876454" cy="1207477"/>
            <a:chOff x="2661947" y="2971621"/>
            <a:chExt cx="892186" cy="1308100"/>
          </a:xfrm>
          <a:effectLst/>
        </p:grpSpPr>
        <p:sp>
          <p:nvSpPr>
            <p:cNvPr id="338" name="AutoShape 169"/>
            <p:cNvSpPr>
              <a:spLocks noChangeArrowheads="1"/>
            </p:cNvSpPr>
            <p:nvPr/>
          </p:nvSpPr>
          <p:spPr bwMode="auto">
            <a:xfrm>
              <a:off x="2661947" y="2982734"/>
              <a:ext cx="874713" cy="1296987"/>
            </a:xfrm>
            <a:prstGeom prst="roundRect">
              <a:avLst>
                <a:gd name="adj" fmla="val 4218"/>
              </a:avLst>
            </a:prstGeom>
            <a:gradFill rotWithShape="1">
              <a:gsLst>
                <a:gs pos="0">
                  <a:srgbClr val="FFCCFF"/>
                </a:gs>
                <a:gs pos="50000">
                  <a:srgbClr val="FFCCFF">
                    <a:gamma/>
                    <a:tint val="13725"/>
                    <a:invGamma/>
                  </a:srgbClr>
                </a:gs>
                <a:gs pos="100000">
                  <a:srgbClr val="FFCCFF"/>
                </a:gs>
              </a:gsLst>
              <a:lin ang="5400000" scaled="1"/>
            </a:gradFill>
            <a:ln w="9525" algn="ctr">
              <a:solidFill>
                <a:schemeClr val="tx1"/>
              </a:solidFill>
              <a:round/>
              <a:headEnd/>
              <a:tailEnd/>
            </a:ln>
            <a:effectLst/>
          </p:spPr>
          <p:txBody>
            <a:bodyPr/>
            <a:lstStyle>
              <a:lvl1pPr defTabSz="1071563">
                <a:defRPr kumimoji="1" sz="2400">
                  <a:solidFill>
                    <a:schemeClr val="tx1"/>
                  </a:solidFill>
                  <a:latin typeface="Times New Roman" panose="02020603050405020304" pitchFamily="18" charset="0"/>
                  <a:ea typeface="ＭＳ Ｐゴシック" panose="020B0600070205080204" pitchFamily="50" charset="-128"/>
                </a:defRPr>
              </a:lvl1pPr>
              <a:lvl2pPr marL="179388" indent="179388" defTabSz="1071563">
                <a:defRPr kumimoji="1" sz="2400">
                  <a:solidFill>
                    <a:schemeClr val="tx1"/>
                  </a:solidFill>
                  <a:latin typeface="Times New Roman" panose="02020603050405020304" pitchFamily="18" charset="0"/>
                  <a:ea typeface="ＭＳ Ｐゴシック" panose="020B0600070205080204" pitchFamily="50" charset="-128"/>
                </a:defRPr>
              </a:lvl2pPr>
              <a:lvl3pPr defTabSz="1071563">
                <a:defRPr kumimoji="1" sz="2400">
                  <a:solidFill>
                    <a:schemeClr val="tx1"/>
                  </a:solidFill>
                  <a:latin typeface="Times New Roman" panose="02020603050405020304" pitchFamily="18" charset="0"/>
                  <a:ea typeface="ＭＳ Ｐゴシック" panose="020B0600070205080204" pitchFamily="50" charset="-128"/>
                </a:defRPr>
              </a:lvl3pPr>
              <a:lvl4pPr defTabSz="1071563">
                <a:defRPr kumimoji="1" sz="2400">
                  <a:solidFill>
                    <a:schemeClr val="tx1"/>
                  </a:solidFill>
                  <a:latin typeface="Times New Roman" panose="02020603050405020304" pitchFamily="18" charset="0"/>
                  <a:ea typeface="ＭＳ Ｐゴシック" panose="020B0600070205080204" pitchFamily="50" charset="-128"/>
                </a:defRPr>
              </a:lvl4pPr>
              <a:lvl5pPr defTabSz="1071563">
                <a:defRPr kumimoji="1" sz="2400">
                  <a:solidFill>
                    <a:schemeClr val="tx1"/>
                  </a:solidFill>
                  <a:latin typeface="Times New Roman" panose="02020603050405020304" pitchFamily="18" charset="0"/>
                  <a:ea typeface="ＭＳ Ｐゴシック" panose="020B0600070205080204" pitchFamily="50" charset="-128"/>
                </a:defRPr>
              </a:lvl5pPr>
              <a:lvl6pPr defTabSz="1071563"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defTabSz="1071563"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defTabSz="1071563"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defTabSz="1071563"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defRPr/>
              </a:pPr>
              <a:endParaRPr lang="ja-JP" altLang="ja-JP" sz="1108" b="1">
                <a:solidFill>
                  <a:srgbClr val="0000FF"/>
                </a:solidFill>
                <a:effectLst>
                  <a:outerShdw blurRad="38100" dist="38100" dir="2700000" algn="tl">
                    <a:srgbClr val="000000"/>
                  </a:outerShdw>
                </a:effectLst>
                <a:latin typeface="Verdana" panose="020B0604030504040204" pitchFamily="34" charset="0"/>
                <a:ea typeface="MS UI Gothic" panose="020B0600070205080204" pitchFamily="50" charset="-128"/>
              </a:endParaRPr>
            </a:p>
          </p:txBody>
        </p:sp>
        <p:pic>
          <p:nvPicPr>
            <p:cNvPr id="339" name="Picture 19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15935" y="3492321"/>
              <a:ext cx="544512"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0" name="Text Box 170"/>
            <p:cNvSpPr txBox="1">
              <a:spLocks noChangeArrowheads="1"/>
            </p:cNvSpPr>
            <p:nvPr/>
          </p:nvSpPr>
          <p:spPr bwMode="auto">
            <a:xfrm>
              <a:off x="2687334" y="2971621"/>
              <a:ext cx="866799" cy="530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defRPr/>
              </a:pPr>
              <a:r>
                <a:rPr lang="ja-JP" altLang="en-US" sz="1292" b="1" dirty="0">
                  <a:solidFill>
                    <a:schemeClr val="accent2"/>
                  </a:solidFill>
                  <a:effectLst>
                    <a:outerShdw blurRad="38100" dist="38100" dir="2700000" algn="tl">
                      <a:srgbClr val="C0C0C0"/>
                    </a:outerShdw>
                  </a:effectLst>
                </a:rPr>
                <a:t>停電情報</a:t>
              </a:r>
            </a:p>
            <a:p>
              <a:pPr algn="ctr" eaLnBrk="1" hangingPunct="1">
                <a:defRPr/>
              </a:pPr>
              <a:r>
                <a:rPr lang="ja-JP" altLang="en-US" sz="1292" b="1" dirty="0">
                  <a:solidFill>
                    <a:schemeClr val="accent2"/>
                  </a:solidFill>
                  <a:effectLst>
                    <a:outerShdw blurRad="38100" dist="38100" dir="2700000" algn="tl">
                      <a:srgbClr val="C0C0C0"/>
                    </a:outerShdw>
                  </a:effectLst>
                </a:rPr>
                <a:t>システム</a:t>
              </a:r>
            </a:p>
          </p:txBody>
        </p:sp>
      </p:grpSp>
      <p:sp>
        <p:nvSpPr>
          <p:cNvPr id="341" name="Rectangle 13"/>
          <p:cNvSpPr txBox="1">
            <a:spLocks noChangeArrowheads="1"/>
          </p:cNvSpPr>
          <p:nvPr/>
        </p:nvSpPr>
        <p:spPr>
          <a:xfrm>
            <a:off x="487383" y="242368"/>
            <a:ext cx="7174523" cy="281354"/>
          </a:xfrm>
          <a:prstGeom prst="rect">
            <a:avLst/>
          </a:prstGeom>
          <a:effectLst/>
        </p:spPr>
        <p:txBody>
          <a:bodyPr vert="horz" lIns="84406" tIns="42203" rIns="84406" bIns="42203"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215" b="1" dirty="0">
                <a:solidFill>
                  <a:srgbClr val="3399FF"/>
                </a:solidFill>
              </a:rPr>
              <a:t>エリアメール配信サービスの説明</a:t>
            </a:r>
          </a:p>
        </p:txBody>
      </p:sp>
      <p:sp>
        <p:nvSpPr>
          <p:cNvPr id="343" name="AutoShape 127"/>
          <p:cNvSpPr>
            <a:spLocks noChangeArrowheads="1"/>
          </p:cNvSpPr>
          <p:nvPr/>
        </p:nvSpPr>
        <p:spPr bwMode="auto">
          <a:xfrm flipV="1">
            <a:off x="1131293" y="2261724"/>
            <a:ext cx="863112" cy="439615"/>
          </a:xfrm>
          <a:prstGeom prst="upArrow">
            <a:avLst>
              <a:gd name="adj1" fmla="val 70241"/>
              <a:gd name="adj2" fmla="val 37778"/>
            </a:avLst>
          </a:prstGeom>
          <a:gradFill rotWithShape="1">
            <a:gsLst>
              <a:gs pos="0">
                <a:srgbClr val="B2B2B2">
                  <a:gamma/>
                  <a:tint val="21176"/>
                  <a:invGamma/>
                </a:srgbClr>
              </a:gs>
              <a:gs pos="100000">
                <a:srgbClr val="B2B2B2"/>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Lst>
        </p:spPr>
        <p:txBody>
          <a:bodyPr rot="10800000" wrap="none" anchor="ctr"/>
          <a:lstStyle/>
          <a:p>
            <a:pPr algn="ctr" eaLnBrk="1" hangingPunct="1">
              <a:lnSpc>
                <a:spcPct val="90000"/>
              </a:lnSpc>
              <a:defRPr/>
            </a:pPr>
            <a:r>
              <a:rPr lang="ja-JP" altLang="en-US" sz="1292" b="1" dirty="0">
                <a:solidFill>
                  <a:srgbClr val="FF0000"/>
                </a:solidFill>
                <a:effectLst>
                  <a:outerShdw blurRad="38100" dist="38100" dir="2700000" algn="tl">
                    <a:srgbClr val="000000"/>
                  </a:outerShdw>
                </a:effectLst>
              </a:rPr>
              <a:t>停電発生</a:t>
            </a:r>
          </a:p>
        </p:txBody>
      </p:sp>
      <p:sp>
        <p:nvSpPr>
          <p:cNvPr id="344" name="Rectangle 2"/>
          <p:cNvSpPr>
            <a:spLocks noChangeArrowheads="1"/>
          </p:cNvSpPr>
          <p:nvPr/>
        </p:nvSpPr>
        <p:spPr bwMode="auto">
          <a:xfrm>
            <a:off x="386592" y="4594466"/>
            <a:ext cx="8275027" cy="1880180"/>
          </a:xfrm>
          <a:prstGeom prst="rect">
            <a:avLst/>
          </a:prstGeom>
          <a:solidFill>
            <a:schemeClr val="bg1"/>
          </a:solidFill>
          <a:ln w="28575">
            <a:solidFill>
              <a:srgbClr val="3399FF"/>
            </a:solidFill>
            <a:miter lim="800000"/>
            <a:headEnd/>
            <a:tailEnd/>
          </a:ln>
          <a:effec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None/>
            </a:pPr>
            <a:r>
              <a:rPr lang="ja-JP" altLang="en-US" sz="1662" dirty="0"/>
              <a:t>・</a:t>
            </a:r>
            <a:r>
              <a:rPr lang="ja-JP" altLang="en-US" sz="1662" b="1" dirty="0">
                <a:effectLst>
                  <a:outerShdw blurRad="38100" dist="38100" dir="2700000" algn="tl">
                    <a:srgbClr val="C0C0C0"/>
                  </a:outerShdw>
                </a:effectLst>
              </a:rPr>
              <a:t>配信先を複数設定可能</a:t>
            </a:r>
            <a:br>
              <a:rPr lang="ja-JP" altLang="en-US" sz="1662" b="1" dirty="0">
                <a:effectLst>
                  <a:outerShdw blurRad="38100" dist="38100" dir="2700000" algn="tl">
                    <a:srgbClr val="C0C0C0"/>
                  </a:outerShdw>
                </a:effectLst>
              </a:rPr>
            </a:br>
            <a:r>
              <a:rPr lang="ja-JP" altLang="en-US" sz="1662" b="1" dirty="0">
                <a:effectLst>
                  <a:outerShdw blurRad="38100" dist="38100" dir="2700000" algn="tl">
                    <a:srgbClr val="C0C0C0"/>
                  </a:outerShdw>
                </a:effectLst>
              </a:rPr>
              <a:t>　　</a:t>
            </a:r>
            <a:r>
              <a:rPr lang="ja-JP" altLang="en-US" sz="1662" dirty="0"/>
              <a:t>電子メールおよびＦＡＸによる受信先合計</a:t>
            </a:r>
            <a:r>
              <a:rPr lang="ja-JP" altLang="en-US" sz="1662" dirty="0" smtClean="0"/>
              <a:t>が５つまで</a:t>
            </a:r>
            <a:r>
              <a:rPr lang="ja-JP" altLang="en-US" sz="1662" dirty="0"/>
              <a:t>設定可能です。</a:t>
            </a:r>
            <a:endParaRPr lang="en-US" altLang="ja-JP" sz="1662" dirty="0"/>
          </a:p>
          <a:p>
            <a:pPr>
              <a:spcBef>
                <a:spcPct val="0"/>
              </a:spcBef>
              <a:buNone/>
            </a:pPr>
            <a:r>
              <a:rPr lang="ja-JP" altLang="en-US" sz="1662" dirty="0"/>
              <a:t>・</a:t>
            </a:r>
            <a:r>
              <a:rPr lang="ja-JP" altLang="en-US" sz="1662" b="1" dirty="0">
                <a:effectLst>
                  <a:outerShdw blurRad="38100" dist="38100" dir="2700000" algn="tl">
                    <a:srgbClr val="000000">
                      <a:alpha val="43137"/>
                    </a:srgbClr>
                  </a:outerShdw>
                </a:effectLst>
              </a:rPr>
              <a:t>配信地域</a:t>
            </a:r>
            <a:r>
              <a:rPr lang="ja-JP" altLang="en-US" sz="1662" b="1" dirty="0">
                <a:effectLst>
                  <a:outerShdw blurRad="38100" dist="38100" dir="2700000" algn="tl">
                    <a:srgbClr val="C0C0C0"/>
                  </a:outerShdw>
                </a:effectLst>
              </a:rPr>
              <a:t>を設定可能</a:t>
            </a:r>
            <a:br>
              <a:rPr lang="ja-JP" altLang="en-US" sz="1662" b="1" dirty="0">
                <a:effectLst>
                  <a:outerShdw blurRad="38100" dist="38100" dir="2700000" algn="tl">
                    <a:srgbClr val="C0C0C0"/>
                  </a:outerShdw>
                </a:effectLst>
              </a:rPr>
            </a:br>
            <a:r>
              <a:rPr lang="ja-JP" altLang="en-US" sz="1662" b="1" dirty="0">
                <a:effectLst>
                  <a:outerShdw blurRad="38100" dist="38100" dir="2700000" algn="tl">
                    <a:srgbClr val="C0C0C0"/>
                  </a:outerShdw>
                </a:effectLst>
              </a:rPr>
              <a:t>　　</a:t>
            </a:r>
            <a:r>
              <a:rPr lang="ja-JP" altLang="en-US" sz="1662" dirty="0"/>
              <a:t>必要な配信地域のみを設定可能です。</a:t>
            </a:r>
            <a:endParaRPr lang="en-US" altLang="ja-JP" sz="1662" dirty="0"/>
          </a:p>
          <a:p>
            <a:pPr>
              <a:spcBef>
                <a:spcPct val="0"/>
              </a:spcBef>
              <a:buNone/>
            </a:pPr>
            <a:endParaRPr lang="ja-JP" altLang="en-US" sz="1662" dirty="0"/>
          </a:p>
        </p:txBody>
      </p:sp>
      <p:sp>
        <p:nvSpPr>
          <p:cNvPr id="345" name="AutoShape 14"/>
          <p:cNvSpPr>
            <a:spLocks noChangeArrowheads="1"/>
          </p:cNvSpPr>
          <p:nvPr/>
        </p:nvSpPr>
        <p:spPr bwMode="auto">
          <a:xfrm>
            <a:off x="556510" y="4446585"/>
            <a:ext cx="2861897" cy="325658"/>
          </a:xfrm>
          <a:prstGeom prst="roundRect">
            <a:avLst>
              <a:gd name="adj" fmla="val 16407"/>
            </a:avLst>
          </a:prstGeom>
          <a:solidFill>
            <a:srgbClr val="9999FF"/>
          </a:solidFill>
          <a:ln>
            <a:noFill/>
          </a:ln>
          <a:effectLst/>
          <a:extLst>
            <a:ext uri="{91240B29-F687-4F45-9708-019B960494DF}">
              <a14:hiddenLine xmlns:a14="http://schemas.microsoft.com/office/drawing/2010/main" w="38100" algn="ctr">
                <a:solidFill>
                  <a:schemeClr val="tx1"/>
                </a:solidFill>
                <a:round/>
                <a:headEnd/>
                <a:tailEnd/>
              </a14:hiddenLine>
            </a:ext>
          </a:extLst>
        </p:spPr>
        <p:txBody>
          <a:bodyPr>
            <a:spAutoFit/>
          </a:bodyPr>
          <a:lstStyle/>
          <a:p>
            <a:pPr algn="ctr" eaLnBrk="1" hangingPunct="1">
              <a:lnSpc>
                <a:spcPct val="80000"/>
              </a:lnSpc>
              <a:defRPr/>
            </a:pPr>
            <a:r>
              <a:rPr lang="ja-JP" altLang="en-US" sz="1662" b="1" dirty="0">
                <a:solidFill>
                  <a:schemeClr val="bg1"/>
                </a:solidFill>
                <a:effectLst>
                  <a:outerShdw blurRad="38100" dist="38100" dir="2700000" algn="tl">
                    <a:srgbClr val="000000"/>
                  </a:outerShdw>
                </a:effectLst>
              </a:rPr>
              <a:t>エリアメール配信の特徴</a:t>
            </a:r>
          </a:p>
        </p:txBody>
      </p:sp>
    </p:spTree>
    <p:extLst>
      <p:ext uri="{BB962C8B-B14F-4D97-AF65-F5344CB8AC3E}">
        <p14:creationId xmlns:p14="http://schemas.microsoft.com/office/powerpoint/2010/main" val="20589990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a:spLocks noChangeArrowheads="1"/>
          </p:cNvSpPr>
          <p:nvPr/>
        </p:nvSpPr>
        <p:spPr bwMode="auto">
          <a:xfrm>
            <a:off x="474537" y="232274"/>
            <a:ext cx="7174523" cy="281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215" b="1" dirty="0">
                <a:solidFill>
                  <a:srgbClr val="3399FF"/>
                </a:solidFill>
              </a:rPr>
              <a:t>エリアメール配信サービスの配信の流れならびに配信例</a:t>
            </a:r>
          </a:p>
        </p:txBody>
      </p:sp>
      <p:sp>
        <p:nvSpPr>
          <p:cNvPr id="6" name="AutoShape 14"/>
          <p:cNvSpPr>
            <a:spLocks noChangeArrowheads="1"/>
          </p:cNvSpPr>
          <p:nvPr/>
        </p:nvSpPr>
        <p:spPr bwMode="auto">
          <a:xfrm>
            <a:off x="4725864" y="740710"/>
            <a:ext cx="1777099" cy="325658"/>
          </a:xfrm>
          <a:prstGeom prst="roundRect">
            <a:avLst>
              <a:gd name="adj" fmla="val 16407"/>
            </a:avLst>
          </a:prstGeom>
          <a:solidFill>
            <a:srgbClr val="9999FF"/>
          </a:solidFill>
          <a:ln>
            <a:noFill/>
          </a:ln>
          <a:effectLst/>
          <a:extLst>
            <a:ext uri="{91240B29-F687-4F45-9708-019B960494DF}">
              <a14:hiddenLine xmlns:a14="http://schemas.microsoft.com/office/drawing/2010/main" w="38100" algn="ctr">
                <a:solidFill>
                  <a:schemeClr val="tx1"/>
                </a:solidFill>
                <a:round/>
                <a:headEnd/>
                <a:tailEnd/>
              </a14:hiddenLine>
            </a:ext>
          </a:extLst>
        </p:spPr>
        <p:txBody>
          <a:bodyPr wrap="square">
            <a:spAutoFit/>
          </a:bodyPr>
          <a:lstStyle/>
          <a:p>
            <a:pPr algn="ctr" eaLnBrk="1" hangingPunct="1">
              <a:lnSpc>
                <a:spcPct val="80000"/>
              </a:lnSpc>
              <a:defRPr/>
            </a:pPr>
            <a:r>
              <a:rPr lang="ja-JP" altLang="en-US" sz="1662" b="1" dirty="0">
                <a:solidFill>
                  <a:schemeClr val="bg1"/>
                </a:solidFill>
                <a:effectLst>
                  <a:outerShdw blurRad="38100" dist="38100" dir="2700000" algn="tl">
                    <a:srgbClr val="000000"/>
                  </a:outerShdw>
                </a:effectLst>
              </a:rPr>
              <a:t>配信例</a:t>
            </a:r>
          </a:p>
        </p:txBody>
      </p:sp>
      <p:sp>
        <p:nvSpPr>
          <p:cNvPr id="7" name="AutoShape 14"/>
          <p:cNvSpPr>
            <a:spLocks noChangeArrowheads="1"/>
          </p:cNvSpPr>
          <p:nvPr/>
        </p:nvSpPr>
        <p:spPr bwMode="auto">
          <a:xfrm>
            <a:off x="127798" y="752599"/>
            <a:ext cx="3830970" cy="325658"/>
          </a:xfrm>
          <a:prstGeom prst="roundRect">
            <a:avLst>
              <a:gd name="adj" fmla="val 16407"/>
            </a:avLst>
          </a:prstGeom>
          <a:solidFill>
            <a:srgbClr val="9999FF"/>
          </a:solidFill>
          <a:ln>
            <a:noFill/>
          </a:ln>
          <a:effectLst/>
          <a:extLst>
            <a:ext uri="{91240B29-F687-4F45-9708-019B960494DF}">
              <a14:hiddenLine xmlns:a14="http://schemas.microsoft.com/office/drawing/2010/main" w="38100" algn="ctr">
                <a:solidFill>
                  <a:schemeClr val="tx1"/>
                </a:solidFill>
                <a:round/>
                <a:headEnd/>
                <a:tailEnd/>
              </a14:hiddenLine>
            </a:ext>
          </a:extLst>
        </p:spPr>
        <p:txBody>
          <a:bodyPr wrap="square">
            <a:spAutoFit/>
          </a:bodyPr>
          <a:lstStyle/>
          <a:p>
            <a:pPr algn="ctr">
              <a:lnSpc>
                <a:spcPct val="80000"/>
              </a:lnSpc>
              <a:defRPr/>
            </a:pPr>
            <a:r>
              <a:rPr lang="ja-JP" altLang="en-US" sz="1662" b="1" dirty="0">
                <a:solidFill>
                  <a:schemeClr val="bg1"/>
                </a:solidFill>
                <a:effectLst>
                  <a:outerShdw blurRad="38100" dist="38100" dir="2700000" algn="tl">
                    <a:srgbClr val="000000">
                      <a:alpha val="43137"/>
                    </a:srgbClr>
                  </a:outerShdw>
                </a:effectLst>
              </a:rPr>
              <a:t>お申込から配信開始までの流れ</a:t>
            </a:r>
          </a:p>
        </p:txBody>
      </p:sp>
      <p:sp>
        <p:nvSpPr>
          <p:cNvPr id="8" name="Rectangle 14"/>
          <p:cNvSpPr>
            <a:spLocks noChangeArrowheads="1"/>
          </p:cNvSpPr>
          <p:nvPr/>
        </p:nvSpPr>
        <p:spPr bwMode="auto">
          <a:xfrm>
            <a:off x="127798" y="1144188"/>
            <a:ext cx="4354050" cy="534157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txBody>
          <a:bodyPr wrap="square" anchor="t" anchorCtr="0">
            <a:noAutofit/>
          </a:bodyPr>
          <a:lstStyle>
            <a:lvl1pPr algn="ctr">
              <a:defRPr kumimoji="1" sz="4400">
                <a:solidFill>
                  <a:schemeClr val="tx2"/>
                </a:solidFill>
                <a:latin typeface="Times New Roman" panose="02020603050405020304" pitchFamily="18" charset="0"/>
                <a:ea typeface="ＭＳ Ｐゴシック" panose="020B0600070205080204" pitchFamily="50" charset="-128"/>
              </a:defRPr>
            </a:lvl1pPr>
            <a:lvl2pPr algn="ctr">
              <a:defRPr kumimoji="1" sz="4400">
                <a:solidFill>
                  <a:schemeClr val="tx2"/>
                </a:solidFill>
                <a:latin typeface="Times New Roman" panose="02020603050405020304" pitchFamily="18" charset="0"/>
                <a:ea typeface="ＭＳ Ｐゴシック" panose="020B0600070205080204" pitchFamily="50" charset="-128"/>
              </a:defRPr>
            </a:lvl2pPr>
            <a:lvl3pPr algn="ctr">
              <a:defRPr kumimoji="1" sz="4400">
                <a:solidFill>
                  <a:schemeClr val="tx2"/>
                </a:solidFill>
                <a:latin typeface="Times New Roman" panose="02020603050405020304" pitchFamily="18" charset="0"/>
                <a:ea typeface="ＭＳ Ｐゴシック" panose="020B0600070205080204" pitchFamily="50" charset="-128"/>
              </a:defRPr>
            </a:lvl3pPr>
            <a:lvl4pPr algn="ctr">
              <a:defRPr kumimoji="1" sz="4400">
                <a:solidFill>
                  <a:schemeClr val="tx2"/>
                </a:solidFill>
                <a:latin typeface="Times New Roman" panose="02020603050405020304" pitchFamily="18" charset="0"/>
                <a:ea typeface="ＭＳ Ｐゴシック" panose="020B0600070205080204" pitchFamily="50" charset="-128"/>
              </a:defRPr>
            </a:lvl4pPr>
            <a:lvl5pPr algn="ctr">
              <a:defRPr kumimoji="1" sz="4400">
                <a:solidFill>
                  <a:schemeClr val="tx2"/>
                </a:solidFill>
                <a:latin typeface="Times New Roman" panose="02020603050405020304" pitchFamily="18" charset="0"/>
                <a:ea typeface="ＭＳ Ｐゴシック" panose="020B0600070205080204" pitchFamily="50" charset="-128"/>
              </a:defRPr>
            </a:lvl5pPr>
            <a:lvl6pPr marL="4572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6pPr>
            <a:lvl7pPr marL="9144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7pPr>
            <a:lvl8pPr marL="13716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8pPr>
            <a:lvl9pPr marL="18288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9pPr>
          </a:lstStyle>
          <a:p>
            <a:pPr algn="l" eaLnBrk="1" hangingPunct="1">
              <a:lnSpc>
                <a:spcPct val="120000"/>
              </a:lnSpc>
              <a:defRPr/>
            </a:pPr>
            <a:r>
              <a:rPr lang="ja-JP" altLang="en-US" sz="1662" b="1" dirty="0">
                <a:solidFill>
                  <a:schemeClr val="tx1"/>
                </a:solidFill>
              </a:rPr>
              <a:t>①申込書の提出</a:t>
            </a:r>
            <a:endParaRPr lang="en-US" altLang="ja-JP" sz="1662" b="1" dirty="0">
              <a:solidFill>
                <a:schemeClr val="tx1"/>
              </a:solidFill>
            </a:endParaRPr>
          </a:p>
          <a:p>
            <a:pPr algn="l" eaLnBrk="1" hangingPunct="1">
              <a:lnSpc>
                <a:spcPct val="120000"/>
              </a:lnSpc>
              <a:defRPr/>
            </a:pPr>
            <a:r>
              <a:rPr lang="ja-JP" altLang="en-US" sz="1662" dirty="0">
                <a:solidFill>
                  <a:schemeClr val="tx1"/>
                </a:solidFill>
              </a:rPr>
              <a:t>　　</a:t>
            </a:r>
            <a:r>
              <a:rPr lang="ja-JP" altLang="en-US" sz="1292" dirty="0">
                <a:solidFill>
                  <a:schemeClr val="tx1"/>
                </a:solidFill>
                <a:latin typeface="+mn-ea"/>
                <a:ea typeface="+mn-ea"/>
              </a:rPr>
              <a:t>　所定の申込書に必要事項を記載のうえ、関西電力送配　</a:t>
            </a:r>
            <a:endParaRPr lang="en-US" altLang="ja-JP" sz="1292" dirty="0">
              <a:solidFill>
                <a:schemeClr val="tx1"/>
              </a:solidFill>
              <a:latin typeface="+mn-ea"/>
              <a:ea typeface="+mn-ea"/>
            </a:endParaRPr>
          </a:p>
          <a:p>
            <a:pPr algn="l" eaLnBrk="1" hangingPunct="1">
              <a:lnSpc>
                <a:spcPct val="120000"/>
              </a:lnSpc>
              <a:defRPr/>
            </a:pPr>
            <a:r>
              <a:rPr lang="ja-JP" altLang="en-US" sz="1292" dirty="0">
                <a:solidFill>
                  <a:schemeClr val="tx1"/>
                </a:solidFill>
                <a:latin typeface="+mn-ea"/>
                <a:ea typeface="+mn-ea"/>
              </a:rPr>
              <a:t>　　電株式会社ネットワークサービスセンターへご提出</a:t>
            </a:r>
            <a:r>
              <a:rPr lang="ja-JP" altLang="en-US" sz="1292" dirty="0" err="1">
                <a:solidFill>
                  <a:schemeClr val="tx1"/>
                </a:solidFill>
                <a:latin typeface="+mn-ea"/>
                <a:ea typeface="+mn-ea"/>
              </a:rPr>
              <a:t>い</a:t>
            </a:r>
            <a:r>
              <a:rPr lang="ja-JP" altLang="en-US" sz="1292" dirty="0">
                <a:solidFill>
                  <a:schemeClr val="tx1"/>
                </a:solidFill>
                <a:latin typeface="+mn-ea"/>
                <a:ea typeface="+mn-ea"/>
              </a:rPr>
              <a:t>ただ</a:t>
            </a:r>
            <a:endParaRPr lang="en-US" altLang="ja-JP" sz="1292" dirty="0">
              <a:solidFill>
                <a:schemeClr val="tx1"/>
              </a:solidFill>
              <a:latin typeface="+mn-ea"/>
              <a:ea typeface="+mn-ea"/>
            </a:endParaRPr>
          </a:p>
          <a:p>
            <a:pPr algn="l" eaLnBrk="1" hangingPunct="1">
              <a:lnSpc>
                <a:spcPct val="120000"/>
              </a:lnSpc>
              <a:defRPr/>
            </a:pPr>
            <a:r>
              <a:rPr lang="ja-JP" altLang="en-US" sz="1292" dirty="0">
                <a:solidFill>
                  <a:schemeClr val="tx1"/>
                </a:solidFill>
                <a:latin typeface="+mn-ea"/>
                <a:ea typeface="+mn-ea"/>
              </a:rPr>
              <a:t>　　きます。</a:t>
            </a:r>
            <a:br>
              <a:rPr lang="ja-JP" altLang="en-US" sz="1292" dirty="0">
                <a:solidFill>
                  <a:schemeClr val="tx1"/>
                </a:solidFill>
                <a:latin typeface="+mn-ea"/>
                <a:ea typeface="+mn-ea"/>
              </a:rPr>
            </a:br>
            <a:r>
              <a:rPr lang="ja-JP" altLang="en-US" sz="1292" dirty="0">
                <a:solidFill>
                  <a:schemeClr val="tx1"/>
                </a:solidFill>
                <a:latin typeface="+mn-ea"/>
                <a:ea typeface="+mn-ea"/>
              </a:rPr>
              <a:t>　</a:t>
            </a:r>
            <a:r>
              <a:rPr lang="en-US" altLang="ja-JP" sz="1292" dirty="0">
                <a:solidFill>
                  <a:schemeClr val="tx1"/>
                </a:solidFill>
                <a:latin typeface="+mn-ea"/>
                <a:ea typeface="+mn-ea"/>
              </a:rPr>
              <a:t>※</a:t>
            </a:r>
            <a:r>
              <a:rPr lang="ja-JP" altLang="en-US" sz="1292" dirty="0">
                <a:solidFill>
                  <a:schemeClr val="tx1"/>
                </a:solidFill>
                <a:latin typeface="+mn-ea"/>
                <a:ea typeface="+mn-ea"/>
              </a:rPr>
              <a:t>申込書のご提出は、申込書に記載の「ご利用条件」を</a:t>
            </a:r>
            <a:r>
              <a:rPr lang="ja-JP" altLang="en-US" sz="1292" dirty="0" err="1">
                <a:solidFill>
                  <a:schemeClr val="tx1"/>
                </a:solidFill>
                <a:latin typeface="+mn-ea"/>
                <a:ea typeface="+mn-ea"/>
              </a:rPr>
              <a:t>ご</a:t>
            </a:r>
            <a:endParaRPr lang="en-US" altLang="ja-JP" sz="1292" dirty="0">
              <a:solidFill>
                <a:schemeClr val="tx1"/>
              </a:solidFill>
              <a:latin typeface="+mn-ea"/>
              <a:ea typeface="+mn-ea"/>
            </a:endParaRPr>
          </a:p>
          <a:p>
            <a:pPr algn="l" eaLnBrk="1" hangingPunct="1">
              <a:lnSpc>
                <a:spcPct val="120000"/>
              </a:lnSpc>
              <a:defRPr/>
            </a:pPr>
            <a:r>
              <a:rPr lang="ja-JP" altLang="en-US" sz="1292" dirty="0">
                <a:solidFill>
                  <a:schemeClr val="tx1"/>
                </a:solidFill>
                <a:latin typeface="+mn-ea"/>
                <a:ea typeface="+mn-ea"/>
              </a:rPr>
              <a:t>　　確認いただき、ご了承のうえ、ご提出ください。</a:t>
            </a:r>
            <a:endParaRPr lang="en-US" altLang="ja-JP" sz="1292" dirty="0">
              <a:solidFill>
                <a:schemeClr val="tx1"/>
              </a:solidFill>
              <a:latin typeface="+mn-ea"/>
              <a:ea typeface="+mn-ea"/>
            </a:endParaRPr>
          </a:p>
          <a:p>
            <a:pPr algn="l" eaLnBrk="1" hangingPunct="1">
              <a:lnSpc>
                <a:spcPct val="120000"/>
              </a:lnSpc>
              <a:defRPr/>
            </a:pPr>
            <a:endParaRPr lang="en-US" altLang="ja-JP" sz="1662" dirty="0">
              <a:solidFill>
                <a:schemeClr val="tx1"/>
              </a:solidFill>
            </a:endParaRPr>
          </a:p>
          <a:p>
            <a:pPr algn="l" eaLnBrk="1" hangingPunct="1">
              <a:lnSpc>
                <a:spcPct val="120000"/>
              </a:lnSpc>
              <a:defRPr/>
            </a:pPr>
            <a:r>
              <a:rPr lang="ja-JP" altLang="en-US" sz="1662" b="1" dirty="0">
                <a:solidFill>
                  <a:schemeClr val="tx1"/>
                </a:solidFill>
              </a:rPr>
              <a:t>②配信設定の登録</a:t>
            </a:r>
            <a:endParaRPr lang="en-US" altLang="ja-JP" sz="1662" b="1" dirty="0">
              <a:solidFill>
                <a:schemeClr val="tx1"/>
              </a:solidFill>
            </a:endParaRPr>
          </a:p>
          <a:p>
            <a:pPr algn="l" eaLnBrk="1" hangingPunct="1">
              <a:lnSpc>
                <a:spcPct val="120000"/>
              </a:lnSpc>
              <a:defRPr/>
            </a:pPr>
            <a:r>
              <a:rPr lang="ja-JP" altLang="en-US" sz="1662" dirty="0">
                <a:solidFill>
                  <a:schemeClr val="tx1"/>
                </a:solidFill>
              </a:rPr>
              <a:t>　　　</a:t>
            </a:r>
            <a:r>
              <a:rPr lang="ja-JP" altLang="en-US" sz="1292" dirty="0">
                <a:solidFill>
                  <a:schemeClr val="tx1"/>
                </a:solidFill>
              </a:rPr>
              <a:t>申込書に基づき、関西電力送配電にて配信内容を設</a:t>
            </a:r>
            <a:endParaRPr lang="en-US" altLang="ja-JP" sz="1292" dirty="0">
              <a:solidFill>
                <a:schemeClr val="tx1"/>
              </a:solidFill>
            </a:endParaRPr>
          </a:p>
          <a:p>
            <a:pPr algn="l" eaLnBrk="1" hangingPunct="1">
              <a:lnSpc>
                <a:spcPct val="120000"/>
              </a:lnSpc>
              <a:defRPr/>
            </a:pPr>
            <a:r>
              <a:rPr lang="ja-JP" altLang="en-US" sz="1292" dirty="0">
                <a:solidFill>
                  <a:schemeClr val="tx1"/>
                </a:solidFill>
              </a:rPr>
              <a:t>　　</a:t>
            </a:r>
            <a:r>
              <a:rPr lang="ja-JP" altLang="en-US" sz="1292" dirty="0" err="1">
                <a:solidFill>
                  <a:schemeClr val="tx1"/>
                </a:solidFill>
              </a:rPr>
              <a:t>定し</a:t>
            </a:r>
            <a:r>
              <a:rPr lang="ja-JP" altLang="en-US" sz="1292" dirty="0">
                <a:solidFill>
                  <a:schemeClr val="tx1"/>
                </a:solidFill>
              </a:rPr>
              <a:t>、配信開始日をご連絡いたします。</a:t>
            </a:r>
            <a:br>
              <a:rPr lang="ja-JP" altLang="en-US" sz="1292" dirty="0">
                <a:solidFill>
                  <a:schemeClr val="tx1"/>
                </a:solidFill>
              </a:rPr>
            </a:br>
            <a:endParaRPr lang="en-US" altLang="ja-JP" sz="1292" dirty="0">
              <a:solidFill>
                <a:schemeClr val="tx1"/>
              </a:solidFill>
            </a:endParaRPr>
          </a:p>
          <a:p>
            <a:pPr algn="l">
              <a:lnSpc>
                <a:spcPct val="120000"/>
              </a:lnSpc>
              <a:defRPr/>
            </a:pPr>
            <a:r>
              <a:rPr lang="ja-JP" altLang="en-US" sz="1662" b="1" dirty="0">
                <a:solidFill>
                  <a:schemeClr val="tx1"/>
                </a:solidFill>
              </a:rPr>
              <a:t>③小売電気事業者さまの登録について</a:t>
            </a:r>
            <a:endParaRPr lang="en-US" altLang="ja-JP" sz="1662" b="1" dirty="0">
              <a:solidFill>
                <a:schemeClr val="tx1"/>
              </a:solidFill>
            </a:endParaRPr>
          </a:p>
          <a:p>
            <a:pPr algn="l">
              <a:lnSpc>
                <a:spcPct val="120000"/>
              </a:lnSpc>
              <a:defRPr/>
            </a:pPr>
            <a:r>
              <a:rPr lang="ja-JP" altLang="en-US" sz="1662" dirty="0">
                <a:solidFill>
                  <a:schemeClr val="tx1"/>
                </a:solidFill>
              </a:rPr>
              <a:t>　　　</a:t>
            </a:r>
            <a:r>
              <a:rPr lang="ja-JP" altLang="en-US" sz="1292" dirty="0">
                <a:solidFill>
                  <a:schemeClr val="tx1"/>
                </a:solidFill>
              </a:rPr>
              <a:t>小売電気事業者さまにおいては、エリア別（大阪北、</a:t>
            </a:r>
            <a:endParaRPr lang="en-US" altLang="ja-JP" sz="1292" dirty="0">
              <a:solidFill>
                <a:schemeClr val="tx1"/>
              </a:solidFill>
            </a:endParaRPr>
          </a:p>
          <a:p>
            <a:pPr algn="l">
              <a:lnSpc>
                <a:spcPct val="120000"/>
              </a:lnSpc>
              <a:defRPr/>
            </a:pPr>
            <a:r>
              <a:rPr lang="ja-JP" altLang="en-US" sz="1292" dirty="0">
                <a:solidFill>
                  <a:schemeClr val="tx1"/>
                </a:solidFill>
              </a:rPr>
              <a:t>　　大阪南、京都、兵庫西、兵庫東、奈良、滋賀、和歌山）の</a:t>
            </a:r>
            <a:endParaRPr lang="en-US" altLang="ja-JP" sz="1292" dirty="0">
              <a:solidFill>
                <a:schemeClr val="tx1"/>
              </a:solidFill>
            </a:endParaRPr>
          </a:p>
          <a:p>
            <a:pPr algn="l">
              <a:lnSpc>
                <a:spcPct val="120000"/>
              </a:lnSpc>
              <a:defRPr/>
            </a:pPr>
            <a:r>
              <a:rPr lang="ja-JP" altLang="en-US" sz="1292" dirty="0">
                <a:solidFill>
                  <a:schemeClr val="tx1"/>
                </a:solidFill>
              </a:rPr>
              <a:t>　　配信登録も可能です。エリア別の配信地域は小売電気</a:t>
            </a:r>
            <a:endParaRPr lang="en-US" altLang="ja-JP" sz="1292" dirty="0">
              <a:solidFill>
                <a:schemeClr val="tx1"/>
              </a:solidFill>
            </a:endParaRPr>
          </a:p>
          <a:p>
            <a:pPr algn="l">
              <a:lnSpc>
                <a:spcPct val="120000"/>
              </a:lnSpc>
              <a:defRPr/>
            </a:pPr>
            <a:r>
              <a:rPr lang="ja-JP" altLang="en-US" sz="1292" dirty="0">
                <a:solidFill>
                  <a:schemeClr val="tx1"/>
                </a:solidFill>
              </a:rPr>
              <a:t>　　事業者さまに設定頂いた配信地域を設定致します。</a:t>
            </a:r>
            <a:br>
              <a:rPr lang="ja-JP" altLang="en-US" sz="1292" dirty="0">
                <a:solidFill>
                  <a:schemeClr val="tx1"/>
                </a:solidFill>
              </a:rPr>
            </a:br>
            <a:endParaRPr lang="en-US" altLang="ja-JP" sz="1292" dirty="0">
              <a:solidFill>
                <a:schemeClr val="tx1"/>
              </a:solidFill>
            </a:endParaRPr>
          </a:p>
          <a:p>
            <a:pPr algn="l" eaLnBrk="1" hangingPunct="1">
              <a:lnSpc>
                <a:spcPct val="120000"/>
              </a:lnSpc>
              <a:defRPr/>
            </a:pPr>
            <a:endParaRPr lang="en-US" altLang="ja-JP" sz="1292" dirty="0">
              <a:solidFill>
                <a:schemeClr val="tx1"/>
              </a:solidFill>
            </a:endParaRPr>
          </a:p>
          <a:p>
            <a:pPr algn="l" eaLnBrk="1" hangingPunct="1">
              <a:lnSpc>
                <a:spcPct val="120000"/>
              </a:lnSpc>
              <a:defRPr/>
            </a:pPr>
            <a:endParaRPr lang="ja-JP" altLang="en-US" sz="1662" dirty="0">
              <a:solidFill>
                <a:schemeClr val="tx1"/>
              </a:solidFill>
            </a:endParaRPr>
          </a:p>
        </p:txBody>
      </p:sp>
      <p:sp>
        <p:nvSpPr>
          <p:cNvPr id="9" name="テキスト ボックス 8"/>
          <p:cNvSpPr txBox="1"/>
          <p:nvPr/>
        </p:nvSpPr>
        <p:spPr>
          <a:xfrm>
            <a:off x="4604011" y="1130453"/>
            <a:ext cx="4461043" cy="5332807"/>
          </a:xfrm>
          <a:prstGeom prst="rect">
            <a:avLst/>
          </a:prstGeom>
          <a:noFill/>
          <a:ln>
            <a:solidFill>
              <a:schemeClr val="tx1"/>
            </a:solidFill>
          </a:ln>
          <a:effectLst/>
        </p:spPr>
        <p:txBody>
          <a:bodyPr wrap="square" rtlCol="0" anchor="t">
            <a:spAutoFit/>
          </a:bodyPr>
          <a:lstStyle/>
          <a:p>
            <a:r>
              <a:rPr lang="ja-JP" altLang="en-US" sz="1015" dirty="0" smtClean="0">
                <a:latin typeface="Meiryo UI" panose="020B0604030504040204" pitchFamily="50" charset="-128"/>
                <a:ea typeface="Meiryo UI" panose="020B0604030504040204" pitchFamily="50" charset="-128"/>
                <a:cs typeface="Meiryo UI" panose="020B0604030504040204" pitchFamily="50" charset="-128"/>
              </a:rPr>
              <a:t>停電のお知らせ</a:t>
            </a:r>
            <a:endParaRPr lang="en-US" altLang="ja-JP" sz="1015"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15"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23" dirty="0" smtClean="0">
                <a:latin typeface="Meiryo UI" panose="020B0604030504040204" pitchFamily="50" charset="-128"/>
                <a:ea typeface="Meiryo UI" panose="020B0604030504040204" pitchFamily="50" charset="-128"/>
                <a:cs typeface="Meiryo UI" panose="020B0604030504040204" pitchFamily="50" charset="-128"/>
              </a:rPr>
              <a:t>事故問合せ番号</a:t>
            </a:r>
            <a:r>
              <a:rPr lang="ja-JP" altLang="en-US" sz="923" dirty="0">
                <a:latin typeface="Meiryo UI" panose="020B0604030504040204" pitchFamily="50" charset="-128"/>
                <a:ea typeface="Meiryo UI" panose="020B0604030504040204" pitchFamily="50" charset="-128"/>
                <a:cs typeface="Meiryo UI" panose="020B0604030504040204" pitchFamily="50" charset="-128"/>
              </a:rPr>
              <a:t>　</a:t>
            </a:r>
            <a:r>
              <a:rPr lang="ja-JP" altLang="en-US" sz="923" dirty="0" smtClean="0">
                <a:latin typeface="Meiryo UI" panose="020B0604030504040204" pitchFamily="50" charset="-128"/>
                <a:ea typeface="Meiryo UI" panose="020B0604030504040204" pitchFamily="50" charset="-128"/>
                <a:cs typeface="Meiryo UI" panose="020B0604030504040204" pitchFamily="50" charset="-128"/>
              </a:rPr>
              <a:t>〇〇〇〇〇〇〇〇〇〇〇〇〇〇〇〇</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23" dirty="0">
                <a:latin typeface="Meiryo UI" panose="020B0604030504040204" pitchFamily="50" charset="-128"/>
                <a:ea typeface="Meiryo UI" panose="020B0604030504040204" pitchFamily="50" charset="-128"/>
                <a:cs typeface="Meiryo UI" panose="020B0604030504040204" pitchFamily="50" charset="-128"/>
              </a:rPr>
              <a:t>○○○○年○月○日</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23" dirty="0">
                <a:latin typeface="Meiryo UI" panose="020B0604030504040204" pitchFamily="50" charset="-128"/>
                <a:ea typeface="Meiryo UI" panose="020B0604030504040204" pitchFamily="50" charset="-128"/>
                <a:cs typeface="Meiryo UI" panose="020B0604030504040204" pitchFamily="50" charset="-128"/>
              </a:rPr>
              <a:t>関西電力送配電株式会社</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23" dirty="0">
                <a:latin typeface="Meiryo UI" panose="020B0604030504040204" pitchFamily="50" charset="-128"/>
                <a:ea typeface="Meiryo UI" panose="020B0604030504040204" pitchFamily="50" charset="-128"/>
                <a:cs typeface="Meiryo UI" panose="020B0604030504040204" pitchFamily="50" charset="-128"/>
              </a:rPr>
              <a:t>下記の通り、停電が発生しました</a:t>
            </a:r>
            <a:r>
              <a:rPr lang="ja-JP" altLang="en-US" sz="923"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23"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23" dirty="0" smtClean="0">
                <a:latin typeface="Meiryo UI" panose="020B0604030504040204" pitchFamily="50" charset="-128"/>
                <a:ea typeface="Meiryo UI" panose="020B0604030504040204" pitchFamily="50" charset="-128"/>
                <a:cs typeface="Meiryo UI" panose="020B0604030504040204" pitchFamily="50" charset="-128"/>
              </a:rPr>
              <a:t>なお、記載内容は速報情報ですので、変更する場合がございます。</a:t>
            </a:r>
            <a:endParaRPr lang="en-US" altLang="ja-JP" sz="923"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23" dirty="0" smtClean="0">
                <a:latin typeface="Meiryo UI" panose="020B0604030504040204" pitchFamily="50" charset="-128"/>
                <a:ea typeface="Meiryo UI" panose="020B0604030504040204" pitchFamily="50" charset="-128"/>
                <a:cs typeface="Meiryo UI" panose="020B0604030504040204" pitchFamily="50" charset="-128"/>
              </a:rPr>
              <a:t>ご迷惑をお掛けしまして大変申し訳ございません。</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923" dirty="0">
                <a:latin typeface="Meiryo UI" panose="020B0604030504040204" pitchFamily="50" charset="-128"/>
                <a:ea typeface="Meiryo UI" panose="020B0604030504040204" pitchFamily="50" charset="-128"/>
                <a:cs typeface="Meiryo UI" panose="020B0604030504040204" pitchFamily="50" charset="-128"/>
              </a:rPr>
              <a:t>&lt;</a:t>
            </a:r>
            <a:r>
              <a:rPr lang="ja-JP" altLang="en-US" sz="923" dirty="0">
                <a:latin typeface="Meiryo UI" panose="020B0604030504040204" pitchFamily="50" charset="-128"/>
                <a:ea typeface="Meiryo UI" panose="020B0604030504040204" pitchFamily="50" charset="-128"/>
                <a:cs typeface="Meiryo UI" panose="020B0604030504040204" pitchFamily="50" charset="-128"/>
              </a:rPr>
              <a:t>停電発生日時</a:t>
            </a:r>
            <a:r>
              <a:rPr lang="en-US" altLang="ja-JP" sz="923" dirty="0">
                <a:latin typeface="Meiryo UI" panose="020B0604030504040204" pitchFamily="50" charset="-128"/>
                <a:ea typeface="Meiryo UI" panose="020B0604030504040204" pitchFamily="50" charset="-128"/>
                <a:cs typeface="Meiryo UI" panose="020B0604030504040204" pitchFamily="50" charset="-128"/>
              </a:rPr>
              <a:t>&gt;</a:t>
            </a:r>
          </a:p>
          <a:p>
            <a:r>
              <a:rPr lang="ja-JP" altLang="en-US" sz="923" dirty="0">
                <a:latin typeface="Meiryo UI" panose="020B0604030504040204" pitchFamily="50" charset="-128"/>
                <a:ea typeface="Meiryo UI" panose="020B0604030504040204" pitchFamily="50" charset="-128"/>
                <a:cs typeface="Meiryo UI" panose="020B0604030504040204" pitchFamily="50" charset="-128"/>
              </a:rPr>
              <a:t>○○○○年○月○日○時○分頃</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23" dirty="0">
                <a:latin typeface="Meiryo UI" panose="020B0604030504040204" pitchFamily="50" charset="-128"/>
                <a:ea typeface="Meiryo UI" panose="020B0604030504040204" pitchFamily="50" charset="-128"/>
                <a:cs typeface="Meiryo UI" panose="020B0604030504040204" pitchFamily="50" charset="-128"/>
              </a:rPr>
              <a:t>＜停電電力＞</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23" dirty="0">
                <a:latin typeface="Meiryo UI" panose="020B0604030504040204" pitchFamily="50" charset="-128"/>
                <a:ea typeface="Meiryo UI" panose="020B0604030504040204" pitchFamily="50" charset="-128"/>
                <a:cs typeface="Meiryo UI" panose="020B0604030504040204" pitchFamily="50" charset="-128"/>
              </a:rPr>
              <a:t>○○</a:t>
            </a:r>
            <a:r>
              <a:rPr lang="en-US" altLang="ja-JP" sz="923" dirty="0">
                <a:latin typeface="Meiryo UI" panose="020B0604030504040204" pitchFamily="50" charset="-128"/>
                <a:ea typeface="Meiryo UI" panose="020B0604030504040204" pitchFamily="50" charset="-128"/>
                <a:cs typeface="Meiryo UI" panose="020B0604030504040204" pitchFamily="50" charset="-128"/>
              </a:rPr>
              <a:t>kW</a:t>
            </a:r>
          </a:p>
          <a:p>
            <a:r>
              <a:rPr lang="en-US" altLang="ja-JP" sz="923" dirty="0">
                <a:latin typeface="Meiryo UI" panose="020B0604030504040204" pitchFamily="50" charset="-128"/>
                <a:ea typeface="Meiryo UI" panose="020B0604030504040204" pitchFamily="50" charset="-128"/>
                <a:cs typeface="Meiryo UI" panose="020B0604030504040204" pitchFamily="50" charset="-128"/>
              </a:rPr>
              <a:t>&lt;</a:t>
            </a:r>
            <a:r>
              <a:rPr lang="ja-JP" altLang="en-US" sz="923" dirty="0">
                <a:latin typeface="Meiryo UI" panose="020B0604030504040204" pitchFamily="50" charset="-128"/>
                <a:ea typeface="Meiryo UI" panose="020B0604030504040204" pitchFamily="50" charset="-128"/>
                <a:cs typeface="Meiryo UI" panose="020B0604030504040204" pitchFamily="50" charset="-128"/>
              </a:rPr>
              <a:t>現在停電地域</a:t>
            </a:r>
            <a:r>
              <a:rPr lang="en-US" altLang="ja-JP" sz="923" dirty="0">
                <a:latin typeface="Meiryo UI" panose="020B0604030504040204" pitchFamily="50" charset="-128"/>
                <a:ea typeface="Meiryo UI" panose="020B0604030504040204" pitchFamily="50" charset="-128"/>
                <a:cs typeface="Meiryo UI" panose="020B0604030504040204" pitchFamily="50" charset="-128"/>
              </a:rPr>
              <a:t>&gt;</a:t>
            </a:r>
          </a:p>
          <a:p>
            <a:r>
              <a:rPr lang="ja-JP" altLang="en-US" sz="923" dirty="0">
                <a:latin typeface="Meiryo UI" panose="020B0604030504040204" pitchFamily="50" charset="-128"/>
                <a:ea typeface="Meiryo UI" panose="020B0604030504040204" pitchFamily="50" charset="-128"/>
                <a:cs typeface="Meiryo UI" panose="020B0604030504040204" pitchFamily="50" charset="-128"/>
              </a:rPr>
              <a:t>合計：　○軒</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23" dirty="0">
                <a:latin typeface="Meiryo UI" panose="020B0604030504040204" pitchFamily="50" charset="-128"/>
                <a:ea typeface="Meiryo UI" panose="020B0604030504040204" pitchFamily="50" charset="-128"/>
                <a:cs typeface="Meiryo UI" panose="020B0604030504040204" pitchFamily="50" charset="-128"/>
              </a:rPr>
              <a:t>大阪府　：合計○軒</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23" dirty="0">
                <a:latin typeface="Meiryo UI" panose="020B0604030504040204" pitchFamily="50" charset="-128"/>
                <a:ea typeface="Meiryo UI" panose="020B0604030504040204" pitchFamily="50" charset="-128"/>
                <a:cs typeface="Meiryo UI" panose="020B0604030504040204" pitchFamily="50" charset="-128"/>
              </a:rPr>
              <a:t>　豊能郡能勢町：　合計　○軒</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23" dirty="0">
                <a:latin typeface="Meiryo UI" panose="020B0604030504040204" pitchFamily="50" charset="-128"/>
                <a:ea typeface="Meiryo UI" panose="020B0604030504040204" pitchFamily="50" charset="-128"/>
                <a:cs typeface="Meiryo UI" panose="020B0604030504040204" pitchFamily="50" charset="-128"/>
              </a:rPr>
              <a:t>　　 粟栖　○軒</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923" dirty="0">
                <a:latin typeface="Meiryo UI" panose="020B0604030504040204" pitchFamily="50" charset="-128"/>
                <a:ea typeface="Meiryo UI" panose="020B0604030504040204" pitchFamily="50" charset="-128"/>
                <a:cs typeface="Meiryo UI" panose="020B0604030504040204" pitchFamily="50" charset="-128"/>
              </a:rPr>
              <a:t>     </a:t>
            </a:r>
            <a:r>
              <a:rPr lang="ja-JP" altLang="en-US" sz="923" dirty="0">
                <a:latin typeface="Meiryo UI" panose="020B0604030504040204" pitchFamily="50" charset="-128"/>
                <a:ea typeface="Meiryo UI" panose="020B0604030504040204" pitchFamily="50" charset="-128"/>
                <a:cs typeface="Meiryo UI" panose="020B0604030504040204" pitchFamily="50" charset="-128"/>
              </a:rPr>
              <a:t>天王　○軒</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23" dirty="0">
                <a:latin typeface="Meiryo UI" panose="020B0604030504040204" pitchFamily="50" charset="-128"/>
                <a:ea typeface="Meiryo UI" panose="020B0604030504040204" pitchFamily="50" charset="-128"/>
                <a:cs typeface="Meiryo UI" panose="020B0604030504040204" pitchFamily="50" charset="-128"/>
              </a:rPr>
              <a:t>　　 山辺  ○軒</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923" dirty="0">
                <a:latin typeface="Meiryo UI" panose="020B0604030504040204" pitchFamily="50" charset="-128"/>
                <a:ea typeface="Meiryo UI" panose="020B0604030504040204" pitchFamily="50" charset="-128"/>
                <a:cs typeface="Meiryo UI" panose="020B0604030504040204" pitchFamily="50" charset="-128"/>
              </a:rPr>
              <a:t>&lt;</a:t>
            </a:r>
            <a:r>
              <a:rPr lang="ja-JP" altLang="en-US" sz="923" dirty="0">
                <a:latin typeface="Meiryo UI" panose="020B0604030504040204" pitchFamily="50" charset="-128"/>
                <a:ea typeface="Meiryo UI" panose="020B0604030504040204" pitchFamily="50" charset="-128"/>
                <a:cs typeface="Meiryo UI" panose="020B0604030504040204" pitchFamily="50" charset="-128"/>
              </a:rPr>
              <a:t>発生時停電地域</a:t>
            </a:r>
            <a:r>
              <a:rPr lang="en-US" altLang="ja-JP" sz="923" dirty="0">
                <a:latin typeface="Meiryo UI" panose="020B0604030504040204" pitchFamily="50" charset="-128"/>
                <a:ea typeface="Meiryo UI" panose="020B0604030504040204" pitchFamily="50" charset="-128"/>
                <a:cs typeface="Meiryo UI" panose="020B0604030504040204" pitchFamily="50" charset="-128"/>
              </a:rPr>
              <a:t>&gt;</a:t>
            </a:r>
          </a:p>
          <a:p>
            <a:r>
              <a:rPr lang="ja-JP" altLang="en-US" sz="923" dirty="0">
                <a:latin typeface="Meiryo UI" panose="020B0604030504040204" pitchFamily="50" charset="-128"/>
                <a:ea typeface="Meiryo UI" panose="020B0604030504040204" pitchFamily="50" charset="-128"/>
                <a:cs typeface="Meiryo UI" panose="020B0604030504040204" pitchFamily="50" charset="-128"/>
              </a:rPr>
              <a:t>合計：　○軒</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23" dirty="0">
                <a:latin typeface="Meiryo UI" panose="020B0604030504040204" pitchFamily="50" charset="-128"/>
                <a:ea typeface="Meiryo UI" panose="020B0604030504040204" pitchFamily="50" charset="-128"/>
                <a:cs typeface="Meiryo UI" panose="020B0604030504040204" pitchFamily="50" charset="-128"/>
              </a:rPr>
              <a:t>大阪府　：合計○軒</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23" dirty="0">
                <a:latin typeface="Meiryo UI" panose="020B0604030504040204" pitchFamily="50" charset="-128"/>
                <a:ea typeface="Meiryo UI" panose="020B0604030504040204" pitchFamily="50" charset="-128"/>
                <a:cs typeface="Meiryo UI" panose="020B0604030504040204" pitchFamily="50" charset="-128"/>
              </a:rPr>
              <a:t>　豊能郡能勢町：　合計　○軒</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23" dirty="0">
                <a:latin typeface="Meiryo UI" panose="020B0604030504040204" pitchFamily="50" charset="-128"/>
                <a:ea typeface="Meiryo UI" panose="020B0604030504040204" pitchFamily="50" charset="-128"/>
                <a:cs typeface="Meiryo UI" panose="020B0604030504040204" pitchFamily="50" charset="-128"/>
              </a:rPr>
              <a:t>　　 粟栖　○軒</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923" dirty="0">
                <a:latin typeface="Meiryo UI" panose="020B0604030504040204" pitchFamily="50" charset="-128"/>
                <a:ea typeface="Meiryo UI" panose="020B0604030504040204" pitchFamily="50" charset="-128"/>
                <a:cs typeface="Meiryo UI" panose="020B0604030504040204" pitchFamily="50" charset="-128"/>
              </a:rPr>
              <a:t>     </a:t>
            </a:r>
            <a:r>
              <a:rPr lang="ja-JP" altLang="en-US" sz="923" dirty="0">
                <a:latin typeface="Meiryo UI" panose="020B0604030504040204" pitchFamily="50" charset="-128"/>
                <a:ea typeface="Meiryo UI" panose="020B0604030504040204" pitchFamily="50" charset="-128"/>
                <a:cs typeface="Meiryo UI" panose="020B0604030504040204" pitchFamily="50" charset="-128"/>
              </a:rPr>
              <a:t>天王　○軒</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23" dirty="0">
                <a:latin typeface="Meiryo UI" panose="020B0604030504040204" pitchFamily="50" charset="-128"/>
                <a:ea typeface="Meiryo UI" panose="020B0604030504040204" pitchFamily="50" charset="-128"/>
                <a:cs typeface="Meiryo UI" panose="020B0604030504040204" pitchFamily="50" charset="-128"/>
              </a:rPr>
              <a:t>　　 山辺  ○軒</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15"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15" dirty="0" smtClean="0">
                <a:latin typeface="Meiryo UI" panose="020B0604030504040204" pitchFamily="50" charset="-128"/>
                <a:ea typeface="Meiryo UI" panose="020B0604030504040204" pitchFamily="50" charset="-128"/>
                <a:cs typeface="Meiryo UI" panose="020B0604030504040204" pitchFamily="50" charset="-128"/>
              </a:rPr>
              <a:t>最新情報は</a:t>
            </a:r>
            <a:r>
              <a:rPr lang="en-US" altLang="ja-JP" sz="1015" dirty="0" smtClean="0">
                <a:latin typeface="Meiryo UI" panose="020B0604030504040204" pitchFamily="50" charset="-128"/>
                <a:ea typeface="Meiryo UI" panose="020B0604030504040204" pitchFamily="50" charset="-128"/>
                <a:cs typeface="Meiryo UI" panose="020B0604030504040204" pitchFamily="50" charset="-128"/>
              </a:rPr>
              <a:t>HP</a:t>
            </a:r>
            <a:r>
              <a:rPr lang="ja-JP" altLang="en-US" sz="1015" dirty="0" err="1"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1015" dirty="0" err="1">
                <a:latin typeface="Meiryo UI" panose="020B0604030504040204" pitchFamily="50" charset="-128"/>
                <a:ea typeface="Meiryo UI" panose="020B0604030504040204" pitchFamily="50" charset="-128"/>
                <a:cs typeface="Meiryo UI" panose="020B0604030504040204" pitchFamily="50" charset="-128"/>
              </a:rPr>
              <a:t>て</a:t>
            </a:r>
            <a:r>
              <a:rPr lang="ja-JP" altLang="en-US" sz="1015" dirty="0" smtClean="0">
                <a:latin typeface="Meiryo UI" panose="020B0604030504040204" pitchFamily="50" charset="-128"/>
                <a:ea typeface="Meiryo UI" panose="020B0604030504040204" pitchFamily="50" charset="-128"/>
                <a:cs typeface="Meiryo UI" panose="020B0604030504040204" pitchFamily="50" charset="-128"/>
              </a:rPr>
              <a:t>ご確認ください。</a:t>
            </a:r>
            <a:endParaRPr lang="en-US" altLang="ja-JP" sz="1015"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015" dirty="0" smtClean="0">
                <a:latin typeface="Meiryo UI" panose="020B0604030504040204" pitchFamily="50" charset="-128"/>
                <a:ea typeface="Meiryo UI" panose="020B0604030504040204" pitchFamily="50" charset="-128"/>
                <a:cs typeface="Meiryo UI" panose="020B0604030504040204" pitchFamily="50" charset="-128"/>
              </a:rPr>
              <a:t>HP</a:t>
            </a:r>
            <a:r>
              <a:rPr lang="ja-JP" altLang="en-US" sz="1015" dirty="0" smtClean="0">
                <a:latin typeface="Meiryo UI" panose="020B0604030504040204" pitchFamily="50" charset="-128"/>
                <a:ea typeface="Meiryo UI" panose="020B0604030504040204" pitchFamily="50" charset="-128"/>
                <a:cs typeface="Meiryo UI" panose="020B0604030504040204" pitchFamily="50" charset="-128"/>
              </a:rPr>
              <a:t>の更新には時間がかかる場合があります。</a:t>
            </a:r>
            <a:endParaRPr lang="en-US" altLang="ja-JP" sz="1015"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015" dirty="0" smtClean="0">
                <a:latin typeface="Meiryo UI" panose="020B0604030504040204" pitchFamily="50" charset="-128"/>
                <a:ea typeface="Meiryo UI" panose="020B0604030504040204" pitchFamily="50" charset="-128"/>
                <a:cs typeface="Meiryo UI" panose="020B0604030504040204" pitchFamily="50" charset="-128"/>
              </a:rPr>
              <a:t>&lt;HP</a:t>
            </a:r>
            <a:r>
              <a:rPr lang="ja-JP" altLang="en-US" sz="1015" dirty="0" smtClean="0">
                <a:latin typeface="Meiryo UI" panose="020B0604030504040204" pitchFamily="50" charset="-128"/>
                <a:ea typeface="Meiryo UI" panose="020B0604030504040204" pitchFamily="50" charset="-128"/>
                <a:cs typeface="Meiryo UI" panose="020B0604030504040204" pitchFamily="50" charset="-128"/>
              </a:rPr>
              <a:t>リンク先</a:t>
            </a:r>
            <a:r>
              <a:rPr lang="en-US" altLang="ja-JP" sz="1015" dirty="0" smtClean="0">
                <a:latin typeface="Meiryo UI" panose="020B0604030504040204" pitchFamily="50" charset="-128"/>
                <a:ea typeface="Meiryo UI" panose="020B0604030504040204" pitchFamily="50" charset="-128"/>
                <a:cs typeface="Meiryo UI" panose="020B0604030504040204" pitchFamily="50" charset="-128"/>
              </a:rPr>
              <a:t>URL</a:t>
            </a:r>
            <a:r>
              <a:rPr lang="ja-JP" altLang="en-US" sz="1015" dirty="0" smtClean="0">
                <a:latin typeface="Meiryo UI" panose="020B0604030504040204" pitchFamily="50" charset="-128"/>
                <a:ea typeface="Meiryo UI" panose="020B0604030504040204" pitchFamily="50" charset="-128"/>
                <a:cs typeface="Meiryo UI" panose="020B0604030504040204" pitchFamily="50" charset="-128"/>
              </a:rPr>
              <a:t>掲載</a:t>
            </a:r>
            <a:r>
              <a:rPr lang="en-US" altLang="ja-JP" sz="1015" dirty="0" smtClean="0">
                <a:latin typeface="Meiryo UI" panose="020B0604030504040204" pitchFamily="50" charset="-128"/>
                <a:ea typeface="Meiryo UI" panose="020B0604030504040204" pitchFamily="50" charset="-128"/>
                <a:cs typeface="Meiryo UI" panose="020B0604030504040204" pitchFamily="50" charset="-128"/>
              </a:rPr>
              <a:t>&gt;</a:t>
            </a:r>
            <a:endParaRPr lang="en-US" altLang="ja-JP" sz="83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15" dirty="0" smtClean="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1015"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15"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15"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842757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51319" y="247560"/>
            <a:ext cx="7174523" cy="281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215" dirty="0">
                <a:solidFill>
                  <a:srgbClr val="3399FF"/>
                </a:solidFill>
              </a:rPr>
              <a:t>ご利用にあたって</a:t>
            </a:r>
          </a:p>
        </p:txBody>
      </p:sp>
      <p:sp>
        <p:nvSpPr>
          <p:cNvPr id="5" name="Rectangle 2"/>
          <p:cNvSpPr>
            <a:spLocks noChangeArrowheads="1"/>
          </p:cNvSpPr>
          <p:nvPr/>
        </p:nvSpPr>
        <p:spPr bwMode="auto">
          <a:xfrm>
            <a:off x="370950" y="1293066"/>
            <a:ext cx="8509528" cy="4853354"/>
          </a:xfrm>
          <a:prstGeom prst="rect">
            <a:avLst/>
          </a:prstGeom>
          <a:solidFill>
            <a:schemeClr val="bg1"/>
          </a:solidFill>
          <a:ln w="28575">
            <a:solidFill>
              <a:srgbClr val="3399FF"/>
            </a:solidFill>
            <a:miter lim="800000"/>
            <a:headEnd/>
            <a:tailEnd/>
          </a:ln>
          <a:effectLs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6" name="Text Box 4"/>
          <p:cNvSpPr txBox="1">
            <a:spLocks noChangeArrowheads="1"/>
          </p:cNvSpPr>
          <p:nvPr/>
        </p:nvSpPr>
        <p:spPr bwMode="auto">
          <a:xfrm>
            <a:off x="370951" y="1559767"/>
            <a:ext cx="8302869" cy="4171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355600" indent="-355600">
              <a:defRPr kumimoji="1" sz="2400">
                <a:solidFill>
                  <a:schemeClr val="tx1"/>
                </a:solidFill>
                <a:latin typeface="Times New Roman" panose="02020603050405020304" pitchFamily="18" charset="0"/>
                <a:ea typeface="ＭＳ Ｐゴシック" panose="020B0600070205080204" pitchFamily="50" charset="-128"/>
              </a:defRPr>
            </a:lvl1pPr>
            <a:lvl2pPr marL="1411288" indent="-609600">
              <a:defRPr kumimoji="1" sz="2400">
                <a:solidFill>
                  <a:schemeClr val="tx1"/>
                </a:solidFill>
                <a:latin typeface="Times New Roman" panose="02020603050405020304" pitchFamily="18" charset="0"/>
                <a:ea typeface="ＭＳ Ｐゴシック" panose="020B0600070205080204" pitchFamily="50" charset="-128"/>
              </a:defRPr>
            </a:lvl2pPr>
            <a:lvl3pPr marL="2200275" indent="-609600">
              <a:defRPr kumimoji="1" sz="2400">
                <a:solidFill>
                  <a:schemeClr val="tx1"/>
                </a:solidFill>
                <a:latin typeface="Times New Roman" panose="02020603050405020304" pitchFamily="18" charset="0"/>
                <a:ea typeface="ＭＳ Ｐゴシック" panose="020B0600070205080204" pitchFamily="50" charset="-128"/>
              </a:defRPr>
            </a:lvl3pPr>
            <a:lvl4pPr marL="2989263" indent="-609600">
              <a:defRPr kumimoji="1" sz="2400">
                <a:solidFill>
                  <a:schemeClr val="tx1"/>
                </a:solidFill>
                <a:latin typeface="Times New Roman" panose="02020603050405020304" pitchFamily="18" charset="0"/>
                <a:ea typeface="ＭＳ Ｐゴシック" panose="020B0600070205080204" pitchFamily="50" charset="-128"/>
              </a:defRPr>
            </a:lvl4pPr>
            <a:lvl5pPr marL="3778250" indent="-609600">
              <a:defRPr kumimoji="1" sz="2400">
                <a:solidFill>
                  <a:schemeClr val="tx1"/>
                </a:solidFill>
                <a:latin typeface="Times New Roman" panose="02020603050405020304" pitchFamily="18" charset="0"/>
                <a:ea typeface="ＭＳ Ｐゴシック" panose="020B0600070205080204" pitchFamily="50" charset="-128"/>
              </a:defRPr>
            </a:lvl5pPr>
            <a:lvl6pPr marL="4235450" indent="-609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4692650" indent="-609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5149850" indent="-609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5607050" indent="-609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nSpc>
                <a:spcPct val="110000"/>
              </a:lnSpc>
            </a:pPr>
            <a:r>
              <a:rPr lang="ja-JP" altLang="en-US" sz="1200" dirty="0">
                <a:ea typeface="ＭＳ ゴシック" panose="020B0609070205080204" pitchFamily="49" charset="-128"/>
              </a:rPr>
              <a:t>１．関西電力送配電株式会社（以下、</a:t>
            </a:r>
            <a:r>
              <a:rPr lang="en-US" altLang="ja-JP" sz="1200" dirty="0">
                <a:ea typeface="ＭＳ ゴシック" panose="020B0609070205080204" pitchFamily="49" charset="-128"/>
              </a:rPr>
              <a:t>｢</a:t>
            </a:r>
            <a:r>
              <a:rPr lang="ja-JP" altLang="en-US" sz="1200" dirty="0">
                <a:ea typeface="ＭＳ ゴシック" panose="020B0609070205080204" pitchFamily="49" charset="-128"/>
              </a:rPr>
              <a:t>関西電力送配電</a:t>
            </a:r>
            <a:r>
              <a:rPr lang="en-US" altLang="ja-JP" sz="1200" dirty="0">
                <a:ea typeface="ＭＳ ゴシック" panose="020B0609070205080204" pitchFamily="49" charset="-128"/>
              </a:rPr>
              <a:t>｣ </a:t>
            </a:r>
            <a:r>
              <a:rPr lang="ja-JP" altLang="en-US" sz="1200" dirty="0">
                <a:ea typeface="ＭＳ ゴシック" panose="020B0609070205080204" pitchFamily="49" charset="-128"/>
              </a:rPr>
              <a:t>といいます。）は、申込のあった地域における停電が発生した場合、エリアメール配信サービス（以下、</a:t>
            </a:r>
            <a:r>
              <a:rPr lang="en-US" altLang="ja-JP" sz="1200" dirty="0">
                <a:ea typeface="ＭＳ ゴシック" panose="020B0609070205080204" pitchFamily="49" charset="-128"/>
              </a:rPr>
              <a:t>｢</a:t>
            </a:r>
            <a:r>
              <a:rPr lang="ja-JP" altLang="en-US" sz="1200" dirty="0">
                <a:ea typeface="ＭＳ ゴシック" panose="020B0609070205080204" pitchFamily="49" charset="-128"/>
              </a:rPr>
              <a:t>本サービス</a:t>
            </a:r>
            <a:r>
              <a:rPr lang="en-US" altLang="ja-JP" sz="1200" dirty="0">
                <a:ea typeface="ＭＳ ゴシック" panose="020B0609070205080204" pitchFamily="49" charset="-128"/>
              </a:rPr>
              <a:t>｣</a:t>
            </a:r>
            <a:r>
              <a:rPr lang="ja-JP" altLang="en-US" sz="1200" dirty="0">
                <a:ea typeface="ＭＳ ゴシック" panose="020B0609070205080204" pitchFamily="49" charset="-128"/>
              </a:rPr>
              <a:t>といいます。）として、停電情報を配信いたします。なお、停電情報は、貴社が指定した配信先に配信いたします。</a:t>
            </a:r>
          </a:p>
          <a:p>
            <a:pPr>
              <a:lnSpc>
                <a:spcPct val="110000"/>
              </a:lnSpc>
            </a:pPr>
            <a:r>
              <a:rPr lang="ja-JP" altLang="en-US" sz="1200" dirty="0" smtClean="0">
                <a:ea typeface="ＭＳ ゴシック" panose="020B0609070205080204" pitchFamily="49" charset="-128"/>
              </a:rPr>
              <a:t>２．</a:t>
            </a:r>
            <a:r>
              <a:rPr lang="ja-JP" altLang="en-US" sz="1200" dirty="0">
                <a:ea typeface="ＭＳ ゴシック" panose="020B0609070205080204" pitchFamily="49" charset="-128"/>
              </a:rPr>
              <a:t>配信先を変更する場合は、本サービスシステム画面から設定変更を行ってください。</a:t>
            </a:r>
          </a:p>
          <a:p>
            <a:pPr>
              <a:lnSpc>
                <a:spcPct val="110000"/>
              </a:lnSpc>
            </a:pPr>
            <a:r>
              <a:rPr lang="ja-JP" altLang="en-US" sz="1200" dirty="0" smtClean="0">
                <a:ea typeface="ＭＳ ゴシック" panose="020B0609070205080204" pitchFamily="49" charset="-128"/>
              </a:rPr>
              <a:t>３</a:t>
            </a:r>
            <a:r>
              <a:rPr lang="ja-JP" altLang="en-US" sz="1200" dirty="0">
                <a:ea typeface="ＭＳ ゴシック" panose="020B0609070205080204" pitchFamily="49" charset="-128"/>
              </a:rPr>
              <a:t>．申込内容の廃止を希望される場合、廃止申込書を提出してください。</a:t>
            </a:r>
          </a:p>
          <a:p>
            <a:pPr>
              <a:lnSpc>
                <a:spcPct val="110000"/>
              </a:lnSpc>
            </a:pPr>
            <a:r>
              <a:rPr lang="ja-JP" altLang="en-US" sz="1200" dirty="0">
                <a:ea typeface="ＭＳ ゴシック" panose="020B0609070205080204" pitchFamily="49" charset="-128"/>
              </a:rPr>
              <a:t>４．関西電力送配電は、本サービスに登録されたメールアドレスおよびＦＡＸ番号については、本サービスにおいて使用し、それ以外の目的には使用しません。</a:t>
            </a:r>
          </a:p>
          <a:p>
            <a:pPr>
              <a:lnSpc>
                <a:spcPct val="110000"/>
              </a:lnSpc>
            </a:pPr>
            <a:r>
              <a:rPr lang="ja-JP" altLang="en-US" sz="1200" dirty="0">
                <a:ea typeface="ＭＳ ゴシック" panose="020B0609070205080204" pitchFamily="49" charset="-128"/>
              </a:rPr>
              <a:t>５．本サービスの提供について、以下の事項にご留意いただいた上で、停電情報等は参考情報としてご利用ください。 </a:t>
            </a:r>
          </a:p>
          <a:p>
            <a:pPr>
              <a:lnSpc>
                <a:spcPct val="110000"/>
              </a:lnSpc>
            </a:pPr>
            <a:r>
              <a:rPr lang="ja-JP" altLang="en-US" sz="1200" dirty="0">
                <a:ea typeface="ＭＳ ゴシック" panose="020B0609070205080204" pitchFamily="49" charset="-128"/>
              </a:rPr>
              <a:t>（１）誤報が配信される場合があること。</a:t>
            </a:r>
          </a:p>
          <a:p>
            <a:pPr>
              <a:lnSpc>
                <a:spcPct val="110000"/>
              </a:lnSpc>
            </a:pPr>
            <a:r>
              <a:rPr lang="ja-JP" altLang="en-US" sz="1200" dirty="0">
                <a:ea typeface="ＭＳ ゴシック" panose="020B0609070205080204" pitchFamily="49" charset="-128"/>
              </a:rPr>
              <a:t>（２）関西電力送配電以外の方の所有設備の不具合に起因する停電の場合等、停電等の具体的な状況によっては停電情報等を配信できない場合があること。</a:t>
            </a:r>
          </a:p>
          <a:p>
            <a:pPr>
              <a:lnSpc>
                <a:spcPct val="110000"/>
              </a:lnSpc>
            </a:pPr>
            <a:r>
              <a:rPr lang="ja-JP" altLang="en-US" sz="1200" dirty="0">
                <a:ea typeface="ＭＳ ゴシック" panose="020B0609070205080204" pitchFamily="49" charset="-128"/>
              </a:rPr>
              <a:t>（３）停電情報等に含まれる数値については、停電情報等の配信後に変更される場合があること。</a:t>
            </a:r>
          </a:p>
          <a:p>
            <a:pPr>
              <a:lnSpc>
                <a:spcPct val="110000"/>
              </a:lnSpc>
            </a:pPr>
            <a:r>
              <a:rPr lang="ja-JP" altLang="en-US" sz="1200" dirty="0">
                <a:ea typeface="ＭＳ ゴシック" panose="020B0609070205080204" pitchFamily="49" charset="-128"/>
              </a:rPr>
              <a:t>（４）システムメンテナンス等により予告なく本サービスを停止することがあること。</a:t>
            </a:r>
          </a:p>
          <a:p>
            <a:pPr>
              <a:lnSpc>
                <a:spcPct val="110000"/>
              </a:lnSpc>
            </a:pPr>
            <a:r>
              <a:rPr lang="ja-JP" altLang="en-US" sz="1200" dirty="0">
                <a:ea typeface="ＭＳ ゴシック" panose="020B0609070205080204" pitchFamily="49" charset="-128"/>
              </a:rPr>
              <a:t>６．本サービスにより知り得た情報については、利用目的以外の利用は認めません。</a:t>
            </a:r>
          </a:p>
          <a:p>
            <a:pPr>
              <a:lnSpc>
                <a:spcPct val="110000"/>
              </a:lnSpc>
            </a:pPr>
            <a:r>
              <a:rPr lang="ja-JP" altLang="en-US" sz="1200" dirty="0">
                <a:ea typeface="ＭＳ ゴシック" panose="020B0609070205080204" pitchFamily="49" charset="-128"/>
              </a:rPr>
              <a:t>７．前項に反し、関西電力送配電または第三者に損害を与えた場合、直ちにその損害を賠償していただきます。</a:t>
            </a:r>
          </a:p>
          <a:p>
            <a:pPr>
              <a:lnSpc>
                <a:spcPct val="110000"/>
              </a:lnSpc>
            </a:pPr>
            <a:r>
              <a:rPr lang="ja-JP" altLang="en-US" sz="1200" dirty="0">
                <a:ea typeface="ＭＳ ゴシック" panose="020B0609070205080204" pitchFamily="49" charset="-128"/>
              </a:rPr>
              <a:t>８．本利用条件に反した場合、事前に通告・催告なく、関西電力送配電の判断で本サービスを一時停止または解除する場合があります。</a:t>
            </a:r>
          </a:p>
          <a:p>
            <a:pPr>
              <a:lnSpc>
                <a:spcPct val="110000"/>
              </a:lnSpc>
            </a:pPr>
            <a:r>
              <a:rPr lang="ja-JP" altLang="en-US" sz="1200" dirty="0">
                <a:ea typeface="ＭＳ ゴシック" panose="020B0609070205080204" pitchFamily="49" charset="-128"/>
              </a:rPr>
              <a:t>９．関西電力送配電は、本サービスのご利用者が、本サービスに依拠し、または停電情報等を信頼して行った行動等により被った、いかなる生命、身体、財産上の損失または損害についても責任を負いかねますので、あらかじめご了承ください。</a:t>
            </a:r>
          </a:p>
        </p:txBody>
      </p:sp>
      <p:sp>
        <p:nvSpPr>
          <p:cNvPr id="7" name="Text Box 6"/>
          <p:cNvSpPr txBox="1">
            <a:spLocks noChangeArrowheads="1"/>
          </p:cNvSpPr>
          <p:nvPr/>
        </p:nvSpPr>
        <p:spPr bwMode="auto">
          <a:xfrm>
            <a:off x="211016" y="828417"/>
            <a:ext cx="8043496" cy="291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1292" dirty="0"/>
              <a:t>下記の「利用条件」をあらかじめご了承のうえ、申込書をご提出ください。</a:t>
            </a:r>
          </a:p>
        </p:txBody>
      </p:sp>
      <p:sp>
        <p:nvSpPr>
          <p:cNvPr id="8" name="Rectangle 7"/>
          <p:cNvSpPr>
            <a:spLocks noChangeArrowheads="1"/>
          </p:cNvSpPr>
          <p:nvPr/>
        </p:nvSpPr>
        <p:spPr bwMode="auto">
          <a:xfrm>
            <a:off x="502835" y="1161183"/>
            <a:ext cx="1812681" cy="296941"/>
          </a:xfrm>
          <a:prstGeom prst="rect">
            <a:avLst/>
          </a:prstGeom>
          <a:solidFill>
            <a:srgbClr val="3399FF"/>
          </a:solidFill>
          <a:ln>
            <a:noFill/>
          </a:ln>
          <a:effectLst/>
          <a:extLst>
            <a:ext uri="{91240B29-F687-4F45-9708-019B960494DF}">
              <a14:hiddenLine xmlns:a14="http://schemas.microsoft.com/office/drawing/2010/main" w="38100" algn="ctr">
                <a:solidFill>
                  <a:schemeClr val="tx1"/>
                </a:solidFill>
                <a:miter lim="800000"/>
                <a:headEnd/>
                <a:tailEnd/>
              </a14:hiddenLine>
            </a:ext>
          </a:extLst>
        </p:spPr>
        <p:txBody>
          <a:bodyPr>
            <a:spAutoFit/>
          </a:bodyPr>
          <a:lstStyle/>
          <a:p>
            <a:pPr algn="ctr" eaLnBrk="1" hangingPunct="1">
              <a:lnSpc>
                <a:spcPct val="80000"/>
              </a:lnSpc>
              <a:defRPr/>
            </a:pPr>
            <a:r>
              <a:rPr lang="ja-JP" altLang="en-US" sz="1662" b="1">
                <a:solidFill>
                  <a:schemeClr val="bg1"/>
                </a:solidFill>
                <a:effectLst>
                  <a:outerShdw blurRad="38100" dist="38100" dir="2700000" algn="tl">
                    <a:srgbClr val="000000"/>
                  </a:outerShdw>
                </a:effectLst>
              </a:rPr>
              <a:t>ご利用条件</a:t>
            </a:r>
          </a:p>
        </p:txBody>
      </p:sp>
    </p:spTree>
    <p:extLst>
      <p:ext uri="{BB962C8B-B14F-4D97-AF65-F5344CB8AC3E}">
        <p14:creationId xmlns:p14="http://schemas.microsoft.com/office/powerpoint/2010/main" val="35110499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199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88900" y="592138"/>
            <a:ext cx="8964613" cy="6224587"/>
          </a:xfrm>
          <a:prstGeom prst="rect">
            <a:avLst/>
          </a:prstGeom>
          <a:noFill/>
          <a:ln w="28575">
            <a:solidFill>
              <a:srgbClr val="3399FF"/>
            </a:solidFill>
            <a:miter lim="800000"/>
            <a:headEnd/>
            <a:tailEnd/>
          </a:ln>
          <a:effec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5" name="Rectangle 8"/>
          <p:cNvSpPr>
            <a:spLocks noChangeArrowheads="1"/>
          </p:cNvSpPr>
          <p:nvPr/>
        </p:nvSpPr>
        <p:spPr bwMode="auto">
          <a:xfrm>
            <a:off x="93663" y="507525"/>
            <a:ext cx="8887369" cy="6401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lgn="ctr">
              <a:defRPr kumimoji="1" sz="4400">
                <a:solidFill>
                  <a:schemeClr val="tx2"/>
                </a:solidFill>
                <a:latin typeface="Times New Roman" panose="02020603050405020304" pitchFamily="18" charset="0"/>
                <a:ea typeface="ＭＳ Ｐゴシック" panose="020B0600070205080204" pitchFamily="50" charset="-128"/>
              </a:defRPr>
            </a:lvl1pPr>
            <a:lvl2pPr algn="ctr">
              <a:defRPr kumimoji="1" sz="4400">
                <a:solidFill>
                  <a:schemeClr val="tx2"/>
                </a:solidFill>
                <a:latin typeface="Times New Roman" panose="02020603050405020304" pitchFamily="18" charset="0"/>
                <a:ea typeface="ＭＳ Ｐゴシック" panose="020B0600070205080204" pitchFamily="50" charset="-128"/>
              </a:defRPr>
            </a:lvl2pPr>
            <a:lvl3pPr algn="ctr">
              <a:defRPr kumimoji="1" sz="4400">
                <a:solidFill>
                  <a:schemeClr val="tx2"/>
                </a:solidFill>
                <a:latin typeface="Times New Roman" panose="02020603050405020304" pitchFamily="18" charset="0"/>
                <a:ea typeface="ＭＳ Ｐゴシック" panose="020B0600070205080204" pitchFamily="50" charset="-128"/>
              </a:defRPr>
            </a:lvl3pPr>
            <a:lvl4pPr algn="ctr">
              <a:defRPr kumimoji="1" sz="4400">
                <a:solidFill>
                  <a:schemeClr val="tx2"/>
                </a:solidFill>
                <a:latin typeface="Times New Roman" panose="02020603050405020304" pitchFamily="18" charset="0"/>
                <a:ea typeface="ＭＳ Ｐゴシック" panose="020B0600070205080204" pitchFamily="50" charset="-128"/>
              </a:defRPr>
            </a:lvl4pPr>
            <a:lvl5pPr algn="ctr">
              <a:defRPr kumimoji="1" sz="4400">
                <a:solidFill>
                  <a:schemeClr val="tx2"/>
                </a:solidFill>
                <a:latin typeface="Times New Roman" panose="02020603050405020304" pitchFamily="18" charset="0"/>
                <a:ea typeface="ＭＳ Ｐゴシック" panose="020B0600070205080204" pitchFamily="50" charset="-128"/>
              </a:defRPr>
            </a:lvl5pPr>
            <a:lvl6pPr marL="4572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6pPr>
            <a:lvl7pPr marL="9144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7pPr>
            <a:lvl8pPr marL="13716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8pPr>
            <a:lvl9pPr marL="18288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9pPr>
          </a:lstStyle>
          <a:p>
            <a:pPr algn="l" eaLnBrk="1" hangingPunct="1">
              <a:defRPr/>
            </a:pPr>
            <a:r>
              <a:rPr lang="en-US" altLang="ja-JP" sz="1600" b="1" dirty="0" smtClean="0">
                <a:solidFill>
                  <a:schemeClr val="accent1"/>
                </a:solidFill>
              </a:rPr>
              <a:t>① </a:t>
            </a:r>
            <a:r>
              <a:rPr lang="ja-JP" altLang="en-US" sz="1600" b="1" dirty="0" smtClean="0">
                <a:solidFill>
                  <a:schemeClr val="accent1"/>
                </a:solidFill>
              </a:rPr>
              <a:t>配信スピード</a:t>
            </a:r>
            <a:br>
              <a:rPr lang="ja-JP" altLang="en-US" sz="1600" b="1" dirty="0" smtClean="0">
                <a:solidFill>
                  <a:schemeClr val="accent1"/>
                </a:solidFill>
              </a:rPr>
            </a:br>
            <a:r>
              <a:rPr lang="ja-JP" altLang="en-US" sz="1600" b="1" dirty="0" smtClean="0">
                <a:solidFill>
                  <a:schemeClr val="accent1"/>
                </a:solidFill>
              </a:rPr>
              <a:t>　　特別高圧需要者さまの停電および瞬時電圧低下の情報を発生から２～５分程度で配信します。</a:t>
            </a:r>
            <a:br>
              <a:rPr lang="ja-JP" altLang="en-US" sz="1600" b="1" dirty="0" smtClean="0">
                <a:solidFill>
                  <a:schemeClr val="accent1"/>
                </a:solidFill>
              </a:rPr>
            </a:br>
            <a:r>
              <a:rPr lang="ja-JP" altLang="en-US" sz="1400" dirty="0" smtClean="0">
                <a:solidFill>
                  <a:schemeClr val="accent1"/>
                </a:solidFill>
              </a:rPr>
              <a:t>　　　</a:t>
            </a:r>
            <a:r>
              <a:rPr lang="en-US" altLang="ja-JP" sz="1400" dirty="0" smtClean="0">
                <a:solidFill>
                  <a:schemeClr val="accent1"/>
                </a:solidFill>
              </a:rPr>
              <a:t>※</a:t>
            </a:r>
            <a:r>
              <a:rPr lang="ja-JP" altLang="en-US" sz="1400" dirty="0" smtClean="0">
                <a:solidFill>
                  <a:schemeClr val="accent1"/>
                </a:solidFill>
              </a:rPr>
              <a:t>停電および瞬時電圧低下の影響規模等により、配信に時間を要する場合があります。</a:t>
            </a:r>
            <a:br>
              <a:rPr lang="ja-JP" altLang="en-US" sz="1400" dirty="0" smtClean="0">
                <a:solidFill>
                  <a:schemeClr val="accent1"/>
                </a:solidFill>
              </a:rPr>
            </a:br>
            <a:r>
              <a:rPr lang="ja-JP" altLang="en-US" sz="1400" dirty="0" smtClean="0">
                <a:solidFill>
                  <a:schemeClr val="accent1"/>
                </a:solidFill>
              </a:rPr>
              <a:t>　　　</a:t>
            </a:r>
            <a:r>
              <a:rPr lang="en-US" altLang="ja-JP" sz="1400" dirty="0" smtClean="0">
                <a:solidFill>
                  <a:schemeClr val="accent1"/>
                </a:solidFill>
              </a:rPr>
              <a:t>※</a:t>
            </a:r>
            <a:r>
              <a:rPr lang="ja-JP" altLang="en-US" sz="1400" dirty="0" smtClean="0">
                <a:solidFill>
                  <a:schemeClr val="accent1"/>
                </a:solidFill>
              </a:rPr>
              <a:t>配信方法は電子メールまたはＦＡＸとなります。</a:t>
            </a:r>
            <a:br>
              <a:rPr lang="ja-JP" altLang="en-US" sz="1400" dirty="0" smtClean="0">
                <a:solidFill>
                  <a:schemeClr val="accent1"/>
                </a:solidFill>
              </a:rPr>
            </a:br>
            <a:r>
              <a:rPr lang="ja-JP" altLang="en-US" sz="1400" dirty="0" smtClean="0">
                <a:solidFill>
                  <a:schemeClr val="accent1"/>
                </a:solidFill>
              </a:rPr>
              <a:t>　　　</a:t>
            </a:r>
            <a:r>
              <a:rPr lang="en-US" altLang="ja-JP" sz="1400" dirty="0" smtClean="0">
                <a:solidFill>
                  <a:schemeClr val="accent1"/>
                </a:solidFill>
              </a:rPr>
              <a:t>※</a:t>
            </a:r>
            <a:r>
              <a:rPr lang="ja-JP" altLang="en-US" sz="1400" dirty="0" smtClean="0">
                <a:solidFill>
                  <a:schemeClr val="accent1"/>
                </a:solidFill>
              </a:rPr>
              <a:t>前日８時３０分から当日８時３０分までの事故をダイジェスト版として配信することも可能です。</a:t>
            </a:r>
            <a:r>
              <a:rPr lang="ja-JP" altLang="en-US" sz="2000" dirty="0" smtClean="0">
                <a:solidFill>
                  <a:schemeClr val="accent1"/>
                </a:solidFill>
              </a:rPr>
              <a:t/>
            </a:r>
            <a:br>
              <a:rPr lang="ja-JP" altLang="en-US" sz="2000" dirty="0" smtClean="0">
                <a:solidFill>
                  <a:schemeClr val="accent1"/>
                </a:solidFill>
              </a:rPr>
            </a:br>
            <a:r>
              <a:rPr lang="ja-JP" altLang="en-US" sz="1000" dirty="0" smtClean="0">
                <a:solidFill>
                  <a:schemeClr val="accent1"/>
                </a:solidFill>
              </a:rPr>
              <a:t/>
            </a:r>
            <a:br>
              <a:rPr lang="ja-JP" altLang="en-US" sz="1000" dirty="0" smtClean="0">
                <a:solidFill>
                  <a:schemeClr val="accent1"/>
                </a:solidFill>
              </a:rPr>
            </a:br>
            <a:r>
              <a:rPr lang="ja-JP" altLang="en-US" sz="1600" b="1" dirty="0" smtClean="0">
                <a:solidFill>
                  <a:schemeClr val="accent1"/>
                </a:solidFill>
              </a:rPr>
              <a:t>② 配信先を複数設定可能。</a:t>
            </a:r>
            <a:br>
              <a:rPr lang="ja-JP" altLang="en-US" sz="1600" b="1" dirty="0" smtClean="0">
                <a:solidFill>
                  <a:schemeClr val="accent1"/>
                </a:solidFill>
              </a:rPr>
            </a:br>
            <a:r>
              <a:rPr lang="ja-JP" altLang="en-US" sz="1600" b="1" dirty="0" smtClean="0">
                <a:solidFill>
                  <a:schemeClr val="accent1"/>
                </a:solidFill>
              </a:rPr>
              <a:t>　　小売</a:t>
            </a:r>
            <a:r>
              <a:rPr lang="ja-JP" altLang="en-US" sz="1600" b="1" dirty="0">
                <a:solidFill>
                  <a:schemeClr val="accent1"/>
                </a:solidFill>
              </a:rPr>
              <a:t>電気</a:t>
            </a:r>
            <a:r>
              <a:rPr lang="ja-JP" altLang="en-US" sz="1600" b="1" dirty="0" smtClean="0">
                <a:solidFill>
                  <a:schemeClr val="accent1"/>
                </a:solidFill>
              </a:rPr>
              <a:t>事業者さま電子メールアドレスの複数登録機能により、ご利用方法に合わせて受信先を</a:t>
            </a:r>
            <a:endParaRPr lang="en-US" altLang="ja-JP" sz="1600" b="1" dirty="0" smtClean="0">
              <a:solidFill>
                <a:schemeClr val="accent1"/>
              </a:solidFill>
            </a:endParaRPr>
          </a:p>
          <a:p>
            <a:pPr algn="l" eaLnBrk="1" hangingPunct="1">
              <a:defRPr/>
            </a:pPr>
            <a:r>
              <a:rPr lang="ja-JP" altLang="en-US" sz="1600" b="1" dirty="0" smtClean="0">
                <a:solidFill>
                  <a:schemeClr val="accent1"/>
                </a:solidFill>
              </a:rPr>
              <a:t>　　５つまで設定できます。</a:t>
            </a:r>
            <a:br>
              <a:rPr lang="ja-JP" altLang="en-US" sz="1600" b="1" dirty="0" smtClean="0">
                <a:solidFill>
                  <a:schemeClr val="accent1"/>
                </a:solidFill>
              </a:rPr>
            </a:br>
            <a:r>
              <a:rPr lang="ja-JP" altLang="en-US" sz="1400" dirty="0" smtClean="0">
                <a:solidFill>
                  <a:schemeClr val="accent1"/>
                </a:solidFill>
              </a:rPr>
              <a:t>　　　</a:t>
            </a:r>
            <a:r>
              <a:rPr lang="en-US" altLang="ja-JP" sz="1400" dirty="0" smtClean="0">
                <a:solidFill>
                  <a:schemeClr val="accent1"/>
                </a:solidFill>
              </a:rPr>
              <a:t>※</a:t>
            </a:r>
            <a:r>
              <a:rPr lang="ja-JP" altLang="en-US" sz="1400" dirty="0" smtClean="0">
                <a:solidFill>
                  <a:schemeClr val="accent1"/>
                </a:solidFill>
              </a:rPr>
              <a:t>電子メールおよびＦＡＸによる受信先合計が５つまで設定可能です。</a:t>
            </a:r>
            <a:br>
              <a:rPr lang="ja-JP" altLang="en-US" sz="1400" dirty="0" smtClean="0">
                <a:solidFill>
                  <a:schemeClr val="accent1"/>
                </a:solidFill>
              </a:rPr>
            </a:br>
            <a:r>
              <a:rPr lang="ja-JP" altLang="en-US" sz="1400" dirty="0" smtClean="0">
                <a:solidFill>
                  <a:schemeClr val="accent1"/>
                </a:solidFill>
              </a:rPr>
              <a:t>　　　</a:t>
            </a:r>
            <a:r>
              <a:rPr lang="en-US" altLang="ja-JP" sz="1400" dirty="0" smtClean="0">
                <a:solidFill>
                  <a:schemeClr val="accent1"/>
                </a:solidFill>
              </a:rPr>
              <a:t>※</a:t>
            </a:r>
            <a:r>
              <a:rPr lang="ja-JP" altLang="en-US" sz="1400" dirty="0" smtClean="0">
                <a:solidFill>
                  <a:schemeClr val="accent1"/>
                </a:solidFill>
              </a:rPr>
              <a:t>電子メールアドレスの登録には登録エラー条件があります。（以下の条件）</a:t>
            </a:r>
            <a:br>
              <a:rPr lang="ja-JP" altLang="en-US" sz="1400" dirty="0" smtClean="0">
                <a:solidFill>
                  <a:schemeClr val="accent1"/>
                </a:solidFill>
              </a:rPr>
            </a:br>
            <a:r>
              <a:rPr lang="ja-JP" altLang="en-US" sz="800" b="1" dirty="0" smtClean="0">
                <a:solidFill>
                  <a:schemeClr val="accent1"/>
                </a:solidFill>
              </a:rPr>
              <a:t> </a:t>
            </a:r>
            <a:br>
              <a:rPr lang="ja-JP" altLang="en-US" sz="800" b="1" dirty="0" smtClean="0">
                <a:solidFill>
                  <a:schemeClr val="accent1"/>
                </a:solidFill>
              </a:rPr>
            </a:br>
            <a:r>
              <a:rPr lang="ja-JP" altLang="en-US" sz="800" b="1" dirty="0" smtClean="0">
                <a:solidFill>
                  <a:schemeClr val="accent1"/>
                </a:solidFill>
              </a:rPr>
              <a:t/>
            </a:r>
            <a:br>
              <a:rPr lang="ja-JP" altLang="en-US" sz="800" b="1" dirty="0" smtClean="0">
                <a:solidFill>
                  <a:schemeClr val="accent1"/>
                </a:solidFill>
              </a:rPr>
            </a:br>
            <a:r>
              <a:rPr lang="ja-JP" altLang="en-US" sz="1200" dirty="0" smtClean="0">
                <a:solidFill>
                  <a:schemeClr val="accent1"/>
                </a:solidFill>
              </a:rPr>
              <a:t>　　　　　　✔ 英数字、「</a:t>
            </a:r>
            <a:r>
              <a:rPr lang="en-US" altLang="ja-JP" sz="1200" dirty="0" smtClean="0">
                <a:solidFill>
                  <a:schemeClr val="accent1"/>
                </a:solidFill>
              </a:rPr>
              <a:t>@</a:t>
            </a:r>
            <a:r>
              <a:rPr lang="ja-JP" altLang="en-US" sz="1200" dirty="0" smtClean="0">
                <a:solidFill>
                  <a:schemeClr val="accent1"/>
                </a:solidFill>
              </a:rPr>
              <a:t>」、「</a:t>
            </a:r>
            <a:r>
              <a:rPr lang="en-US" altLang="ja-JP" sz="1200" dirty="0" smtClean="0">
                <a:solidFill>
                  <a:schemeClr val="accent1"/>
                </a:solidFill>
              </a:rPr>
              <a:t>.</a:t>
            </a:r>
            <a:r>
              <a:rPr lang="ja-JP" altLang="en-US" sz="1200" dirty="0" smtClean="0">
                <a:solidFill>
                  <a:schemeClr val="accent1"/>
                </a:solidFill>
              </a:rPr>
              <a:t>」、「</a:t>
            </a:r>
            <a:r>
              <a:rPr lang="en-US" altLang="ja-JP" sz="1200" dirty="0" smtClean="0">
                <a:solidFill>
                  <a:schemeClr val="accent1"/>
                </a:solidFill>
              </a:rPr>
              <a:t>-</a:t>
            </a:r>
            <a:r>
              <a:rPr lang="ja-JP" altLang="en-US" sz="1200" dirty="0" smtClean="0">
                <a:solidFill>
                  <a:schemeClr val="accent1"/>
                </a:solidFill>
              </a:rPr>
              <a:t>」、「</a:t>
            </a:r>
            <a:r>
              <a:rPr lang="en-US" altLang="ja-JP" sz="1200" dirty="0" smtClean="0">
                <a:solidFill>
                  <a:schemeClr val="accent1"/>
                </a:solidFill>
              </a:rPr>
              <a:t>_</a:t>
            </a:r>
            <a:r>
              <a:rPr lang="ja-JP" altLang="en-US" sz="1200" dirty="0" smtClean="0">
                <a:solidFill>
                  <a:schemeClr val="accent1"/>
                </a:solidFill>
              </a:rPr>
              <a:t>」以外を入力　　✔ 「</a:t>
            </a:r>
            <a:r>
              <a:rPr lang="en-US" altLang="ja-JP" sz="1200" dirty="0" smtClean="0">
                <a:solidFill>
                  <a:schemeClr val="accent1"/>
                </a:solidFill>
              </a:rPr>
              <a:t>@</a:t>
            </a:r>
            <a:r>
              <a:rPr lang="ja-JP" altLang="en-US" sz="1200" dirty="0" smtClean="0">
                <a:solidFill>
                  <a:schemeClr val="accent1"/>
                </a:solidFill>
              </a:rPr>
              <a:t>」が含まれていない　　✔ 先頭に「</a:t>
            </a:r>
            <a:r>
              <a:rPr lang="en-US" altLang="ja-JP" sz="1200" dirty="0" smtClean="0">
                <a:solidFill>
                  <a:schemeClr val="accent1"/>
                </a:solidFill>
              </a:rPr>
              <a:t>@</a:t>
            </a:r>
            <a:r>
              <a:rPr lang="ja-JP" altLang="en-US" sz="1200" dirty="0" smtClean="0">
                <a:solidFill>
                  <a:schemeClr val="accent1"/>
                </a:solidFill>
              </a:rPr>
              <a:t>」を入力　　✔ 最後に「</a:t>
            </a:r>
            <a:r>
              <a:rPr lang="en-US" altLang="ja-JP" sz="1200" dirty="0" smtClean="0">
                <a:solidFill>
                  <a:schemeClr val="accent1"/>
                </a:solidFill>
              </a:rPr>
              <a:t>@</a:t>
            </a:r>
            <a:r>
              <a:rPr lang="ja-JP" altLang="en-US" sz="1200" dirty="0" smtClean="0">
                <a:solidFill>
                  <a:schemeClr val="accent1"/>
                </a:solidFill>
              </a:rPr>
              <a:t>」を入力</a:t>
            </a:r>
            <a:br>
              <a:rPr lang="ja-JP" altLang="en-US" sz="1200" dirty="0" smtClean="0">
                <a:solidFill>
                  <a:schemeClr val="accent1"/>
                </a:solidFill>
              </a:rPr>
            </a:br>
            <a:r>
              <a:rPr lang="ja-JP" altLang="en-US" sz="1200" dirty="0" smtClean="0">
                <a:solidFill>
                  <a:schemeClr val="accent1"/>
                </a:solidFill>
              </a:rPr>
              <a:t>　　　　　　✔ 「</a:t>
            </a:r>
            <a:r>
              <a:rPr lang="en-US" altLang="ja-JP" sz="1200" dirty="0" smtClean="0">
                <a:solidFill>
                  <a:schemeClr val="accent1"/>
                </a:solidFill>
              </a:rPr>
              <a:t>@</a:t>
            </a:r>
            <a:r>
              <a:rPr lang="ja-JP" altLang="en-US" sz="1200" dirty="0" smtClean="0">
                <a:solidFill>
                  <a:schemeClr val="accent1"/>
                </a:solidFill>
              </a:rPr>
              <a:t>」を２つ以上入力　　✔ 先頭に「</a:t>
            </a:r>
            <a:r>
              <a:rPr lang="en-US" altLang="ja-JP" sz="1200" dirty="0" smtClean="0">
                <a:solidFill>
                  <a:schemeClr val="accent1"/>
                </a:solidFill>
              </a:rPr>
              <a:t>.</a:t>
            </a:r>
            <a:r>
              <a:rPr lang="ja-JP" altLang="en-US" sz="1200" dirty="0" smtClean="0">
                <a:solidFill>
                  <a:schemeClr val="accent1"/>
                </a:solidFill>
              </a:rPr>
              <a:t>」を入力　　✔ 「</a:t>
            </a:r>
            <a:r>
              <a:rPr lang="en-US" altLang="ja-JP" sz="1200" dirty="0" smtClean="0">
                <a:solidFill>
                  <a:schemeClr val="accent1"/>
                </a:solidFill>
              </a:rPr>
              <a:t>@</a:t>
            </a:r>
            <a:r>
              <a:rPr lang="ja-JP" altLang="en-US" sz="1200" dirty="0" smtClean="0">
                <a:solidFill>
                  <a:schemeClr val="accent1"/>
                </a:solidFill>
              </a:rPr>
              <a:t>」の直前に「</a:t>
            </a:r>
            <a:r>
              <a:rPr lang="en-US" altLang="ja-JP" sz="1200" dirty="0" smtClean="0">
                <a:solidFill>
                  <a:schemeClr val="accent1"/>
                </a:solidFill>
              </a:rPr>
              <a:t>.</a:t>
            </a:r>
            <a:r>
              <a:rPr lang="ja-JP" altLang="en-US" sz="1200" dirty="0" smtClean="0">
                <a:solidFill>
                  <a:schemeClr val="accent1"/>
                </a:solidFill>
              </a:rPr>
              <a:t>」を入力　　✔ 「</a:t>
            </a:r>
            <a:r>
              <a:rPr lang="en-US" altLang="ja-JP" sz="1200" dirty="0" smtClean="0">
                <a:solidFill>
                  <a:schemeClr val="accent1"/>
                </a:solidFill>
              </a:rPr>
              <a:t>@</a:t>
            </a:r>
            <a:r>
              <a:rPr lang="ja-JP" altLang="en-US" sz="1200" dirty="0" smtClean="0">
                <a:solidFill>
                  <a:schemeClr val="accent1"/>
                </a:solidFill>
              </a:rPr>
              <a:t>」以降に「</a:t>
            </a:r>
            <a:r>
              <a:rPr lang="en-US" altLang="ja-JP" sz="1200" dirty="0" smtClean="0">
                <a:solidFill>
                  <a:schemeClr val="accent1"/>
                </a:solidFill>
              </a:rPr>
              <a:t>.</a:t>
            </a:r>
            <a:r>
              <a:rPr lang="ja-JP" altLang="en-US" sz="1200" dirty="0" smtClean="0">
                <a:solidFill>
                  <a:schemeClr val="accent1"/>
                </a:solidFill>
              </a:rPr>
              <a:t>」が含まれていない</a:t>
            </a:r>
            <a:br>
              <a:rPr lang="ja-JP" altLang="en-US" sz="1200" dirty="0" smtClean="0">
                <a:solidFill>
                  <a:schemeClr val="accent1"/>
                </a:solidFill>
              </a:rPr>
            </a:br>
            <a:r>
              <a:rPr lang="ja-JP" altLang="en-US" sz="1200" dirty="0" smtClean="0">
                <a:solidFill>
                  <a:schemeClr val="accent1"/>
                </a:solidFill>
              </a:rPr>
              <a:t>　　　　　　✔ 「</a:t>
            </a:r>
            <a:r>
              <a:rPr lang="en-US" altLang="ja-JP" sz="1200" dirty="0" smtClean="0">
                <a:solidFill>
                  <a:schemeClr val="accent1"/>
                </a:solidFill>
              </a:rPr>
              <a:t>@</a:t>
            </a:r>
            <a:r>
              <a:rPr lang="ja-JP" altLang="en-US" sz="1200" dirty="0" smtClean="0">
                <a:solidFill>
                  <a:schemeClr val="accent1"/>
                </a:solidFill>
              </a:rPr>
              <a:t>」の直後に「</a:t>
            </a:r>
            <a:r>
              <a:rPr lang="en-US" altLang="ja-JP" sz="1200" dirty="0" smtClean="0">
                <a:solidFill>
                  <a:schemeClr val="accent1"/>
                </a:solidFill>
              </a:rPr>
              <a:t>.</a:t>
            </a:r>
            <a:r>
              <a:rPr lang="ja-JP" altLang="en-US" sz="1200" dirty="0" smtClean="0">
                <a:solidFill>
                  <a:schemeClr val="accent1"/>
                </a:solidFill>
              </a:rPr>
              <a:t>」を入力　　✔ 「</a:t>
            </a:r>
            <a:r>
              <a:rPr lang="en-US" altLang="ja-JP" sz="1200" dirty="0" smtClean="0">
                <a:solidFill>
                  <a:schemeClr val="accent1"/>
                </a:solidFill>
              </a:rPr>
              <a:t>.</a:t>
            </a:r>
            <a:r>
              <a:rPr lang="ja-JP" altLang="en-US" sz="1200" dirty="0" smtClean="0">
                <a:solidFill>
                  <a:schemeClr val="accent1"/>
                </a:solidFill>
              </a:rPr>
              <a:t>」を２つ以上連続して入力　　✔ 「</a:t>
            </a:r>
            <a:r>
              <a:rPr lang="en-US" altLang="ja-JP" sz="1200" dirty="0" smtClean="0">
                <a:solidFill>
                  <a:schemeClr val="accent1"/>
                </a:solidFill>
              </a:rPr>
              <a:t>@</a:t>
            </a:r>
            <a:r>
              <a:rPr lang="ja-JP" altLang="en-US" sz="1200" dirty="0" smtClean="0">
                <a:solidFill>
                  <a:schemeClr val="accent1"/>
                </a:solidFill>
              </a:rPr>
              <a:t>」より前が</a:t>
            </a:r>
            <a:r>
              <a:rPr lang="en-US" altLang="ja-JP" sz="1200" dirty="0" smtClean="0">
                <a:solidFill>
                  <a:schemeClr val="accent1"/>
                </a:solidFill>
              </a:rPr>
              <a:t>125</a:t>
            </a:r>
            <a:r>
              <a:rPr lang="ja-JP" altLang="en-US" sz="1200" dirty="0" smtClean="0">
                <a:solidFill>
                  <a:schemeClr val="accent1"/>
                </a:solidFill>
              </a:rPr>
              <a:t>バイト以上ある</a:t>
            </a:r>
            <a:br>
              <a:rPr lang="ja-JP" altLang="en-US" sz="1200" dirty="0" smtClean="0">
                <a:solidFill>
                  <a:schemeClr val="accent1"/>
                </a:solidFill>
              </a:rPr>
            </a:br>
            <a:r>
              <a:rPr lang="ja-JP" altLang="en-US" sz="1200" dirty="0" smtClean="0">
                <a:solidFill>
                  <a:schemeClr val="accent1"/>
                </a:solidFill>
              </a:rPr>
              <a:t>　　　　　　✔ 「</a:t>
            </a:r>
            <a:r>
              <a:rPr lang="en-US" altLang="ja-JP" sz="1200" dirty="0" smtClean="0">
                <a:solidFill>
                  <a:schemeClr val="accent1"/>
                </a:solidFill>
              </a:rPr>
              <a:t>@</a:t>
            </a:r>
            <a:r>
              <a:rPr lang="ja-JP" altLang="en-US" sz="1200" dirty="0" smtClean="0">
                <a:solidFill>
                  <a:schemeClr val="accent1"/>
                </a:solidFill>
              </a:rPr>
              <a:t>」より後が</a:t>
            </a:r>
            <a:r>
              <a:rPr lang="en-US" altLang="ja-JP" sz="1200" dirty="0" smtClean="0">
                <a:solidFill>
                  <a:schemeClr val="accent1"/>
                </a:solidFill>
              </a:rPr>
              <a:t>257</a:t>
            </a:r>
            <a:r>
              <a:rPr lang="ja-JP" altLang="en-US" sz="1200" dirty="0" smtClean="0">
                <a:solidFill>
                  <a:schemeClr val="accent1"/>
                </a:solidFill>
              </a:rPr>
              <a:t>バイト以上ある </a:t>
            </a:r>
            <a:br>
              <a:rPr lang="ja-JP" altLang="en-US" sz="1200" dirty="0" smtClean="0">
                <a:solidFill>
                  <a:schemeClr val="accent1"/>
                </a:solidFill>
              </a:rPr>
            </a:br>
            <a:r>
              <a:rPr lang="ja-JP" altLang="en-US" sz="1000" b="1" dirty="0" smtClean="0">
                <a:solidFill>
                  <a:schemeClr val="accent1"/>
                </a:solidFill>
              </a:rPr>
              <a:t/>
            </a:r>
            <a:br>
              <a:rPr lang="ja-JP" altLang="en-US" sz="1000" b="1" dirty="0" smtClean="0">
                <a:solidFill>
                  <a:schemeClr val="accent1"/>
                </a:solidFill>
              </a:rPr>
            </a:br>
            <a:r>
              <a:rPr lang="ja-JP" altLang="en-US" sz="1600" b="1" dirty="0" smtClean="0">
                <a:solidFill>
                  <a:schemeClr val="accent1"/>
                </a:solidFill>
              </a:rPr>
              <a:t>③ 瞬時電圧低下の低下率は至近の変電所の値を採用。</a:t>
            </a:r>
            <a:br>
              <a:rPr lang="ja-JP" altLang="en-US" sz="1600" b="1" dirty="0" smtClean="0">
                <a:solidFill>
                  <a:schemeClr val="accent1"/>
                </a:solidFill>
              </a:rPr>
            </a:br>
            <a:r>
              <a:rPr lang="ja-JP" altLang="en-US" sz="1600" b="1" dirty="0" smtClean="0">
                <a:solidFill>
                  <a:schemeClr val="accent1"/>
                </a:solidFill>
              </a:rPr>
              <a:t>　　瞬時電圧低下の情報は、需要者さまに供給している変電所のデータをお知らせいたします。</a:t>
            </a:r>
            <a:br>
              <a:rPr lang="ja-JP" altLang="en-US" sz="1600" b="1" dirty="0" smtClean="0">
                <a:solidFill>
                  <a:schemeClr val="accent1"/>
                </a:solidFill>
              </a:rPr>
            </a:br>
            <a:r>
              <a:rPr lang="ja-JP" altLang="en-US" sz="1400" dirty="0" smtClean="0">
                <a:solidFill>
                  <a:schemeClr val="accent1"/>
                </a:solidFill>
              </a:rPr>
              <a:t>　　　</a:t>
            </a:r>
            <a:r>
              <a:rPr lang="en-US" altLang="ja-JP" sz="1400" dirty="0" smtClean="0">
                <a:solidFill>
                  <a:schemeClr val="accent1"/>
                </a:solidFill>
              </a:rPr>
              <a:t>※</a:t>
            </a:r>
            <a:r>
              <a:rPr lang="ja-JP" altLang="en-US" sz="1400" dirty="0" smtClean="0">
                <a:solidFill>
                  <a:schemeClr val="accent1"/>
                </a:solidFill>
              </a:rPr>
              <a:t>特別高圧需要者さまに供給している変電所に瞬時電圧低下検出装置が設置されていない場合は、</a:t>
            </a:r>
            <a:br>
              <a:rPr lang="ja-JP" altLang="en-US" sz="1400" dirty="0" smtClean="0">
                <a:solidFill>
                  <a:schemeClr val="accent1"/>
                </a:solidFill>
              </a:rPr>
            </a:br>
            <a:r>
              <a:rPr lang="ja-JP" altLang="en-US" sz="1400" dirty="0" smtClean="0">
                <a:solidFill>
                  <a:schemeClr val="accent1"/>
                </a:solidFill>
              </a:rPr>
              <a:t>　　　　 検出装置が設置されている至近の変電所の値となります。</a:t>
            </a:r>
            <a:r>
              <a:rPr lang="ja-JP" altLang="en-US" sz="2000" dirty="0" smtClean="0">
                <a:solidFill>
                  <a:schemeClr val="accent1"/>
                </a:solidFill>
              </a:rPr>
              <a:t/>
            </a:r>
            <a:br>
              <a:rPr lang="ja-JP" altLang="en-US" sz="2000" dirty="0" smtClean="0">
                <a:solidFill>
                  <a:schemeClr val="accent1"/>
                </a:solidFill>
              </a:rPr>
            </a:br>
            <a:r>
              <a:rPr lang="ja-JP" altLang="en-US" sz="1000" dirty="0" smtClean="0">
                <a:solidFill>
                  <a:schemeClr val="accent1"/>
                </a:solidFill>
              </a:rPr>
              <a:t/>
            </a:r>
            <a:br>
              <a:rPr lang="ja-JP" altLang="en-US" sz="1000" dirty="0" smtClean="0">
                <a:solidFill>
                  <a:schemeClr val="accent1"/>
                </a:solidFill>
              </a:rPr>
            </a:br>
            <a:r>
              <a:rPr lang="ja-JP" altLang="en-US" sz="2000" dirty="0" smtClean="0">
                <a:solidFill>
                  <a:schemeClr val="accent1"/>
                </a:solidFill>
              </a:rPr>
              <a:t> </a:t>
            </a:r>
            <a:r>
              <a:rPr lang="ja-JP" altLang="en-US" sz="1600" b="1" dirty="0" smtClean="0">
                <a:solidFill>
                  <a:schemeClr val="accent1"/>
                </a:solidFill>
              </a:rPr>
              <a:t>④ 小売</a:t>
            </a:r>
            <a:r>
              <a:rPr lang="ja-JP" altLang="en-US" sz="1600" b="1" dirty="0">
                <a:solidFill>
                  <a:schemeClr val="accent1"/>
                </a:solidFill>
              </a:rPr>
              <a:t>電気</a:t>
            </a:r>
            <a:r>
              <a:rPr lang="ja-JP" altLang="en-US" sz="1600" b="1" dirty="0" smtClean="0">
                <a:solidFill>
                  <a:schemeClr val="accent1"/>
                </a:solidFill>
              </a:rPr>
              <a:t>事業者さまにて配信条件および配信先の設定が可能。</a:t>
            </a:r>
            <a:br>
              <a:rPr lang="ja-JP" altLang="en-US" sz="1600" b="1" dirty="0" smtClean="0">
                <a:solidFill>
                  <a:schemeClr val="accent1"/>
                </a:solidFill>
              </a:rPr>
            </a:br>
            <a:r>
              <a:rPr lang="ja-JP" altLang="en-US" sz="1600" b="1" dirty="0" smtClean="0">
                <a:solidFill>
                  <a:schemeClr val="accent1"/>
                </a:solidFill>
              </a:rPr>
              <a:t>　　配信条件および登録内容等の設定を小売電気事業者さまにて自由に行うことができます。</a:t>
            </a:r>
            <a:endParaRPr lang="en-US" altLang="ja-JP" sz="1600" b="1" dirty="0" smtClean="0">
              <a:solidFill>
                <a:schemeClr val="accent1"/>
              </a:solidFill>
            </a:endParaRPr>
          </a:p>
          <a:p>
            <a:pPr algn="l" eaLnBrk="1" hangingPunct="1">
              <a:defRPr/>
            </a:pPr>
            <a:r>
              <a:rPr lang="ja-JP" altLang="en-US" sz="1400" dirty="0" smtClean="0">
                <a:solidFill>
                  <a:schemeClr val="accent1"/>
                </a:solidFill>
                <a:latin typeface="+mn-ea"/>
                <a:ea typeface="+mn-ea"/>
              </a:rPr>
              <a:t>　　　</a:t>
            </a:r>
            <a:r>
              <a:rPr lang="en-US" altLang="ja-JP" sz="1400" dirty="0" smtClean="0">
                <a:solidFill>
                  <a:schemeClr val="accent1"/>
                </a:solidFill>
                <a:latin typeface="+mn-ea"/>
                <a:ea typeface="+mn-ea"/>
              </a:rPr>
              <a:t>※</a:t>
            </a:r>
            <a:r>
              <a:rPr lang="ja-JP" altLang="en-US" sz="1400" dirty="0" smtClean="0">
                <a:solidFill>
                  <a:schemeClr val="accent1"/>
                </a:solidFill>
                <a:latin typeface="+mn-ea"/>
                <a:ea typeface="+mn-ea"/>
              </a:rPr>
              <a:t>小売</a:t>
            </a:r>
            <a:r>
              <a:rPr lang="ja-JP" altLang="en-US" sz="1400" dirty="0">
                <a:solidFill>
                  <a:schemeClr val="accent1"/>
                </a:solidFill>
                <a:latin typeface="+mn-ea"/>
                <a:ea typeface="+mn-ea"/>
              </a:rPr>
              <a:t>電気</a:t>
            </a:r>
            <a:r>
              <a:rPr lang="ja-JP" altLang="en-US" sz="1400" dirty="0" smtClean="0">
                <a:solidFill>
                  <a:schemeClr val="accent1"/>
                </a:solidFill>
                <a:latin typeface="+mn-ea"/>
                <a:ea typeface="+mn-ea"/>
              </a:rPr>
              <a:t>事業者さま向け配信に表示される特別高圧需要者さまは、小売電気事業者さまと契約のある停電</a:t>
            </a:r>
            <a:endParaRPr lang="en-US" altLang="ja-JP" sz="1400" dirty="0" smtClean="0">
              <a:solidFill>
                <a:schemeClr val="accent1"/>
              </a:solidFill>
              <a:latin typeface="+mn-ea"/>
              <a:ea typeface="+mn-ea"/>
            </a:endParaRPr>
          </a:p>
          <a:p>
            <a:pPr algn="l" eaLnBrk="1" hangingPunct="1">
              <a:defRPr/>
            </a:pPr>
            <a:r>
              <a:rPr lang="ja-JP" altLang="en-US" sz="1400" dirty="0">
                <a:solidFill>
                  <a:schemeClr val="accent1"/>
                </a:solidFill>
                <a:latin typeface="+mn-ea"/>
                <a:ea typeface="+mn-ea"/>
              </a:rPr>
              <a:t>　</a:t>
            </a:r>
            <a:r>
              <a:rPr lang="ja-JP" altLang="en-US" sz="1400" dirty="0" smtClean="0">
                <a:solidFill>
                  <a:schemeClr val="accent1"/>
                </a:solidFill>
                <a:latin typeface="+mn-ea"/>
                <a:ea typeface="+mn-ea"/>
              </a:rPr>
              <a:t>　　　情報提供サービス申込済の特別高圧需要者さまとなります。</a:t>
            </a:r>
            <a:endParaRPr lang="en-US" altLang="ja-JP" sz="1400" dirty="0">
              <a:solidFill>
                <a:schemeClr val="accent1"/>
              </a:solidFill>
              <a:latin typeface="+mn-ea"/>
              <a:ea typeface="+mn-ea"/>
            </a:endParaRPr>
          </a:p>
          <a:p>
            <a:pPr algn="l" eaLnBrk="1" hangingPunct="1">
              <a:defRPr/>
            </a:pPr>
            <a:r>
              <a:rPr lang="ja-JP" altLang="en-US" sz="1400" dirty="0" smtClean="0">
                <a:solidFill>
                  <a:schemeClr val="accent1"/>
                </a:solidFill>
                <a:latin typeface="+mn-ea"/>
                <a:ea typeface="+mn-ea"/>
              </a:rPr>
              <a:t>　　　</a:t>
            </a:r>
            <a:r>
              <a:rPr lang="en-US" altLang="ja-JP" sz="1400" dirty="0" smtClean="0">
                <a:solidFill>
                  <a:schemeClr val="accent1"/>
                </a:solidFill>
                <a:latin typeface="+mn-ea"/>
                <a:ea typeface="+mn-ea"/>
              </a:rPr>
              <a:t>※</a:t>
            </a:r>
            <a:r>
              <a:rPr lang="ja-JP" altLang="en-US" sz="1400" dirty="0" smtClean="0">
                <a:solidFill>
                  <a:schemeClr val="accent1"/>
                </a:solidFill>
                <a:latin typeface="+mn-ea"/>
                <a:ea typeface="+mn-ea"/>
              </a:rPr>
              <a:t>小売</a:t>
            </a:r>
            <a:r>
              <a:rPr lang="ja-JP" altLang="en-US" sz="1400" dirty="0">
                <a:solidFill>
                  <a:schemeClr val="accent1"/>
                </a:solidFill>
                <a:latin typeface="+mn-ea"/>
                <a:ea typeface="+mn-ea"/>
              </a:rPr>
              <a:t>電気</a:t>
            </a:r>
            <a:r>
              <a:rPr lang="ja-JP" altLang="en-US" sz="1400" dirty="0" smtClean="0">
                <a:solidFill>
                  <a:schemeClr val="accent1"/>
                </a:solidFill>
                <a:latin typeface="+mn-ea"/>
                <a:ea typeface="+mn-ea"/>
              </a:rPr>
              <a:t>事業者さまは、エリア別（大阪北、大阪南、京都、兵庫西、兵庫東、奈良、滋賀、和歌山）の配信登録</a:t>
            </a:r>
            <a:endParaRPr lang="en-US" altLang="ja-JP" sz="1400" dirty="0" smtClean="0">
              <a:solidFill>
                <a:schemeClr val="accent1"/>
              </a:solidFill>
              <a:latin typeface="+mn-ea"/>
              <a:ea typeface="+mn-ea"/>
            </a:endParaRPr>
          </a:p>
          <a:p>
            <a:pPr algn="l" eaLnBrk="1" hangingPunct="1">
              <a:defRPr/>
            </a:pPr>
            <a:r>
              <a:rPr lang="ja-JP" altLang="en-US" sz="1400" dirty="0">
                <a:solidFill>
                  <a:schemeClr val="accent1"/>
                </a:solidFill>
                <a:latin typeface="+mn-ea"/>
                <a:ea typeface="+mn-ea"/>
              </a:rPr>
              <a:t>　</a:t>
            </a:r>
            <a:r>
              <a:rPr lang="ja-JP" altLang="en-US" sz="1400" dirty="0" smtClean="0">
                <a:solidFill>
                  <a:schemeClr val="accent1"/>
                </a:solidFill>
                <a:latin typeface="+mn-ea"/>
                <a:ea typeface="+mn-ea"/>
              </a:rPr>
              <a:t>　　　も可能となります。なお、エリア別の特別高圧重要者さまは関西電力送配電の指定によります。</a:t>
            </a:r>
            <a:endParaRPr lang="en-US" altLang="ja-JP" sz="1400" dirty="0" smtClean="0">
              <a:solidFill>
                <a:schemeClr val="accent1"/>
              </a:solidFill>
              <a:latin typeface="+mn-ea"/>
              <a:ea typeface="+mn-ea"/>
            </a:endParaRPr>
          </a:p>
        </p:txBody>
      </p:sp>
      <p:sp>
        <p:nvSpPr>
          <p:cNvPr id="6" name="Rectangle 9"/>
          <p:cNvSpPr>
            <a:spLocks noChangeArrowheads="1"/>
          </p:cNvSpPr>
          <p:nvPr/>
        </p:nvSpPr>
        <p:spPr bwMode="auto">
          <a:xfrm>
            <a:off x="661988" y="3234680"/>
            <a:ext cx="7921625" cy="914400"/>
          </a:xfrm>
          <a:prstGeom prst="rect">
            <a:avLst/>
          </a:prstGeom>
          <a:noFill/>
          <a:ln w="12700">
            <a:solidFill>
              <a:srgbClr val="0000FF"/>
            </a:solidFill>
            <a:prstDash val="dash"/>
            <a:miter lim="800000"/>
            <a:headEnd/>
            <a:tailEnd/>
          </a:ln>
          <a:effectLst/>
          <a:extLst>
            <a:ext uri="{909E8E84-426E-40DD-AFC4-6F175D3DCCD1}">
              <a14:hiddenFill xmlns:a14="http://schemas.microsoft.com/office/drawing/2010/main">
                <a:solidFill>
                  <a:schemeClr val="accent1"/>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7" name="Text Box 10"/>
          <p:cNvSpPr txBox="1">
            <a:spLocks noChangeArrowheads="1"/>
          </p:cNvSpPr>
          <p:nvPr/>
        </p:nvSpPr>
        <p:spPr bwMode="auto">
          <a:xfrm>
            <a:off x="755576" y="3155766"/>
            <a:ext cx="1216162" cy="18466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Lst>
        </p:spPr>
        <p:txBody>
          <a:bodyPr wrap="none" lIns="18000" tIns="0" rIns="1800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200" dirty="0">
                <a:solidFill>
                  <a:schemeClr val="accent1"/>
                </a:solidFill>
              </a:rPr>
              <a:t>【</a:t>
            </a:r>
            <a:r>
              <a:rPr lang="ja-JP" altLang="en-US" sz="1200" dirty="0">
                <a:solidFill>
                  <a:schemeClr val="accent1"/>
                </a:solidFill>
              </a:rPr>
              <a:t>登録エラー条件</a:t>
            </a:r>
            <a:r>
              <a:rPr lang="en-US" altLang="ja-JP" sz="1200" dirty="0">
                <a:solidFill>
                  <a:schemeClr val="accent1"/>
                </a:solidFill>
              </a:rPr>
              <a:t>】</a:t>
            </a:r>
          </a:p>
        </p:txBody>
      </p:sp>
      <p:sp>
        <p:nvSpPr>
          <p:cNvPr id="8" name="Rectangle 3"/>
          <p:cNvSpPr>
            <a:spLocks noGrp="1" noChangeArrowheads="1"/>
          </p:cNvSpPr>
          <p:nvPr>
            <p:ph type="title"/>
          </p:nvPr>
        </p:nvSpPr>
        <p:spPr>
          <a:xfrm>
            <a:off x="456886" y="221422"/>
            <a:ext cx="7772400" cy="304800"/>
          </a:xfrm>
        </p:spPr>
        <p:txBody>
          <a:bodyPr>
            <a:normAutofit fontScale="90000"/>
          </a:bodyPr>
          <a:lstStyle/>
          <a:p>
            <a:pPr algn="l" eaLnBrk="1" hangingPunct="1"/>
            <a:r>
              <a:rPr lang="ja-JP" altLang="en-US" sz="2400" b="1" dirty="0" smtClean="0">
                <a:solidFill>
                  <a:srgbClr val="3399FF"/>
                </a:solidFill>
              </a:rPr>
              <a:t>停電情報提供サービスの特徴</a:t>
            </a:r>
          </a:p>
        </p:txBody>
      </p:sp>
    </p:spTree>
    <p:extLst>
      <p:ext uri="{BB962C8B-B14F-4D97-AF65-F5344CB8AC3E}">
        <p14:creationId xmlns:p14="http://schemas.microsoft.com/office/powerpoint/2010/main" val="1837879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oup 680"/>
          <p:cNvGraphicFramePr>
            <a:graphicFrameLocks noGrp="1"/>
          </p:cNvGraphicFramePr>
          <p:nvPr>
            <p:extLst>
              <p:ext uri="{D42A27DB-BD31-4B8C-83A1-F6EECF244321}">
                <p14:modId xmlns:p14="http://schemas.microsoft.com/office/powerpoint/2010/main" val="1248462760"/>
              </p:ext>
            </p:extLst>
          </p:nvPr>
        </p:nvGraphicFramePr>
        <p:xfrm>
          <a:off x="323850" y="1052513"/>
          <a:ext cx="8280400" cy="3149601"/>
        </p:xfrm>
        <a:graphic>
          <a:graphicData uri="http://schemas.openxmlformats.org/drawingml/2006/table">
            <a:tbl>
              <a:tblPr/>
              <a:tblGrid>
                <a:gridCol w="604838"/>
                <a:gridCol w="1665287"/>
                <a:gridCol w="2193925"/>
                <a:gridCol w="2089150"/>
                <a:gridCol w="1727200"/>
              </a:tblGrid>
              <a:tr h="303213">
                <a:tc rowSpan="2" gridSpan="2">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600" b="0" i="0" u="none" strike="noStrike" cap="none" normalizeH="0" baseline="0" dirty="0" smtClean="0">
                        <a:ln>
                          <a:noFill/>
                        </a:ln>
                        <a:solidFill>
                          <a:schemeClr val="tx1"/>
                        </a:solidFill>
                        <a:effectLst/>
                        <a:latin typeface="Times New Roman" panose="02020603050405020304" pitchFamily="18" charset="0"/>
                        <a:ea typeface="ＭＳ Ｐゴシック" panose="020B0600070205080204" pitchFamily="50" charset="-128"/>
                      </a:endParaRPr>
                    </a:p>
                  </a:txBody>
                  <a:tcPr marL="0" marR="0" marT="0" marB="0" anchor="ctr" anchorCtr="1" horzOverflow="overflow">
                    <a:lnL w="381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smtClean="0">
                          <a:ln>
                            <a:noFill/>
                          </a:ln>
                          <a:solidFill>
                            <a:schemeClr val="bg1"/>
                          </a:solidFill>
                          <a:effectLst/>
                          <a:latin typeface="Times New Roman" panose="02020603050405020304" pitchFamily="18" charset="0"/>
                          <a:ea typeface="ＭＳ Ｐゴシック" panose="020B0600070205080204" pitchFamily="50" charset="-128"/>
                        </a:rPr>
                        <a:t>停　　電</a:t>
                      </a:r>
                    </a:p>
                  </a:txBody>
                  <a:tcPr marL="0" marR="0" marT="0" marB="0" anchor="ctr" anchorCtr="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999FF"/>
                    </a:solidFill>
                  </a:tcPr>
                </a:tc>
                <a:tc gridSpan="2">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smtClean="0">
                          <a:ln>
                            <a:noFill/>
                          </a:ln>
                          <a:solidFill>
                            <a:schemeClr val="bg1"/>
                          </a:solidFill>
                          <a:effectLst/>
                          <a:latin typeface="Times New Roman" panose="02020603050405020304" pitchFamily="18" charset="0"/>
                          <a:ea typeface="ＭＳ Ｐゴシック" panose="020B0600070205080204" pitchFamily="50" charset="-128"/>
                        </a:rPr>
                        <a:t>瞬時電圧低下</a:t>
                      </a:r>
                    </a:p>
                  </a:txBody>
                  <a:tcPr marL="0" marR="0" marT="0" marB="0" anchor="ctr" anchorCtr="1" horzOverflow="overflow">
                    <a:lnL w="127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999FF"/>
                    </a:solidFill>
                  </a:tcPr>
                </a:tc>
                <a:tc hMerge="1">
                  <a:txBody>
                    <a:bodyPr/>
                    <a:lstStyle/>
                    <a:p>
                      <a:endParaRPr kumimoji="1" lang="ja-JP" altLang="en-US"/>
                    </a:p>
                  </a:txBody>
                  <a:tcPr/>
                </a:tc>
              </a:tr>
              <a:tr h="309563">
                <a:tc gridSpan="2" vMerge="1">
                  <a:txBody>
                    <a:bodyPr/>
                    <a:lstStyle/>
                    <a:p>
                      <a:endParaRPr kumimoji="1" lang="ja-JP" altLang="en-US"/>
                    </a:p>
                  </a:txBody>
                  <a:tcPr/>
                </a:tc>
                <a:tc hMerge="1" vMerge="1">
                  <a:txBody>
                    <a:bodyPr/>
                    <a:lstStyle/>
                    <a:p>
                      <a:endParaRPr kumimoji="1" lang="ja-JP" altLang="en-US"/>
                    </a:p>
                  </a:txBody>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bg1"/>
                          </a:solidFill>
                          <a:effectLst/>
                          <a:latin typeface="Times New Roman" panose="02020603050405020304" pitchFamily="18" charset="0"/>
                          <a:ea typeface="ＭＳ Ｐゴシック" panose="020B0600070205080204" pitchFamily="50" charset="-128"/>
                        </a:rPr>
                        <a:t>発生連絡</a:t>
                      </a:r>
                    </a:p>
                  </a:txBody>
                  <a:tcPr marL="0" marR="0" marT="0" marB="0" anchor="ctr" anchorCtr="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999FF"/>
                    </a:solid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bg1"/>
                          </a:solidFill>
                          <a:effectLst/>
                          <a:latin typeface="Times New Roman" panose="02020603050405020304" pitchFamily="18" charset="0"/>
                          <a:ea typeface="ＭＳ Ｐゴシック" panose="020B0600070205080204" pitchFamily="50" charset="-128"/>
                        </a:rPr>
                        <a:t>発生連絡（速報）</a:t>
                      </a:r>
                    </a:p>
                  </a:txBody>
                  <a:tcPr marL="0" marR="0" marT="0" marB="0" anchor="ctr" anchorCtr="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999FF"/>
                    </a:solid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bg1"/>
                          </a:solidFill>
                          <a:effectLst/>
                          <a:latin typeface="Times New Roman" panose="02020603050405020304" pitchFamily="18" charset="0"/>
                          <a:ea typeface="ＭＳ Ｐゴシック" panose="020B0600070205080204" pitchFamily="50" charset="-128"/>
                        </a:rPr>
                        <a:t>発生連絡（第二報）</a:t>
                      </a:r>
                    </a:p>
                  </a:txBody>
                  <a:tcPr marL="0" marR="0" marT="0" marB="0" anchor="ctr" anchorCtr="1" horzOverflow="overflow">
                    <a:lnL w="127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999FF"/>
                    </a:solidFill>
                  </a:tcPr>
                </a:tc>
              </a:tr>
              <a:tr h="450850">
                <a:tc rowSpan="2">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配信情報</a:t>
                      </a:r>
                    </a:p>
                  </a:txBody>
                  <a:tcPr marL="0" marR="0" marT="0" marB="0" vert="eaVert" anchor="ctr" anchorCtr="1" horzOverflow="overflow">
                    <a:lnL w="381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発生日時</a:t>
                      </a:r>
                    </a:p>
                  </a:txBody>
                  <a:tcPr marL="0" marR="0" marT="0" marB="0" anchor="ctr" anchorCtr="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a:t>
                      </a:r>
                    </a:p>
                  </a:txBody>
                  <a:tcPr marL="0" marR="0" marT="0" marB="0" anchor="ctr" anchorCtr="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a:t>
                      </a:r>
                    </a:p>
                  </a:txBody>
                  <a:tcPr marL="0" marR="0" marT="0" marB="0" anchor="ctr" anchorCtr="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a:t>
                      </a:r>
                    </a:p>
                  </a:txBody>
                  <a:tcPr marL="0" marR="0" marT="0" marB="0" anchor="ctr" anchorCtr="1" horzOverflow="overflow">
                    <a:lnL w="127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504825">
                <a:tc vMerge="1">
                  <a:txBody>
                    <a:bodyPr/>
                    <a:lstStyle/>
                    <a:p>
                      <a:endParaRPr kumimoji="1" lang="ja-JP" altLang="en-US"/>
                    </a:p>
                  </a:txBody>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電圧低下率</a:t>
                      </a:r>
                      <a:br>
                        <a:rPr kumimoji="1" lang="ja-JP" altLang="en-US" sz="14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br>
                      <a:r>
                        <a:rPr kumimoji="1" lang="ja-JP" altLang="en-US" sz="14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および継続時間</a:t>
                      </a:r>
                    </a:p>
                  </a:txBody>
                  <a:tcPr marL="0" marR="0" marT="0" marB="0" anchor="ctr" anchorCtr="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Times New Roman" panose="02020603050405020304" pitchFamily="18" charset="0"/>
                          <a:ea typeface="ＭＳ Ｐゴシック" panose="020B0600070205080204" pitchFamily="50" charset="-128"/>
                        </a:rPr>
                        <a:t>－</a:t>
                      </a:r>
                    </a:p>
                  </a:txBody>
                  <a:tcPr marL="0" marR="0" marT="0" marB="0" anchor="ctr" anchorCtr="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Times New Roman" panose="02020603050405020304" pitchFamily="18" charset="0"/>
                          <a:ea typeface="ＭＳ Ｐゴシック" panose="020B0600070205080204" pitchFamily="50" charset="-128"/>
                        </a:rPr>
                        <a:t>－</a:t>
                      </a:r>
                      <a:endParaRPr kumimoji="1" lang="en-US" altLang="ja-JP" sz="1400" b="0" i="0" u="none" strike="noStrike" cap="none" normalizeH="0" baseline="0" dirty="0" smtClean="0">
                        <a:ln>
                          <a:noFill/>
                        </a:ln>
                        <a:solidFill>
                          <a:schemeClr val="tx1"/>
                        </a:solidFill>
                        <a:effectLst/>
                        <a:latin typeface="Times New Roman" panose="02020603050405020304" pitchFamily="18" charset="0"/>
                        <a:ea typeface="ＭＳ Ｐゴシック" panose="020B0600070205080204" pitchFamily="50" charset="-128"/>
                      </a:endParaRPr>
                    </a:p>
                  </a:txBody>
                  <a:tcPr marL="0" marR="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a:t>
                      </a:r>
                      <a:br>
                        <a:rPr kumimoji="1" lang="en-US" altLang="ja-JP" sz="14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br>
                      <a:r>
                        <a:rPr kumimoji="1" lang="ja-JP" altLang="en-US" sz="12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a:t>
                      </a:r>
                      <a:r>
                        <a:rPr kumimoji="1" lang="en-US" altLang="ja-JP" sz="12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a:t>
                      </a:r>
                      <a:r>
                        <a:rPr kumimoji="1" lang="ja-JP" altLang="en-US" sz="12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１）</a:t>
                      </a:r>
                    </a:p>
                  </a:txBody>
                  <a:tcPr marL="0" marR="0" marT="0" marB="0" horzOverflow="overflow">
                    <a:lnL w="127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392113">
                <a:tc gridSpan="2">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配信時間（</a:t>
                      </a:r>
                      <a:r>
                        <a:rPr kumimoji="1" lang="en-US" altLang="ja-JP" sz="16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a:t>
                      </a:r>
                      <a:r>
                        <a:rPr kumimoji="1" lang="ja-JP" altLang="en-US" sz="16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２）</a:t>
                      </a:r>
                    </a:p>
                  </a:txBody>
                  <a:tcPr marL="0" marR="0" marT="0" marB="0" anchor="ctr" anchorCtr="1" horzOverflow="overflow">
                    <a:lnL w="381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発生から</a:t>
                      </a:r>
                      <a:r>
                        <a:rPr kumimoji="1" lang="en-US" altLang="ja-JP" sz="14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5</a:t>
                      </a:r>
                      <a:r>
                        <a:rPr kumimoji="1" lang="ja-JP" altLang="en-US" sz="14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分程度</a:t>
                      </a:r>
                    </a:p>
                  </a:txBody>
                  <a:tcPr marL="0" marR="0" marT="0" marB="0" anchor="ctr" anchorCtr="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Times New Roman" panose="02020603050405020304" pitchFamily="18" charset="0"/>
                          <a:ea typeface="ＭＳ Ｐゴシック" panose="020B0600070205080204" pitchFamily="50" charset="-128"/>
                        </a:rPr>
                        <a:t>発生から</a:t>
                      </a:r>
                      <a:r>
                        <a:rPr kumimoji="1" lang="en-US" altLang="ja-JP" sz="1400" b="0" i="0" u="none" strike="noStrike" cap="none" normalizeH="0" baseline="0" dirty="0" smtClean="0">
                          <a:ln>
                            <a:noFill/>
                          </a:ln>
                          <a:solidFill>
                            <a:schemeClr val="tx1"/>
                          </a:solidFill>
                          <a:effectLst/>
                          <a:latin typeface="Times New Roman" panose="02020603050405020304" pitchFamily="18" charset="0"/>
                          <a:ea typeface="ＭＳ Ｐゴシック" panose="020B0600070205080204" pitchFamily="50" charset="-128"/>
                        </a:rPr>
                        <a:t>2</a:t>
                      </a:r>
                      <a:r>
                        <a:rPr kumimoji="1" lang="ja-JP" altLang="en-US" sz="1400" b="0" i="0" u="none" strike="noStrike" cap="none" normalizeH="0" baseline="0" dirty="0" smtClean="0">
                          <a:ln>
                            <a:noFill/>
                          </a:ln>
                          <a:solidFill>
                            <a:schemeClr val="tx1"/>
                          </a:solidFill>
                          <a:effectLst/>
                          <a:latin typeface="Times New Roman" panose="02020603050405020304" pitchFamily="18" charset="0"/>
                          <a:ea typeface="ＭＳ Ｐゴシック" panose="020B0600070205080204" pitchFamily="50" charset="-128"/>
                        </a:rPr>
                        <a:t>～</a:t>
                      </a:r>
                      <a:r>
                        <a:rPr kumimoji="1" lang="en-US" altLang="ja-JP" sz="1400" b="0" i="0" u="none" strike="noStrike" cap="none" normalizeH="0" baseline="0" dirty="0" smtClean="0">
                          <a:ln>
                            <a:noFill/>
                          </a:ln>
                          <a:solidFill>
                            <a:schemeClr val="tx1"/>
                          </a:solidFill>
                          <a:effectLst/>
                          <a:latin typeface="Times New Roman" panose="02020603050405020304" pitchFamily="18" charset="0"/>
                          <a:ea typeface="ＭＳ Ｐゴシック" panose="020B0600070205080204" pitchFamily="50" charset="-128"/>
                        </a:rPr>
                        <a:t>3</a:t>
                      </a:r>
                      <a:r>
                        <a:rPr kumimoji="1" lang="ja-JP" altLang="en-US" sz="1400" b="0" i="0" u="none" strike="noStrike" cap="none" normalizeH="0" baseline="0" dirty="0" smtClean="0">
                          <a:ln>
                            <a:noFill/>
                          </a:ln>
                          <a:solidFill>
                            <a:schemeClr val="tx1"/>
                          </a:solidFill>
                          <a:effectLst/>
                          <a:latin typeface="Times New Roman" panose="02020603050405020304" pitchFamily="18" charset="0"/>
                          <a:ea typeface="ＭＳ Ｐゴシック" panose="020B0600070205080204" pitchFamily="50" charset="-128"/>
                        </a:rPr>
                        <a:t>分程度</a:t>
                      </a:r>
                      <a:endParaRPr kumimoji="1" lang="ja-JP" altLang="en-US" sz="1200" b="0" i="0" u="none" strike="noStrike" cap="none" normalizeH="0" baseline="0" dirty="0" smtClean="0">
                        <a:ln>
                          <a:noFill/>
                        </a:ln>
                        <a:solidFill>
                          <a:schemeClr val="tx1"/>
                        </a:solidFill>
                        <a:effectLst/>
                        <a:latin typeface="Times New Roman" panose="02020603050405020304" pitchFamily="18" charset="0"/>
                        <a:ea typeface="ＭＳ Ｐゴシック" panose="020B0600070205080204" pitchFamily="50" charset="-128"/>
                      </a:endParaRPr>
                    </a:p>
                  </a:txBody>
                  <a:tcPr marL="0" marR="0" marT="0" marB="0" anchor="ctr" anchorCtr="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発生から</a:t>
                      </a:r>
                      <a:r>
                        <a:rPr kumimoji="1" lang="en-US" altLang="ja-JP" sz="14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5</a:t>
                      </a:r>
                      <a:r>
                        <a:rPr kumimoji="1" lang="ja-JP" altLang="en-US" sz="14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分以降</a:t>
                      </a:r>
                    </a:p>
                  </a:txBody>
                  <a:tcPr marL="0" marR="0" marT="0" marB="0" anchor="ctr" anchorCtr="1" horzOverflow="overflow">
                    <a:lnL w="127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1189037">
                <a:tc gridSpan="2">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その他</a:t>
                      </a:r>
                    </a:p>
                  </a:txBody>
                  <a:tcPr marL="0" marR="0" marT="0" marB="0" anchor="ctr" anchorCtr="1" horzOverflow="overflow">
                    <a:lnL w="381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600" b="0" i="0" u="none" strike="noStrike" cap="none" normalizeH="0" baseline="0" dirty="0" smtClean="0">
                        <a:ln>
                          <a:noFill/>
                        </a:ln>
                        <a:solidFill>
                          <a:schemeClr val="tx1"/>
                        </a:solidFill>
                        <a:effectLst/>
                        <a:latin typeface="Times New Roman" panose="02020603050405020304" pitchFamily="18" charset="0"/>
                        <a:ea typeface="ＭＳ Ｐゴシック" panose="020B0600070205080204" pitchFamily="50" charset="-128"/>
                      </a:endParaRPr>
                    </a:p>
                  </a:txBody>
                  <a:tcPr marL="0" marR="0"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gridSpan="2">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fontAlgn="base">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10000"/>
                        </a:lnSpc>
                        <a:spcBef>
                          <a:spcPct val="2000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Times New Roman" panose="02020603050405020304" pitchFamily="18" charset="0"/>
                          <a:ea typeface="ＭＳ Ｐゴシック" panose="020B0600070205080204" pitchFamily="50" charset="-128"/>
                        </a:rPr>
                        <a:t>多重雷または上位系統事故により広域にわたり瞬時電圧低下が発生した場合、予告なく配信停止させていただくことがあります。</a:t>
                      </a:r>
                      <a:br>
                        <a:rPr kumimoji="1" lang="ja-JP" altLang="en-US" sz="1300" b="0" i="0" u="none" strike="noStrike" cap="none" normalizeH="0" baseline="0" dirty="0" smtClean="0">
                          <a:ln>
                            <a:noFill/>
                          </a:ln>
                          <a:solidFill>
                            <a:schemeClr val="tx1"/>
                          </a:solidFill>
                          <a:effectLst/>
                          <a:latin typeface="Times New Roman" panose="02020603050405020304" pitchFamily="18" charset="0"/>
                          <a:ea typeface="ＭＳ Ｐゴシック" panose="020B0600070205080204" pitchFamily="50" charset="-128"/>
                        </a:rPr>
                      </a:br>
                      <a:r>
                        <a:rPr kumimoji="1" lang="en-US" altLang="ja-JP" sz="1300" b="0" i="0" u="none" strike="noStrike" cap="none" normalizeH="0" baseline="0" dirty="0" smtClean="0">
                          <a:ln>
                            <a:noFill/>
                          </a:ln>
                          <a:solidFill>
                            <a:schemeClr val="tx1"/>
                          </a:solidFill>
                          <a:effectLst/>
                          <a:latin typeface="Times New Roman" panose="02020603050405020304" pitchFamily="18" charset="0"/>
                          <a:ea typeface="ＭＳ Ｐゴシック" panose="020B0600070205080204" pitchFamily="50" charset="-128"/>
                        </a:rPr>
                        <a:t>※</a:t>
                      </a:r>
                      <a:r>
                        <a:rPr kumimoji="1" lang="ja-JP" altLang="en-US" sz="1300" b="0" i="0" u="none" strike="noStrike" cap="none" normalizeH="0" baseline="0" dirty="0" smtClean="0">
                          <a:ln>
                            <a:noFill/>
                          </a:ln>
                          <a:solidFill>
                            <a:schemeClr val="tx1"/>
                          </a:solidFill>
                          <a:effectLst/>
                          <a:latin typeface="Times New Roman" panose="02020603050405020304" pitchFamily="18" charset="0"/>
                          <a:ea typeface="ＭＳ Ｐゴシック" panose="020B0600070205080204" pitchFamily="50" charset="-128"/>
                        </a:rPr>
                        <a:t>配信停止中に発生した瞬時電圧低下の情報は、</a:t>
                      </a:r>
                      <a:br>
                        <a:rPr kumimoji="1" lang="ja-JP" altLang="en-US" sz="1300" b="0" i="0" u="none" strike="noStrike" cap="none" normalizeH="0" baseline="0" dirty="0" smtClean="0">
                          <a:ln>
                            <a:noFill/>
                          </a:ln>
                          <a:solidFill>
                            <a:schemeClr val="tx1"/>
                          </a:solidFill>
                          <a:effectLst/>
                          <a:latin typeface="Times New Roman" panose="02020603050405020304" pitchFamily="18" charset="0"/>
                          <a:ea typeface="ＭＳ Ｐゴシック" panose="020B0600070205080204" pitchFamily="50" charset="-128"/>
                        </a:rPr>
                      </a:br>
                      <a:r>
                        <a:rPr kumimoji="1" lang="ja-JP" altLang="en-US" sz="1300" b="0" i="0" u="none" strike="noStrike" cap="none" normalizeH="0" baseline="0" dirty="0" smtClean="0">
                          <a:ln>
                            <a:noFill/>
                          </a:ln>
                          <a:solidFill>
                            <a:schemeClr val="tx1"/>
                          </a:solidFill>
                          <a:effectLst/>
                          <a:latin typeface="Times New Roman" panose="02020603050405020304" pitchFamily="18" charset="0"/>
                          <a:ea typeface="ＭＳ Ｐゴシック" panose="020B0600070205080204" pitchFamily="50" charset="-128"/>
                        </a:rPr>
                        <a:t>　 配信停止解除後に集約版として配信いたします。</a:t>
                      </a:r>
                    </a:p>
                  </a:txBody>
                  <a:tcPr marL="90000" marR="90000" marT="46800" marB="46800" horzOverflow="overflow">
                    <a:lnL w="127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bl>
          </a:graphicData>
        </a:graphic>
      </p:graphicFrame>
      <p:sp>
        <p:nvSpPr>
          <p:cNvPr id="10" name="Rectangle 56"/>
          <p:cNvSpPr>
            <a:spLocks noChangeArrowheads="1"/>
          </p:cNvSpPr>
          <p:nvPr/>
        </p:nvSpPr>
        <p:spPr bwMode="auto">
          <a:xfrm>
            <a:off x="179388" y="692150"/>
            <a:ext cx="2438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p>
            <a:pPr eaLnBrk="1" hangingPunct="1">
              <a:defRPr/>
            </a:pPr>
            <a:r>
              <a:rPr lang="en-US" altLang="ja-JP" sz="1800" b="1">
                <a:solidFill>
                  <a:srgbClr val="0066CC"/>
                </a:solidFill>
              </a:rPr>
              <a:t>◇</a:t>
            </a:r>
            <a:r>
              <a:rPr lang="ja-JP" altLang="en-US" sz="1800" b="1">
                <a:solidFill>
                  <a:srgbClr val="0066CC"/>
                </a:solidFill>
              </a:rPr>
              <a:t>配信内容＜概　要＞</a:t>
            </a:r>
          </a:p>
        </p:txBody>
      </p:sp>
      <p:sp>
        <p:nvSpPr>
          <p:cNvPr id="11" name="Rectangle 373"/>
          <p:cNvSpPr>
            <a:spLocks noChangeArrowheads="1"/>
          </p:cNvSpPr>
          <p:nvPr/>
        </p:nvSpPr>
        <p:spPr bwMode="auto">
          <a:xfrm>
            <a:off x="274638" y="4256088"/>
            <a:ext cx="849312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ja-JP" altLang="en-US" sz="1400">
                <a:solidFill>
                  <a:srgbClr val="FF3300"/>
                </a:solidFill>
              </a:rPr>
              <a:t>（</a:t>
            </a:r>
            <a:r>
              <a:rPr lang="en-US" altLang="ja-JP" sz="1400">
                <a:solidFill>
                  <a:srgbClr val="FF3300"/>
                </a:solidFill>
              </a:rPr>
              <a:t>※</a:t>
            </a:r>
            <a:r>
              <a:rPr lang="ja-JP" altLang="en-US" sz="1400">
                <a:solidFill>
                  <a:srgbClr val="FF3300"/>
                </a:solidFill>
              </a:rPr>
              <a:t>１）電圧低下率および継続時間は、特別高圧需要者さまに供給している変電所の値をお知らせいたします。</a:t>
            </a:r>
          </a:p>
          <a:p>
            <a:pPr eaLnBrk="1" hangingPunct="1">
              <a:spcBef>
                <a:spcPct val="0"/>
              </a:spcBef>
              <a:buFontTx/>
              <a:buNone/>
            </a:pPr>
            <a:r>
              <a:rPr lang="ja-JP" altLang="en-US" sz="1400">
                <a:solidFill>
                  <a:srgbClr val="FF3300"/>
                </a:solidFill>
              </a:rPr>
              <a:t>　　　　ただし、特別高圧需要者さまに供給している変電所に瞬時電圧低下検出装置が設置されて いない場合は、</a:t>
            </a:r>
          </a:p>
          <a:p>
            <a:pPr eaLnBrk="1" hangingPunct="1">
              <a:spcBef>
                <a:spcPct val="0"/>
              </a:spcBef>
              <a:buFontTx/>
              <a:buNone/>
            </a:pPr>
            <a:r>
              <a:rPr lang="ja-JP" altLang="en-US" sz="1400">
                <a:solidFill>
                  <a:srgbClr val="FF3300"/>
                </a:solidFill>
              </a:rPr>
              <a:t>　　　　検出装置が設置されている至近の変電所の値となります。</a:t>
            </a:r>
          </a:p>
        </p:txBody>
      </p:sp>
      <p:sp>
        <p:nvSpPr>
          <p:cNvPr id="12" name="Rectangle 531"/>
          <p:cNvSpPr>
            <a:spLocks noChangeArrowheads="1"/>
          </p:cNvSpPr>
          <p:nvPr/>
        </p:nvSpPr>
        <p:spPr bwMode="auto">
          <a:xfrm>
            <a:off x="280988" y="4999038"/>
            <a:ext cx="86121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ja-JP" altLang="en-US" sz="1400">
                <a:solidFill>
                  <a:srgbClr val="FF3300"/>
                </a:solidFill>
              </a:rPr>
              <a:t>（</a:t>
            </a:r>
            <a:r>
              <a:rPr lang="en-US" altLang="ja-JP" sz="1400">
                <a:solidFill>
                  <a:srgbClr val="FF3300"/>
                </a:solidFill>
              </a:rPr>
              <a:t>※</a:t>
            </a:r>
            <a:r>
              <a:rPr lang="ja-JP" altLang="en-US" sz="1400">
                <a:solidFill>
                  <a:srgbClr val="FF3300"/>
                </a:solidFill>
              </a:rPr>
              <a:t>２）停電および瞬時電圧低下の影響規模等により、配信に時間を要する場合があります。</a:t>
            </a:r>
            <a:endParaRPr lang="ja-JP" altLang="en-US" sz="1400">
              <a:solidFill>
                <a:srgbClr val="FF0000"/>
              </a:solidFill>
            </a:endParaRPr>
          </a:p>
        </p:txBody>
      </p:sp>
      <p:sp>
        <p:nvSpPr>
          <p:cNvPr id="13" name="Rectangle 2"/>
          <p:cNvSpPr>
            <a:spLocks noChangeArrowheads="1"/>
          </p:cNvSpPr>
          <p:nvPr/>
        </p:nvSpPr>
        <p:spPr bwMode="auto">
          <a:xfrm>
            <a:off x="461939" y="224845"/>
            <a:ext cx="7772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b="1" dirty="0">
                <a:solidFill>
                  <a:srgbClr val="3399FF"/>
                </a:solidFill>
              </a:rPr>
              <a:t>配信内容</a:t>
            </a:r>
          </a:p>
        </p:txBody>
      </p:sp>
    </p:spTree>
    <p:extLst>
      <p:ext uri="{BB962C8B-B14F-4D97-AF65-F5344CB8AC3E}">
        <p14:creationId xmlns:p14="http://schemas.microsoft.com/office/powerpoint/2010/main" val="2788396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41"/>
          <p:cNvSpPr>
            <a:spLocks noChangeArrowheads="1"/>
          </p:cNvSpPr>
          <p:nvPr/>
        </p:nvSpPr>
        <p:spPr bwMode="auto">
          <a:xfrm>
            <a:off x="395288" y="1196974"/>
            <a:ext cx="4154487" cy="5564433"/>
          </a:xfrm>
          <a:prstGeom prst="foldedCorner">
            <a:avLst>
              <a:gd name="adj" fmla="val 8704"/>
            </a:avLst>
          </a:prstGeom>
          <a:solidFill>
            <a:schemeClr val="bg1"/>
          </a:solidFill>
          <a:ln w="9525">
            <a:solidFill>
              <a:schemeClr val="tx1"/>
            </a:solidFill>
            <a:round/>
            <a:headEnd/>
            <a:tailEnd/>
          </a:ln>
          <a:effec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10" name="Text Box 142"/>
          <p:cNvSpPr txBox="1">
            <a:spLocks noChangeArrowheads="1"/>
          </p:cNvSpPr>
          <p:nvPr/>
        </p:nvSpPr>
        <p:spPr bwMode="auto">
          <a:xfrm>
            <a:off x="684213" y="1411288"/>
            <a:ext cx="3865562" cy="5539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1200" dirty="0">
                <a:latin typeface="ＭＳ Ｐゴシック" panose="020B0600070205080204" pitchFamily="50" charset="-128"/>
              </a:rPr>
              <a:t>停電のお知らせ</a:t>
            </a:r>
          </a:p>
          <a:p>
            <a:pPr eaLnBrk="1" hangingPunct="1">
              <a:spcBef>
                <a:spcPct val="50000"/>
              </a:spcBef>
              <a:buFontTx/>
              <a:buNone/>
            </a:pPr>
            <a:r>
              <a:rPr lang="ja-JP" altLang="en-US" sz="1200" dirty="0">
                <a:latin typeface="ＭＳ Ｐゴシック" panose="020B0600070205080204" pitchFamily="50" charset="-128"/>
              </a:rPr>
              <a:t>○○○○　御中</a:t>
            </a:r>
          </a:p>
          <a:p>
            <a:pPr>
              <a:spcBef>
                <a:spcPct val="50000"/>
              </a:spcBef>
              <a:buNone/>
            </a:pPr>
            <a:r>
              <a:rPr lang="ja-JP" altLang="en-US" sz="1200" dirty="0" smtClean="0">
                <a:latin typeface="ＭＳ Ｐゴシック" panose="020B0600070205080204" pitchFamily="50" charset="-128"/>
              </a:rPr>
              <a:t>事故問合せ番号　</a:t>
            </a:r>
            <a:r>
              <a:rPr lang="en-US" altLang="ja-JP" sz="1200" dirty="0" smtClean="0">
                <a:latin typeface="ＭＳ Ｐゴシック" panose="020B0600070205080204" pitchFamily="50" charset="-128"/>
              </a:rPr>
              <a:t>×××××××</a:t>
            </a:r>
            <a:r>
              <a:rPr lang="en-US" altLang="ja-JP" sz="1200" dirty="0" smtClean="0">
                <a:solidFill>
                  <a:srgbClr val="008000"/>
                </a:solidFill>
                <a:latin typeface="ＭＳ Ｐゴシック" panose="020B0600070205080204" pitchFamily="50" charset="-128"/>
              </a:rPr>
              <a:t>×</a:t>
            </a:r>
            <a:r>
              <a:rPr lang="en-US" altLang="ja-JP" sz="1200" dirty="0" smtClean="0">
                <a:latin typeface="ＭＳ Ｐゴシック" panose="020B0600070205080204" pitchFamily="50" charset="-128"/>
              </a:rPr>
              <a:t>×××××××</a:t>
            </a:r>
            <a:r>
              <a:rPr lang="en-US" altLang="ja-JP" sz="1200" dirty="0" smtClean="0">
                <a:solidFill>
                  <a:srgbClr val="008000"/>
                </a:solidFill>
                <a:latin typeface="ＭＳ Ｐゴシック" panose="020B0600070205080204" pitchFamily="50" charset="-128"/>
              </a:rPr>
              <a:t>×</a:t>
            </a:r>
          </a:p>
          <a:p>
            <a:pPr eaLnBrk="1" hangingPunct="1">
              <a:spcBef>
                <a:spcPct val="50000"/>
              </a:spcBef>
              <a:buFontTx/>
              <a:buNone/>
            </a:pPr>
            <a:r>
              <a:rPr lang="en-US" altLang="ja-JP" sz="1200" dirty="0" smtClean="0">
                <a:latin typeface="ＭＳ Ｐゴシック" panose="020B0600070205080204" pitchFamily="50" charset="-128"/>
              </a:rPr>
              <a:t>△△△△</a:t>
            </a:r>
            <a:r>
              <a:rPr lang="ja-JP" altLang="en-US" sz="1200" dirty="0">
                <a:latin typeface="ＭＳ Ｐゴシック" panose="020B0600070205080204" pitchFamily="50" charset="-128"/>
              </a:rPr>
              <a:t>年△△月△△日</a:t>
            </a:r>
          </a:p>
          <a:p>
            <a:pPr eaLnBrk="1" hangingPunct="1">
              <a:spcBef>
                <a:spcPct val="50000"/>
              </a:spcBef>
              <a:buFontTx/>
              <a:buNone/>
            </a:pPr>
            <a:r>
              <a:rPr lang="ja-JP" altLang="en-US" sz="1200" dirty="0" smtClean="0">
                <a:latin typeface="ＭＳ Ｐゴシック" panose="020B0600070205080204" pitchFamily="50" charset="-128"/>
              </a:rPr>
              <a:t>関西電力送配電株式会社</a:t>
            </a:r>
            <a:r>
              <a:rPr lang="en-US" altLang="ja-JP" sz="1200" dirty="0" smtClean="0">
                <a:latin typeface="ＭＳ Ｐゴシック" panose="020B0600070205080204" pitchFamily="50" charset="-128"/>
              </a:rPr>
              <a:t/>
            </a:r>
            <a:br>
              <a:rPr lang="en-US" altLang="ja-JP" sz="1200" dirty="0" smtClean="0">
                <a:latin typeface="ＭＳ Ｐゴシック" panose="020B0600070205080204" pitchFamily="50" charset="-128"/>
              </a:rPr>
            </a:br>
            <a:endParaRPr lang="ja-JP" altLang="en-US" sz="1200" dirty="0">
              <a:latin typeface="ＭＳ Ｐゴシック" panose="020B0600070205080204" pitchFamily="50" charset="-128"/>
            </a:endParaRPr>
          </a:p>
          <a:p>
            <a:pPr eaLnBrk="1" hangingPunct="1">
              <a:spcBef>
                <a:spcPct val="50000"/>
              </a:spcBef>
              <a:buFontTx/>
              <a:buNone/>
            </a:pPr>
            <a:r>
              <a:rPr lang="ja-JP" altLang="en-US" sz="1200" dirty="0">
                <a:latin typeface="ＭＳ Ｐゴシック" panose="020B0600070205080204" pitchFamily="50" charset="-128"/>
              </a:rPr>
              <a:t>下記</a:t>
            </a:r>
            <a:r>
              <a:rPr lang="ja-JP" altLang="en-US" sz="1200" dirty="0" smtClean="0">
                <a:latin typeface="ＭＳ Ｐゴシック" panose="020B0600070205080204" pitchFamily="50" charset="-128"/>
              </a:rPr>
              <a:t>の</a:t>
            </a:r>
            <a:r>
              <a:rPr lang="ja-JP" altLang="en-US" sz="1200" dirty="0">
                <a:latin typeface="ＭＳ Ｐゴシック" panose="020B0600070205080204" pitchFamily="50" charset="-128"/>
              </a:rPr>
              <a:t>通り、停電が発生しました。</a:t>
            </a:r>
          </a:p>
          <a:p>
            <a:pPr eaLnBrk="1" hangingPunct="1">
              <a:spcBef>
                <a:spcPct val="50000"/>
              </a:spcBef>
              <a:buFontTx/>
              <a:buNone/>
            </a:pPr>
            <a:r>
              <a:rPr lang="ja-JP" altLang="en-US" sz="1200" dirty="0">
                <a:latin typeface="ＭＳ Ｐゴシック" panose="020B0600070205080204" pitchFamily="50" charset="-128"/>
              </a:rPr>
              <a:t>なお、記載内容は</a:t>
            </a:r>
            <a:r>
              <a:rPr lang="ja-JP" altLang="en-US" sz="1200" dirty="0" smtClean="0">
                <a:latin typeface="ＭＳ Ｐゴシック" panose="020B0600070205080204" pitchFamily="50" charset="-128"/>
              </a:rPr>
              <a:t>速報情報ですの</a:t>
            </a:r>
            <a:r>
              <a:rPr lang="ja-JP" altLang="en-US" sz="1200" dirty="0">
                <a:latin typeface="ＭＳ Ｐゴシック" panose="020B0600070205080204" pitchFamily="50" charset="-128"/>
              </a:rPr>
              <a:t>で、変更する場合がございます。</a:t>
            </a:r>
          </a:p>
          <a:p>
            <a:pPr eaLnBrk="1" hangingPunct="1">
              <a:spcBef>
                <a:spcPct val="50000"/>
              </a:spcBef>
              <a:buFontTx/>
              <a:buNone/>
            </a:pPr>
            <a:r>
              <a:rPr lang="ja-JP" altLang="en-US" sz="1200" dirty="0">
                <a:latin typeface="ＭＳ Ｐゴシック" panose="020B0600070205080204" pitchFamily="50" charset="-128"/>
              </a:rPr>
              <a:t>ご迷惑をお掛けしまして大変申し訳ございません</a:t>
            </a:r>
            <a:r>
              <a:rPr lang="ja-JP" altLang="en-US" sz="1200" dirty="0" smtClean="0">
                <a:latin typeface="ＭＳ Ｐゴシック" panose="020B0600070205080204" pitchFamily="50" charset="-128"/>
              </a:rPr>
              <a:t>。</a:t>
            </a:r>
            <a:r>
              <a:rPr lang="en-US" altLang="ja-JP" sz="1200" dirty="0" smtClean="0">
                <a:latin typeface="ＭＳ Ｐゴシック" panose="020B0600070205080204" pitchFamily="50" charset="-128"/>
              </a:rPr>
              <a:t/>
            </a:r>
            <a:br>
              <a:rPr lang="en-US" altLang="ja-JP" sz="1200" dirty="0" smtClean="0">
                <a:latin typeface="ＭＳ Ｐゴシック" panose="020B0600070205080204" pitchFamily="50" charset="-128"/>
              </a:rPr>
            </a:br>
            <a:endParaRPr lang="ja-JP" altLang="en-US" sz="1200" dirty="0" smtClean="0">
              <a:latin typeface="ＭＳ Ｐゴシック" panose="020B0600070205080204" pitchFamily="50" charset="-128"/>
            </a:endParaRPr>
          </a:p>
          <a:p>
            <a:pPr eaLnBrk="1" hangingPunct="1">
              <a:spcBef>
                <a:spcPct val="50000"/>
              </a:spcBef>
              <a:buFontTx/>
              <a:buNone/>
            </a:pPr>
            <a:r>
              <a:rPr lang="ja-JP" altLang="en-US" sz="1200" dirty="0" smtClean="0">
                <a:latin typeface="ＭＳ Ｐゴシック" panose="020B0600070205080204" pitchFamily="50" charset="-128"/>
              </a:rPr>
              <a:t>＜</a:t>
            </a:r>
            <a:r>
              <a:rPr lang="ja-JP" altLang="en-US" sz="1200" dirty="0">
                <a:latin typeface="ＭＳ Ｐゴシック" panose="020B0600070205080204" pitchFamily="50" charset="-128"/>
              </a:rPr>
              <a:t>停電発生日時＞</a:t>
            </a:r>
          </a:p>
          <a:p>
            <a:pPr eaLnBrk="1" hangingPunct="1">
              <a:spcBef>
                <a:spcPct val="50000"/>
              </a:spcBef>
              <a:buFontTx/>
              <a:buNone/>
            </a:pPr>
            <a:r>
              <a:rPr lang="ja-JP" altLang="en-US" sz="1200" dirty="0">
                <a:latin typeface="ＭＳ Ｐゴシック" panose="020B0600070205080204" pitchFamily="50" charset="-128"/>
              </a:rPr>
              <a:t>△△△△年△△月△△日△△時△△分頃</a:t>
            </a:r>
          </a:p>
          <a:p>
            <a:pPr eaLnBrk="1" hangingPunct="1">
              <a:spcBef>
                <a:spcPct val="50000"/>
              </a:spcBef>
              <a:buFontTx/>
              <a:buNone/>
            </a:pPr>
            <a:r>
              <a:rPr lang="ja-JP" altLang="en-US" sz="1200" dirty="0">
                <a:latin typeface="ＭＳ Ｐゴシック" panose="020B0600070205080204" pitchFamily="50" charset="-128"/>
              </a:rPr>
              <a:t>＜</a:t>
            </a:r>
            <a:r>
              <a:rPr lang="ja-JP" altLang="en-US" sz="1200" dirty="0" smtClean="0">
                <a:latin typeface="ＭＳ Ｐゴシック" panose="020B0600070205080204" pitchFamily="50" charset="-128"/>
              </a:rPr>
              <a:t>停電影響お客さま</a:t>
            </a:r>
            <a:r>
              <a:rPr lang="ja-JP" altLang="en-US" sz="1200" dirty="0">
                <a:latin typeface="ＭＳ Ｐゴシック" panose="020B0600070205080204" pitchFamily="50" charset="-128"/>
              </a:rPr>
              <a:t>＞</a:t>
            </a:r>
          </a:p>
          <a:p>
            <a:pPr eaLnBrk="1" hangingPunct="1">
              <a:spcBef>
                <a:spcPct val="50000"/>
              </a:spcBef>
              <a:buFontTx/>
              <a:buNone/>
            </a:pPr>
            <a:r>
              <a:rPr lang="ja-JP" altLang="en-US" sz="1200" dirty="0" smtClean="0">
                <a:latin typeface="ＭＳ Ｐゴシック" panose="020B0600070205080204" pitchFamily="50" charset="-128"/>
              </a:rPr>
              <a:t>特高お客さま名称</a:t>
            </a:r>
            <a:endParaRPr lang="ja-JP" altLang="en-US" sz="1200" dirty="0">
              <a:latin typeface="ＭＳ Ｐゴシック" panose="020B0600070205080204" pitchFamily="50" charset="-128"/>
            </a:endParaRPr>
          </a:p>
          <a:p>
            <a:pPr eaLnBrk="1" hangingPunct="1">
              <a:spcBef>
                <a:spcPct val="50000"/>
              </a:spcBef>
              <a:buFontTx/>
              <a:buNone/>
            </a:pPr>
            <a:endParaRPr lang="en-US" altLang="ja-JP" sz="1200" dirty="0" smtClean="0">
              <a:latin typeface="ＭＳ Ｐゴシック" panose="020B0600070205080204" pitchFamily="50" charset="-128"/>
            </a:endParaRPr>
          </a:p>
          <a:p>
            <a:pPr>
              <a:spcBef>
                <a:spcPct val="0"/>
              </a:spcBef>
              <a:buNone/>
            </a:pPr>
            <a:r>
              <a:rPr lang="ja-JP" altLang="en-US" sz="1200" dirty="0"/>
              <a:t>最新情報は</a:t>
            </a:r>
            <a:r>
              <a:rPr lang="en-US" altLang="ja-JP" sz="1200" dirty="0"/>
              <a:t>HP</a:t>
            </a:r>
            <a:r>
              <a:rPr lang="ja-JP" altLang="en-US" sz="1200" dirty="0" err="1"/>
              <a:t>にて</a:t>
            </a:r>
            <a:r>
              <a:rPr lang="ja-JP" altLang="en-US" sz="1200" dirty="0"/>
              <a:t>ご確認ください。</a:t>
            </a:r>
            <a:endParaRPr lang="en-US" altLang="ja-JP" sz="1200" dirty="0"/>
          </a:p>
          <a:p>
            <a:pPr>
              <a:spcBef>
                <a:spcPct val="0"/>
              </a:spcBef>
              <a:buNone/>
            </a:pPr>
            <a:r>
              <a:rPr lang="en-US" altLang="ja-JP" sz="1200" dirty="0"/>
              <a:t>HP</a:t>
            </a:r>
            <a:r>
              <a:rPr lang="ja-JP" altLang="en-US" sz="1200" dirty="0"/>
              <a:t>の更新には時間がかかる場合があります。</a:t>
            </a:r>
            <a:endParaRPr lang="en-US" altLang="ja-JP" sz="1200" dirty="0"/>
          </a:p>
          <a:p>
            <a:pPr>
              <a:spcBef>
                <a:spcPct val="0"/>
              </a:spcBef>
              <a:buNone/>
            </a:pPr>
            <a:r>
              <a:rPr lang="ja-JP" altLang="en-US" sz="1200" dirty="0"/>
              <a:t>＜</a:t>
            </a:r>
            <a:r>
              <a:rPr lang="en-US" altLang="ja-JP" sz="1200" dirty="0"/>
              <a:t>HP</a:t>
            </a:r>
            <a:r>
              <a:rPr lang="ja-JP" altLang="en-US" sz="1200" dirty="0"/>
              <a:t>リンク先</a:t>
            </a:r>
            <a:r>
              <a:rPr lang="en-US" altLang="ja-JP" sz="1200" dirty="0"/>
              <a:t>URL</a:t>
            </a:r>
            <a:r>
              <a:rPr lang="ja-JP" altLang="en-US" sz="1200" dirty="0"/>
              <a:t>掲載</a:t>
            </a:r>
            <a:r>
              <a:rPr lang="ja-JP" altLang="en-US" sz="1200" dirty="0" smtClean="0"/>
              <a:t>＞</a:t>
            </a:r>
            <a:endParaRPr lang="ja-JP" altLang="en-US" sz="1200" dirty="0">
              <a:latin typeface="ＭＳ Ｐゴシック" panose="020B0600070205080204" pitchFamily="50" charset="-128"/>
            </a:endParaRPr>
          </a:p>
          <a:p>
            <a:pPr eaLnBrk="1" hangingPunct="1">
              <a:spcBef>
                <a:spcPct val="50000"/>
              </a:spcBef>
              <a:buFontTx/>
              <a:buNone/>
            </a:pPr>
            <a:r>
              <a:rPr lang="ja-JP" altLang="en-US" sz="1200" dirty="0"/>
              <a:t>以上</a:t>
            </a:r>
          </a:p>
          <a:p>
            <a:pPr eaLnBrk="1" hangingPunct="1">
              <a:spcBef>
                <a:spcPct val="0"/>
              </a:spcBef>
              <a:buFontTx/>
              <a:buNone/>
            </a:pPr>
            <a:r>
              <a:rPr lang="ja-JP" altLang="en-US" sz="1200" dirty="0"/>
              <a:t>関係者以外への公表は、お控え願います。</a:t>
            </a:r>
          </a:p>
          <a:p>
            <a:pPr eaLnBrk="1" hangingPunct="1">
              <a:spcBef>
                <a:spcPct val="0"/>
              </a:spcBef>
              <a:buFontTx/>
              <a:buNone/>
            </a:pPr>
            <a:r>
              <a:rPr lang="ja-JP" altLang="en-US" sz="1200" dirty="0"/>
              <a:t>なお、原因は現在調査中です。</a:t>
            </a:r>
          </a:p>
          <a:p>
            <a:pPr eaLnBrk="1" hangingPunct="1">
              <a:spcBef>
                <a:spcPct val="50000"/>
              </a:spcBef>
              <a:buFontTx/>
              <a:buNone/>
            </a:pPr>
            <a:endParaRPr lang="en-US" altLang="ja-JP" sz="1200" dirty="0">
              <a:latin typeface="ＭＳ Ｐゴシック" panose="020B0600070205080204" pitchFamily="50" charset="-128"/>
            </a:endParaRPr>
          </a:p>
        </p:txBody>
      </p:sp>
      <p:sp>
        <p:nvSpPr>
          <p:cNvPr id="11" name="Rectangle 143"/>
          <p:cNvSpPr>
            <a:spLocks noChangeArrowheads="1"/>
          </p:cNvSpPr>
          <p:nvPr/>
        </p:nvSpPr>
        <p:spPr bwMode="auto">
          <a:xfrm>
            <a:off x="1135063" y="1030288"/>
            <a:ext cx="2971800" cy="311150"/>
          </a:xfrm>
          <a:prstGeom prst="rect">
            <a:avLst/>
          </a:prstGeom>
          <a:solidFill>
            <a:srgbClr val="9999FF"/>
          </a:solidFill>
          <a:ln>
            <a:noFill/>
          </a:ln>
          <a:effectLst/>
          <a:extLst>
            <a:ext uri="{91240B29-F687-4F45-9708-019B960494DF}">
              <a14:hiddenLine xmlns:a14="http://schemas.microsoft.com/office/drawing/2010/main" w="38100" algn="ctr">
                <a:solidFill>
                  <a:schemeClr val="tx1"/>
                </a:solidFill>
                <a:miter lim="800000"/>
                <a:headEnd/>
                <a:tailEnd/>
              </a14:hiddenLine>
            </a:ext>
          </a:extLst>
        </p:spPr>
        <p:txBody>
          <a:bodyPr>
            <a:spAutoFit/>
          </a:bodyPr>
          <a:lstStyle/>
          <a:p>
            <a:pPr algn="ctr" eaLnBrk="1" hangingPunct="1">
              <a:lnSpc>
                <a:spcPct val="80000"/>
              </a:lnSpc>
              <a:defRPr/>
            </a:pPr>
            <a:r>
              <a:rPr lang="ja-JP" altLang="en-US" sz="1800" b="1">
                <a:solidFill>
                  <a:schemeClr val="bg1"/>
                </a:solidFill>
              </a:rPr>
              <a:t>停電情報</a:t>
            </a:r>
          </a:p>
        </p:txBody>
      </p:sp>
      <p:sp>
        <p:nvSpPr>
          <p:cNvPr id="12" name="Rectangle 144"/>
          <p:cNvSpPr>
            <a:spLocks noChangeArrowheads="1"/>
          </p:cNvSpPr>
          <p:nvPr/>
        </p:nvSpPr>
        <p:spPr bwMode="auto">
          <a:xfrm>
            <a:off x="539750" y="1627188"/>
            <a:ext cx="1368425" cy="28733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13" name="Rectangle 147"/>
          <p:cNvSpPr>
            <a:spLocks noChangeArrowheads="1"/>
          </p:cNvSpPr>
          <p:nvPr/>
        </p:nvSpPr>
        <p:spPr bwMode="auto">
          <a:xfrm>
            <a:off x="55510" y="668502"/>
            <a:ext cx="2473433"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spAutoFit/>
          </a:bodyPr>
          <a:lstStyle/>
          <a:p>
            <a:pPr algn="ctr" eaLnBrk="1" hangingPunct="1">
              <a:defRPr/>
            </a:pPr>
            <a:r>
              <a:rPr lang="en-US" altLang="ja-JP" sz="1700" b="1" dirty="0" smtClean="0">
                <a:solidFill>
                  <a:srgbClr val="0066CC"/>
                </a:solidFill>
                <a:latin typeface="MS UI Gothic" panose="020B0600070205080204" pitchFamily="50" charset="-128"/>
                <a:ea typeface="MS UI Gothic" panose="020B0600070205080204" pitchFamily="50" charset="-128"/>
              </a:rPr>
              <a:t>○</a:t>
            </a:r>
            <a:r>
              <a:rPr lang="ja-JP" altLang="en-US" sz="1700" b="1" dirty="0" smtClean="0">
                <a:solidFill>
                  <a:srgbClr val="0066CC"/>
                </a:solidFill>
                <a:latin typeface="MS UI Gothic" panose="020B0600070205080204" pitchFamily="50" charset="-128"/>
                <a:ea typeface="MS UI Gothic" panose="020B0600070205080204" pitchFamily="50" charset="-128"/>
              </a:rPr>
              <a:t>小売電気事</a:t>
            </a:r>
            <a:r>
              <a:rPr lang="ja-JP" altLang="en-US" sz="1700" b="1" dirty="0">
                <a:solidFill>
                  <a:srgbClr val="0066CC"/>
                </a:solidFill>
                <a:latin typeface="MS UI Gothic" panose="020B0600070205080204" pitchFamily="50" charset="-128"/>
                <a:ea typeface="MS UI Gothic" panose="020B0600070205080204" pitchFamily="50" charset="-128"/>
              </a:rPr>
              <a:t>業者さま向け</a:t>
            </a:r>
          </a:p>
        </p:txBody>
      </p:sp>
      <p:cxnSp>
        <p:nvCxnSpPr>
          <p:cNvPr id="15" name="AutoShape 156"/>
          <p:cNvCxnSpPr>
            <a:cxnSpLocks noChangeShapeType="1"/>
            <a:stCxn id="22" idx="1"/>
          </p:cNvCxnSpPr>
          <p:nvPr/>
        </p:nvCxnSpPr>
        <p:spPr bwMode="auto">
          <a:xfrm flipH="1" flipV="1">
            <a:off x="1908176" y="5023945"/>
            <a:ext cx="1068386" cy="117146"/>
          </a:xfrm>
          <a:prstGeom prst="straightConnector1">
            <a:avLst/>
          </a:prstGeom>
          <a:noFill/>
          <a:ln w="9525">
            <a:solidFill>
              <a:srgbClr val="FF0000"/>
            </a:solidFill>
            <a:round/>
            <a:headEnd/>
            <a:tailEnd/>
          </a:ln>
          <a:effectLst/>
          <a:extLst>
            <a:ext uri="{909E8E84-426E-40DD-AFC4-6F175D3DCCD1}">
              <a14:hiddenFill xmlns:a14="http://schemas.microsoft.com/office/drawing/2010/main">
                <a:noFill/>
              </a14:hiddenFill>
            </a:ext>
          </a:extLst>
        </p:spPr>
      </p:cxnSp>
      <p:sp>
        <p:nvSpPr>
          <p:cNvPr id="16" name="AutoShape 157"/>
          <p:cNvSpPr>
            <a:spLocks noChangeArrowheads="1"/>
          </p:cNvSpPr>
          <p:nvPr/>
        </p:nvSpPr>
        <p:spPr bwMode="auto">
          <a:xfrm>
            <a:off x="4787900" y="1219199"/>
            <a:ext cx="4154488" cy="5542207"/>
          </a:xfrm>
          <a:prstGeom prst="foldedCorner">
            <a:avLst>
              <a:gd name="adj" fmla="val 8704"/>
            </a:avLst>
          </a:prstGeom>
          <a:solidFill>
            <a:schemeClr val="bg1"/>
          </a:solidFill>
          <a:ln w="9525">
            <a:solidFill>
              <a:schemeClr val="tx1"/>
            </a:solidFill>
            <a:round/>
            <a:headEnd/>
            <a:tailEnd/>
          </a:ln>
          <a:effec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17" name="Text Box 158"/>
          <p:cNvSpPr txBox="1">
            <a:spLocks noChangeArrowheads="1"/>
          </p:cNvSpPr>
          <p:nvPr/>
        </p:nvSpPr>
        <p:spPr bwMode="auto">
          <a:xfrm>
            <a:off x="5076824" y="1433513"/>
            <a:ext cx="3865563"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1200" dirty="0">
                <a:latin typeface="ＭＳ Ｐゴシック" panose="020B0600070205080204" pitchFamily="50" charset="-128"/>
              </a:rPr>
              <a:t>停電のお知らせ</a:t>
            </a:r>
          </a:p>
          <a:p>
            <a:pPr eaLnBrk="1" hangingPunct="1">
              <a:spcBef>
                <a:spcPct val="50000"/>
              </a:spcBef>
              <a:buFontTx/>
              <a:buNone/>
            </a:pPr>
            <a:r>
              <a:rPr lang="ja-JP" altLang="en-US" sz="1200" dirty="0">
                <a:latin typeface="ＭＳ Ｐゴシック" panose="020B0600070205080204" pitchFamily="50" charset="-128"/>
              </a:rPr>
              <a:t>○○○○　御中</a:t>
            </a:r>
          </a:p>
          <a:p>
            <a:pPr>
              <a:spcBef>
                <a:spcPct val="50000"/>
              </a:spcBef>
              <a:buNone/>
            </a:pPr>
            <a:r>
              <a:rPr lang="ja-JP" altLang="en-US" sz="1200" dirty="0" smtClean="0">
                <a:latin typeface="ＭＳ Ｐゴシック" panose="020B0600070205080204" pitchFamily="50" charset="-128"/>
              </a:rPr>
              <a:t>事故問合せ番号</a:t>
            </a:r>
            <a:r>
              <a:rPr lang="ja-JP" altLang="en-US" sz="1200" dirty="0">
                <a:latin typeface="ＭＳ Ｐゴシック" panose="020B0600070205080204" pitchFamily="50" charset="-128"/>
              </a:rPr>
              <a:t>　</a:t>
            </a:r>
            <a:r>
              <a:rPr lang="en-US" altLang="ja-JP" sz="1200" dirty="0" smtClean="0">
                <a:latin typeface="ＭＳ Ｐゴシック" panose="020B0600070205080204" pitchFamily="50" charset="-128"/>
              </a:rPr>
              <a:t>×××××××</a:t>
            </a:r>
            <a:r>
              <a:rPr lang="en-US" altLang="ja-JP" sz="1200" dirty="0" smtClean="0">
                <a:solidFill>
                  <a:srgbClr val="008000"/>
                </a:solidFill>
                <a:latin typeface="ＭＳ Ｐゴシック" panose="020B0600070205080204" pitchFamily="50" charset="-128"/>
              </a:rPr>
              <a:t>×</a:t>
            </a:r>
            <a:r>
              <a:rPr lang="en-US" altLang="ja-JP" sz="1200" dirty="0" smtClean="0">
                <a:latin typeface="ＭＳ Ｐゴシック" panose="020B0600070205080204" pitchFamily="50" charset="-128"/>
              </a:rPr>
              <a:t>×××××××</a:t>
            </a:r>
            <a:r>
              <a:rPr lang="en-US" altLang="ja-JP" sz="1200" dirty="0" smtClean="0">
                <a:solidFill>
                  <a:srgbClr val="008000"/>
                </a:solidFill>
                <a:latin typeface="ＭＳ Ｐゴシック" panose="020B0600070205080204" pitchFamily="50" charset="-128"/>
              </a:rPr>
              <a:t>×</a:t>
            </a:r>
            <a:endParaRPr lang="en-US" altLang="ja-JP" sz="1200" dirty="0">
              <a:solidFill>
                <a:srgbClr val="008000"/>
              </a:solidFill>
              <a:latin typeface="ＭＳ Ｐゴシック" panose="020B0600070205080204" pitchFamily="50" charset="-128"/>
            </a:endParaRPr>
          </a:p>
          <a:p>
            <a:pPr eaLnBrk="1" hangingPunct="1">
              <a:spcBef>
                <a:spcPct val="50000"/>
              </a:spcBef>
              <a:buFontTx/>
              <a:buNone/>
            </a:pPr>
            <a:r>
              <a:rPr lang="en-US" altLang="ja-JP" sz="1200" dirty="0">
                <a:latin typeface="ＭＳ Ｐゴシック" panose="020B0600070205080204" pitchFamily="50" charset="-128"/>
              </a:rPr>
              <a:t>△△△△</a:t>
            </a:r>
            <a:r>
              <a:rPr lang="ja-JP" altLang="en-US" sz="1200" dirty="0">
                <a:latin typeface="ＭＳ Ｐゴシック" panose="020B0600070205080204" pitchFamily="50" charset="-128"/>
              </a:rPr>
              <a:t>年△△月△△日</a:t>
            </a:r>
          </a:p>
          <a:p>
            <a:pPr eaLnBrk="1" hangingPunct="1">
              <a:spcBef>
                <a:spcPct val="50000"/>
              </a:spcBef>
              <a:buFontTx/>
              <a:buNone/>
            </a:pPr>
            <a:r>
              <a:rPr lang="ja-JP" altLang="en-US" sz="1200" dirty="0" smtClean="0">
                <a:latin typeface="ＭＳ Ｐゴシック" panose="020B0600070205080204" pitchFamily="50" charset="-128"/>
              </a:rPr>
              <a:t>関西電力送配電株式会社</a:t>
            </a:r>
            <a:r>
              <a:rPr lang="en-US" altLang="ja-JP" sz="1200" dirty="0" smtClean="0">
                <a:latin typeface="ＭＳ Ｐゴシック" panose="020B0600070205080204" pitchFamily="50" charset="-128"/>
              </a:rPr>
              <a:t/>
            </a:r>
            <a:br>
              <a:rPr lang="en-US" altLang="ja-JP" sz="1200" dirty="0" smtClean="0">
                <a:latin typeface="ＭＳ Ｐゴシック" panose="020B0600070205080204" pitchFamily="50" charset="-128"/>
              </a:rPr>
            </a:br>
            <a:endParaRPr lang="ja-JP" altLang="en-US" sz="1200" dirty="0">
              <a:latin typeface="ＭＳ Ｐゴシック" panose="020B0600070205080204" pitchFamily="50" charset="-128"/>
            </a:endParaRPr>
          </a:p>
          <a:p>
            <a:pPr eaLnBrk="1" hangingPunct="1">
              <a:spcBef>
                <a:spcPct val="50000"/>
              </a:spcBef>
              <a:buFontTx/>
              <a:buNone/>
            </a:pPr>
            <a:r>
              <a:rPr lang="ja-JP" altLang="en-US" sz="1200" dirty="0">
                <a:latin typeface="ＭＳ Ｐゴシック" panose="020B0600070205080204" pitchFamily="50" charset="-128"/>
              </a:rPr>
              <a:t>以下の通り、停電が発生しました。</a:t>
            </a:r>
          </a:p>
          <a:p>
            <a:pPr eaLnBrk="1" hangingPunct="1">
              <a:spcBef>
                <a:spcPct val="50000"/>
              </a:spcBef>
              <a:buFontTx/>
              <a:buNone/>
            </a:pPr>
            <a:r>
              <a:rPr lang="ja-JP" altLang="en-US" sz="1200" dirty="0">
                <a:latin typeface="ＭＳ Ｐゴシック" panose="020B0600070205080204" pitchFamily="50" charset="-128"/>
              </a:rPr>
              <a:t>なお、記載内容は</a:t>
            </a:r>
            <a:r>
              <a:rPr lang="ja-JP" altLang="en-US" sz="1200" dirty="0" smtClean="0">
                <a:latin typeface="ＭＳ Ｐゴシック" panose="020B0600070205080204" pitchFamily="50" charset="-128"/>
              </a:rPr>
              <a:t>速報情報ですので</a:t>
            </a:r>
            <a:r>
              <a:rPr lang="ja-JP" altLang="en-US" sz="1200" dirty="0">
                <a:latin typeface="ＭＳ Ｐゴシック" panose="020B0600070205080204" pitchFamily="50" charset="-128"/>
              </a:rPr>
              <a:t>、変更する場合がございます。</a:t>
            </a:r>
          </a:p>
          <a:p>
            <a:pPr eaLnBrk="1" hangingPunct="1">
              <a:spcBef>
                <a:spcPct val="50000"/>
              </a:spcBef>
              <a:buFontTx/>
              <a:buNone/>
            </a:pPr>
            <a:r>
              <a:rPr lang="ja-JP" altLang="en-US" sz="1200" dirty="0">
                <a:latin typeface="ＭＳ Ｐゴシック" panose="020B0600070205080204" pitchFamily="50" charset="-128"/>
              </a:rPr>
              <a:t>ご迷惑をお掛けしまして大変申し訳ございません</a:t>
            </a:r>
            <a:r>
              <a:rPr lang="ja-JP" altLang="en-US" sz="1200" dirty="0" smtClean="0">
                <a:latin typeface="ＭＳ Ｐゴシック" panose="020B0600070205080204" pitchFamily="50" charset="-128"/>
              </a:rPr>
              <a:t>。</a:t>
            </a:r>
            <a:r>
              <a:rPr lang="en-US" altLang="ja-JP" sz="1200" dirty="0" smtClean="0">
                <a:latin typeface="ＭＳ Ｐゴシック" panose="020B0600070205080204" pitchFamily="50" charset="-128"/>
              </a:rPr>
              <a:t/>
            </a:r>
            <a:br>
              <a:rPr lang="en-US" altLang="ja-JP" sz="1200" dirty="0" smtClean="0">
                <a:latin typeface="ＭＳ Ｐゴシック" panose="020B0600070205080204" pitchFamily="50" charset="-128"/>
              </a:rPr>
            </a:br>
            <a:endParaRPr lang="ja-JP" altLang="en-US" sz="1200" dirty="0" smtClean="0">
              <a:latin typeface="ＭＳ Ｐゴシック" panose="020B0600070205080204" pitchFamily="50" charset="-128"/>
            </a:endParaRPr>
          </a:p>
          <a:p>
            <a:pPr eaLnBrk="1" hangingPunct="1">
              <a:spcBef>
                <a:spcPct val="50000"/>
              </a:spcBef>
              <a:buFontTx/>
              <a:buNone/>
            </a:pPr>
            <a:r>
              <a:rPr lang="ja-JP" altLang="en-US" sz="1200" dirty="0" smtClean="0">
                <a:latin typeface="ＭＳ Ｐゴシック" panose="020B0600070205080204" pitchFamily="50" charset="-128"/>
              </a:rPr>
              <a:t>＜</a:t>
            </a:r>
            <a:r>
              <a:rPr lang="ja-JP" altLang="en-US" sz="1200" dirty="0">
                <a:latin typeface="ＭＳ Ｐゴシック" panose="020B0600070205080204" pitchFamily="50" charset="-128"/>
              </a:rPr>
              <a:t>停電発生日時＞</a:t>
            </a:r>
          </a:p>
          <a:p>
            <a:pPr eaLnBrk="1" hangingPunct="1">
              <a:spcBef>
                <a:spcPct val="50000"/>
              </a:spcBef>
              <a:buFontTx/>
              <a:buNone/>
            </a:pPr>
            <a:r>
              <a:rPr lang="ja-JP" altLang="en-US" sz="1200" dirty="0">
                <a:latin typeface="ＭＳ Ｐゴシック" panose="020B0600070205080204" pitchFamily="50" charset="-128"/>
              </a:rPr>
              <a:t>△△△△年△△月△△日△△時△△分頃</a:t>
            </a:r>
          </a:p>
        </p:txBody>
      </p:sp>
      <p:sp>
        <p:nvSpPr>
          <p:cNvPr id="18" name="Rectangle 159"/>
          <p:cNvSpPr>
            <a:spLocks noChangeArrowheads="1"/>
          </p:cNvSpPr>
          <p:nvPr/>
        </p:nvSpPr>
        <p:spPr bwMode="auto">
          <a:xfrm>
            <a:off x="5527675" y="1052513"/>
            <a:ext cx="2971800" cy="311150"/>
          </a:xfrm>
          <a:prstGeom prst="rect">
            <a:avLst/>
          </a:prstGeom>
          <a:solidFill>
            <a:srgbClr val="9999FF"/>
          </a:solidFill>
          <a:ln>
            <a:noFill/>
          </a:ln>
          <a:effectLst/>
          <a:extLst>
            <a:ext uri="{91240B29-F687-4F45-9708-019B960494DF}">
              <a14:hiddenLine xmlns:a14="http://schemas.microsoft.com/office/drawing/2010/main" w="38100" algn="ctr">
                <a:solidFill>
                  <a:schemeClr val="tx1"/>
                </a:solidFill>
                <a:miter lim="800000"/>
                <a:headEnd/>
                <a:tailEnd/>
              </a14:hiddenLine>
            </a:ext>
          </a:extLst>
        </p:spPr>
        <p:txBody>
          <a:bodyPr>
            <a:spAutoFit/>
          </a:bodyPr>
          <a:lstStyle/>
          <a:p>
            <a:pPr algn="ctr" eaLnBrk="1" hangingPunct="1">
              <a:lnSpc>
                <a:spcPct val="80000"/>
              </a:lnSpc>
              <a:defRPr/>
            </a:pPr>
            <a:r>
              <a:rPr lang="ja-JP" altLang="en-US" sz="1800" b="1">
                <a:solidFill>
                  <a:schemeClr val="bg1"/>
                </a:solidFill>
              </a:rPr>
              <a:t>停電情報</a:t>
            </a:r>
          </a:p>
        </p:txBody>
      </p:sp>
      <p:sp>
        <p:nvSpPr>
          <p:cNvPr id="19" name="Rectangle 160"/>
          <p:cNvSpPr>
            <a:spLocks noChangeArrowheads="1"/>
          </p:cNvSpPr>
          <p:nvPr/>
        </p:nvSpPr>
        <p:spPr bwMode="auto">
          <a:xfrm>
            <a:off x="4932363" y="1649413"/>
            <a:ext cx="1368425" cy="28733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20" name="Text Box 161"/>
          <p:cNvSpPr txBox="1">
            <a:spLocks noChangeArrowheads="1"/>
          </p:cNvSpPr>
          <p:nvPr/>
        </p:nvSpPr>
        <p:spPr bwMode="auto">
          <a:xfrm>
            <a:off x="5076825" y="4966525"/>
            <a:ext cx="367188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200" dirty="0" smtClean="0"/>
              <a:t>最新情報は</a:t>
            </a:r>
            <a:r>
              <a:rPr lang="en-US" altLang="ja-JP" sz="1200" dirty="0" smtClean="0"/>
              <a:t>HP</a:t>
            </a:r>
            <a:r>
              <a:rPr lang="ja-JP" altLang="en-US" sz="1200" dirty="0" err="1" smtClean="0"/>
              <a:t>に</a:t>
            </a:r>
            <a:r>
              <a:rPr lang="ja-JP" altLang="en-US" sz="1200" dirty="0" err="1"/>
              <a:t>て</a:t>
            </a:r>
            <a:r>
              <a:rPr lang="ja-JP" altLang="en-US" sz="1200" dirty="0" smtClean="0"/>
              <a:t>ご確認ください。</a:t>
            </a:r>
            <a:endParaRPr lang="en-US" altLang="ja-JP" sz="1200" dirty="0" smtClean="0"/>
          </a:p>
          <a:p>
            <a:pPr eaLnBrk="1" hangingPunct="1">
              <a:spcBef>
                <a:spcPct val="0"/>
              </a:spcBef>
              <a:buFontTx/>
              <a:buNone/>
            </a:pPr>
            <a:r>
              <a:rPr lang="en-US" altLang="ja-JP" sz="1200" dirty="0" smtClean="0"/>
              <a:t>HP</a:t>
            </a:r>
            <a:r>
              <a:rPr lang="ja-JP" altLang="en-US" sz="1200" dirty="0" smtClean="0"/>
              <a:t>の更新には時間がかかる場合があります。</a:t>
            </a:r>
            <a:endParaRPr lang="en-US" altLang="ja-JP" sz="1200" dirty="0" smtClean="0"/>
          </a:p>
          <a:p>
            <a:pPr eaLnBrk="1" hangingPunct="1">
              <a:spcBef>
                <a:spcPct val="0"/>
              </a:spcBef>
              <a:buFontTx/>
              <a:buNone/>
            </a:pPr>
            <a:r>
              <a:rPr lang="ja-JP" altLang="en-US" sz="1200" dirty="0" smtClean="0"/>
              <a:t>＜</a:t>
            </a:r>
            <a:r>
              <a:rPr lang="en-US" altLang="ja-JP" sz="1200" dirty="0" smtClean="0"/>
              <a:t>HP</a:t>
            </a:r>
            <a:r>
              <a:rPr lang="ja-JP" altLang="en-US" sz="1200" dirty="0" smtClean="0"/>
              <a:t>リンク先</a:t>
            </a:r>
            <a:r>
              <a:rPr lang="en-US" altLang="ja-JP" sz="1200" dirty="0" smtClean="0"/>
              <a:t>URL</a:t>
            </a:r>
            <a:r>
              <a:rPr lang="ja-JP" altLang="en-US" sz="1200" dirty="0" smtClean="0"/>
              <a:t>掲載＞</a:t>
            </a:r>
            <a:endParaRPr lang="en-US" altLang="ja-JP" sz="1200" dirty="0" smtClean="0"/>
          </a:p>
          <a:p>
            <a:pPr eaLnBrk="1" hangingPunct="1">
              <a:spcBef>
                <a:spcPct val="0"/>
              </a:spcBef>
              <a:buFontTx/>
              <a:buNone/>
            </a:pPr>
            <a:endParaRPr lang="en-US" altLang="ja-JP" sz="1200" dirty="0" smtClean="0"/>
          </a:p>
          <a:p>
            <a:pPr eaLnBrk="1" hangingPunct="1">
              <a:spcBef>
                <a:spcPct val="0"/>
              </a:spcBef>
              <a:buFontTx/>
              <a:buNone/>
            </a:pPr>
            <a:r>
              <a:rPr lang="ja-JP" altLang="en-US" sz="1200" dirty="0" smtClean="0"/>
              <a:t>以上</a:t>
            </a:r>
            <a:endParaRPr lang="ja-JP" altLang="en-US" sz="1200" dirty="0"/>
          </a:p>
          <a:p>
            <a:pPr eaLnBrk="1" hangingPunct="1">
              <a:spcBef>
                <a:spcPct val="0"/>
              </a:spcBef>
              <a:buFontTx/>
              <a:buNone/>
            </a:pPr>
            <a:r>
              <a:rPr lang="ja-JP" altLang="en-US" sz="1200" dirty="0"/>
              <a:t>関係者以外への公表は、お控え願います。</a:t>
            </a:r>
          </a:p>
          <a:p>
            <a:pPr eaLnBrk="1" hangingPunct="1">
              <a:spcBef>
                <a:spcPct val="0"/>
              </a:spcBef>
              <a:buFontTx/>
              <a:buNone/>
            </a:pPr>
            <a:r>
              <a:rPr lang="ja-JP" altLang="en-US" sz="1200" dirty="0"/>
              <a:t>なお、原因は現在調査中です。</a:t>
            </a:r>
          </a:p>
        </p:txBody>
      </p:sp>
      <p:sp>
        <p:nvSpPr>
          <p:cNvPr id="21" name="Rectangle 162"/>
          <p:cNvSpPr>
            <a:spLocks noChangeArrowheads="1"/>
          </p:cNvSpPr>
          <p:nvPr/>
        </p:nvSpPr>
        <p:spPr bwMode="auto">
          <a:xfrm>
            <a:off x="4643438" y="690563"/>
            <a:ext cx="3135312"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spAutoFit/>
          </a:bodyPr>
          <a:lstStyle/>
          <a:p>
            <a:pPr algn="ctr" eaLnBrk="1" hangingPunct="1">
              <a:defRPr/>
            </a:pPr>
            <a:r>
              <a:rPr lang="en-US" altLang="ja-JP" sz="1700" b="1" dirty="0">
                <a:solidFill>
                  <a:srgbClr val="0066CC"/>
                </a:solidFill>
                <a:latin typeface="MS UI Gothic" panose="020B0600070205080204" pitchFamily="50" charset="-128"/>
                <a:ea typeface="MS UI Gothic" panose="020B0600070205080204" pitchFamily="50" charset="-128"/>
              </a:rPr>
              <a:t>○</a:t>
            </a:r>
            <a:r>
              <a:rPr lang="ja-JP" altLang="en-US" sz="1700" b="1" dirty="0">
                <a:solidFill>
                  <a:srgbClr val="0066CC"/>
                </a:solidFill>
                <a:latin typeface="MS UI Gothic" panose="020B0600070205080204" pitchFamily="50" charset="-128"/>
                <a:ea typeface="MS UI Gothic" panose="020B0600070205080204" pitchFamily="50" charset="-128"/>
              </a:rPr>
              <a:t>（参考）特別高圧需要者さま向け</a:t>
            </a:r>
          </a:p>
        </p:txBody>
      </p:sp>
      <p:sp>
        <p:nvSpPr>
          <p:cNvPr id="22" name="Text Box 154"/>
          <p:cNvSpPr txBox="1">
            <a:spLocks noChangeArrowheads="1"/>
          </p:cNvSpPr>
          <p:nvPr/>
        </p:nvSpPr>
        <p:spPr bwMode="auto">
          <a:xfrm>
            <a:off x="2976562" y="4879481"/>
            <a:ext cx="2100262" cy="523220"/>
          </a:xfrm>
          <a:prstGeom prst="rect">
            <a:avLst/>
          </a:prstGeom>
          <a:solidFill>
            <a:schemeClr val="bg1"/>
          </a:solidFill>
          <a:ln w="9525">
            <a:solidFill>
              <a:srgbClr val="FF0000"/>
            </a:solidFill>
            <a:miter lim="800000"/>
            <a:headEnd/>
            <a:tailEnd/>
          </a:ln>
          <a:effectLs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400" dirty="0">
                <a:solidFill>
                  <a:srgbClr val="FF0000"/>
                </a:solidFill>
              </a:rPr>
              <a:t>停電が発生した需要者さま</a:t>
            </a:r>
            <a:r>
              <a:rPr lang="ja-JP" altLang="en-US" sz="1400" dirty="0" smtClean="0">
                <a:solidFill>
                  <a:srgbClr val="FF0000"/>
                </a:solidFill>
              </a:rPr>
              <a:t>名を</a:t>
            </a:r>
            <a:r>
              <a:rPr lang="ja-JP" altLang="en-US" sz="1400" dirty="0">
                <a:solidFill>
                  <a:srgbClr val="FF0000"/>
                </a:solidFill>
              </a:rPr>
              <a:t>お知らせ致します</a:t>
            </a:r>
            <a:r>
              <a:rPr lang="ja-JP" altLang="en-US" sz="1400" dirty="0" smtClean="0">
                <a:solidFill>
                  <a:srgbClr val="FF0000"/>
                </a:solidFill>
              </a:rPr>
              <a:t>。</a:t>
            </a:r>
            <a:endParaRPr lang="en-US" altLang="ja-JP" sz="1400" dirty="0">
              <a:solidFill>
                <a:srgbClr val="FF0000"/>
              </a:solidFill>
            </a:endParaRPr>
          </a:p>
        </p:txBody>
      </p:sp>
      <p:sp>
        <p:nvSpPr>
          <p:cNvPr id="23" name="Rectangle 19"/>
          <p:cNvSpPr>
            <a:spLocks noChangeArrowheads="1"/>
          </p:cNvSpPr>
          <p:nvPr/>
        </p:nvSpPr>
        <p:spPr bwMode="auto">
          <a:xfrm>
            <a:off x="467141" y="221904"/>
            <a:ext cx="7772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b="1" dirty="0">
                <a:solidFill>
                  <a:srgbClr val="3399FF"/>
                </a:solidFill>
              </a:rPr>
              <a:t>停電情報提供サービスの配信内容（停電情報）</a:t>
            </a:r>
          </a:p>
        </p:txBody>
      </p:sp>
    </p:spTree>
    <p:extLst>
      <p:ext uri="{BB962C8B-B14F-4D97-AF65-F5344CB8AC3E}">
        <p14:creationId xmlns:p14="http://schemas.microsoft.com/office/powerpoint/2010/main" val="2776223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4787900" y="1147763"/>
            <a:ext cx="4176713" cy="5254625"/>
          </a:xfrm>
          <a:prstGeom prst="foldedCorner">
            <a:avLst>
              <a:gd name="adj" fmla="val 7565"/>
            </a:avLst>
          </a:prstGeom>
          <a:solidFill>
            <a:schemeClr val="bg1"/>
          </a:solidFill>
          <a:ln w="9525">
            <a:solidFill>
              <a:schemeClr val="tx1"/>
            </a:solidFill>
            <a:round/>
            <a:headEnd/>
            <a:tailEnd/>
          </a:ln>
          <a:effec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ja-JP" sz="2400">
              <a:solidFill>
                <a:schemeClr val="bg1"/>
              </a:solidFill>
            </a:endParaRPr>
          </a:p>
        </p:txBody>
      </p:sp>
      <p:sp>
        <p:nvSpPr>
          <p:cNvPr id="3" name="AutoShape 3"/>
          <p:cNvSpPr>
            <a:spLocks noChangeArrowheads="1"/>
          </p:cNvSpPr>
          <p:nvPr/>
        </p:nvSpPr>
        <p:spPr bwMode="auto">
          <a:xfrm>
            <a:off x="250825" y="1147763"/>
            <a:ext cx="4176713" cy="5399087"/>
          </a:xfrm>
          <a:prstGeom prst="foldedCorner">
            <a:avLst>
              <a:gd name="adj" fmla="val 7565"/>
            </a:avLst>
          </a:prstGeom>
          <a:solidFill>
            <a:schemeClr val="bg1"/>
          </a:solidFill>
          <a:ln w="9525">
            <a:solidFill>
              <a:schemeClr val="tx1"/>
            </a:solidFill>
            <a:round/>
            <a:headEnd/>
            <a:tailEnd/>
          </a:ln>
          <a:effec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ja-JP" sz="2400">
              <a:solidFill>
                <a:schemeClr val="bg1"/>
              </a:solidFill>
            </a:endParaRPr>
          </a:p>
        </p:txBody>
      </p:sp>
      <p:sp>
        <p:nvSpPr>
          <p:cNvPr id="4" name="Text Box 5"/>
          <p:cNvSpPr txBox="1">
            <a:spLocks noChangeArrowheads="1"/>
          </p:cNvSpPr>
          <p:nvPr/>
        </p:nvSpPr>
        <p:spPr bwMode="auto">
          <a:xfrm>
            <a:off x="4991100" y="1409700"/>
            <a:ext cx="253365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1200">
                <a:ea typeface="MS UI Gothic" panose="020B0600070205080204" pitchFamily="50" charset="-128"/>
              </a:rPr>
              <a:t>瞬時電圧低下のお知らせ（第２報）</a:t>
            </a:r>
          </a:p>
        </p:txBody>
      </p:sp>
      <p:sp>
        <p:nvSpPr>
          <p:cNvPr id="5" name="Text Box 6"/>
          <p:cNvSpPr txBox="1">
            <a:spLocks noChangeArrowheads="1"/>
          </p:cNvSpPr>
          <p:nvPr/>
        </p:nvSpPr>
        <p:spPr bwMode="auto">
          <a:xfrm>
            <a:off x="5013325" y="2038350"/>
            <a:ext cx="395128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buNone/>
            </a:pPr>
            <a:r>
              <a:rPr lang="ja-JP" altLang="en-US" sz="1200" dirty="0" smtClean="0">
                <a:ea typeface="MS UI Gothic" panose="020B0600070205080204" pitchFamily="50" charset="-128"/>
              </a:rPr>
              <a:t>事故問合せ番号</a:t>
            </a:r>
            <a:r>
              <a:rPr lang="ja-JP" altLang="en-US" sz="1200" dirty="0">
                <a:ea typeface="MS UI Gothic" panose="020B0600070205080204" pitchFamily="50" charset="-128"/>
              </a:rPr>
              <a:t>　</a:t>
            </a:r>
            <a:r>
              <a:rPr lang="ja-JP" altLang="en-US" sz="1200" dirty="0" smtClean="0">
                <a:ea typeface="MS UI Gothic" panose="020B0600070205080204" pitchFamily="50" charset="-128"/>
              </a:rPr>
              <a:t>○</a:t>
            </a:r>
            <a:r>
              <a:rPr lang="ja-JP" altLang="en-US" sz="1200" dirty="0">
                <a:ea typeface="MS UI Gothic" panose="020B0600070205080204" pitchFamily="50" charset="-128"/>
              </a:rPr>
              <a:t>○○○○○○</a:t>
            </a:r>
            <a:r>
              <a:rPr lang="ja-JP" altLang="en-US" sz="1200" dirty="0" smtClean="0">
                <a:ea typeface="MS UI Gothic" panose="020B0600070205080204" pitchFamily="50" charset="-128"/>
              </a:rPr>
              <a:t>○○</a:t>
            </a:r>
            <a:r>
              <a:rPr lang="ja-JP" altLang="en-US" sz="1200" dirty="0">
                <a:ea typeface="MS UI Gothic" panose="020B0600070205080204" pitchFamily="50" charset="-128"/>
              </a:rPr>
              <a:t>○○○○○○○</a:t>
            </a:r>
          </a:p>
        </p:txBody>
      </p:sp>
      <p:sp>
        <p:nvSpPr>
          <p:cNvPr id="6" name="Text Box 7"/>
          <p:cNvSpPr txBox="1">
            <a:spLocks noChangeArrowheads="1"/>
          </p:cNvSpPr>
          <p:nvPr/>
        </p:nvSpPr>
        <p:spPr bwMode="auto">
          <a:xfrm>
            <a:off x="5003800" y="2254250"/>
            <a:ext cx="187166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en-US" altLang="ja-JP" sz="1200">
                <a:ea typeface="MS UI Gothic" panose="020B0600070205080204" pitchFamily="50" charset="-128"/>
              </a:rPr>
              <a:t>○○○○</a:t>
            </a:r>
            <a:r>
              <a:rPr lang="ja-JP" altLang="en-US" sz="1200">
                <a:ea typeface="MS UI Gothic" panose="020B0600070205080204" pitchFamily="50" charset="-128"/>
              </a:rPr>
              <a:t>年○○月○○日</a:t>
            </a:r>
          </a:p>
        </p:txBody>
      </p:sp>
      <p:sp>
        <p:nvSpPr>
          <p:cNvPr id="7" name="Text Box 8"/>
          <p:cNvSpPr txBox="1">
            <a:spLocks noChangeArrowheads="1"/>
          </p:cNvSpPr>
          <p:nvPr/>
        </p:nvSpPr>
        <p:spPr bwMode="auto">
          <a:xfrm>
            <a:off x="5003800" y="2470150"/>
            <a:ext cx="187166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1200" dirty="0" smtClean="0">
                <a:ea typeface="MS UI Gothic" panose="020B0600070205080204" pitchFamily="50" charset="-128"/>
              </a:rPr>
              <a:t>関西電力送配電株式</a:t>
            </a:r>
            <a:r>
              <a:rPr lang="ja-JP" altLang="en-US" sz="1200" dirty="0">
                <a:ea typeface="MS UI Gothic" panose="020B0600070205080204" pitchFamily="50" charset="-128"/>
              </a:rPr>
              <a:t>会社</a:t>
            </a:r>
          </a:p>
        </p:txBody>
      </p:sp>
      <p:sp>
        <p:nvSpPr>
          <p:cNvPr id="8" name="Text Box 9"/>
          <p:cNvSpPr txBox="1">
            <a:spLocks noChangeArrowheads="1"/>
          </p:cNvSpPr>
          <p:nvPr/>
        </p:nvSpPr>
        <p:spPr bwMode="auto">
          <a:xfrm>
            <a:off x="5006975" y="2820427"/>
            <a:ext cx="413702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200" dirty="0">
                <a:ea typeface="MS UI Gothic" panose="020B0600070205080204" pitchFamily="50" charset="-128"/>
              </a:rPr>
              <a:t>下記</a:t>
            </a:r>
            <a:r>
              <a:rPr lang="ja-JP" altLang="en-US" sz="1200" dirty="0" smtClean="0">
                <a:ea typeface="MS UI Gothic" panose="020B0600070205080204" pitchFamily="50" charset="-128"/>
              </a:rPr>
              <a:t>の</a:t>
            </a:r>
            <a:r>
              <a:rPr lang="ja-JP" altLang="en-US" sz="1200" dirty="0">
                <a:ea typeface="MS UI Gothic" panose="020B0600070205080204" pitchFamily="50" charset="-128"/>
              </a:rPr>
              <a:t>通り、瞬時電圧低下が発生しました。</a:t>
            </a:r>
          </a:p>
          <a:p>
            <a:pPr eaLnBrk="1" hangingPunct="1">
              <a:spcBef>
                <a:spcPct val="0"/>
              </a:spcBef>
              <a:buFontTx/>
              <a:buNone/>
            </a:pPr>
            <a:r>
              <a:rPr lang="ja-JP" altLang="en-US" sz="1200" dirty="0">
                <a:ea typeface="MS UI Gothic" panose="020B0600070205080204" pitchFamily="50" charset="-128"/>
              </a:rPr>
              <a:t>なお、記載内容は</a:t>
            </a:r>
            <a:r>
              <a:rPr lang="ja-JP" altLang="en-US" sz="1200" dirty="0" smtClean="0">
                <a:ea typeface="MS UI Gothic" panose="020B0600070205080204" pitchFamily="50" charset="-128"/>
              </a:rPr>
              <a:t>速報情報ですの</a:t>
            </a:r>
            <a:r>
              <a:rPr lang="ja-JP" altLang="en-US" sz="1200" dirty="0">
                <a:ea typeface="MS UI Gothic" panose="020B0600070205080204" pitchFamily="50" charset="-128"/>
              </a:rPr>
              <a:t>で、変更する場合がございます。</a:t>
            </a:r>
            <a:br>
              <a:rPr lang="ja-JP" altLang="en-US" sz="1200" dirty="0">
                <a:ea typeface="MS UI Gothic" panose="020B0600070205080204" pitchFamily="50" charset="-128"/>
              </a:rPr>
            </a:br>
            <a:r>
              <a:rPr lang="ja-JP" altLang="en-US" sz="1200" dirty="0">
                <a:ea typeface="MS UI Gothic" panose="020B0600070205080204" pitchFamily="50" charset="-128"/>
              </a:rPr>
              <a:t>ご迷惑をお掛けしまして大変申し訳ございません。</a:t>
            </a:r>
          </a:p>
        </p:txBody>
      </p:sp>
      <p:sp>
        <p:nvSpPr>
          <p:cNvPr id="9" name="Text Box 10"/>
          <p:cNvSpPr txBox="1">
            <a:spLocks noChangeArrowheads="1"/>
          </p:cNvSpPr>
          <p:nvPr/>
        </p:nvSpPr>
        <p:spPr bwMode="auto">
          <a:xfrm>
            <a:off x="5011738" y="3511348"/>
            <a:ext cx="382587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200" dirty="0">
                <a:ea typeface="MS UI Gothic" panose="020B0600070205080204" pitchFamily="50" charset="-128"/>
              </a:rPr>
              <a:t>＜瞬時電圧低下発生日時＞</a:t>
            </a:r>
          </a:p>
        </p:txBody>
      </p:sp>
      <p:sp>
        <p:nvSpPr>
          <p:cNvPr id="10" name="Text Box 11"/>
          <p:cNvSpPr txBox="1">
            <a:spLocks noChangeArrowheads="1"/>
          </p:cNvSpPr>
          <p:nvPr/>
        </p:nvSpPr>
        <p:spPr bwMode="auto">
          <a:xfrm>
            <a:off x="5016500" y="3785985"/>
            <a:ext cx="382587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200">
                <a:ea typeface="MS UI Gothic" panose="020B0600070205080204" pitchFamily="50" charset="-128"/>
              </a:rPr>
              <a:t>○○○○</a:t>
            </a:r>
            <a:r>
              <a:rPr lang="ja-JP" altLang="en-US" sz="1200">
                <a:ea typeface="MS UI Gothic" panose="020B0600070205080204" pitchFamily="50" charset="-128"/>
              </a:rPr>
              <a:t>年○○月○○日　○○時○○分頃</a:t>
            </a:r>
          </a:p>
        </p:txBody>
      </p:sp>
      <p:sp>
        <p:nvSpPr>
          <p:cNvPr id="11" name="Text Box 12"/>
          <p:cNvSpPr txBox="1">
            <a:spLocks noChangeArrowheads="1"/>
          </p:cNvSpPr>
          <p:nvPr/>
        </p:nvSpPr>
        <p:spPr bwMode="auto">
          <a:xfrm>
            <a:off x="4932363" y="5298087"/>
            <a:ext cx="38258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None/>
            </a:pPr>
            <a:r>
              <a:rPr lang="ja-JP" altLang="en-US" sz="1200" dirty="0"/>
              <a:t>最新情報は</a:t>
            </a:r>
            <a:r>
              <a:rPr lang="en-US" altLang="ja-JP" sz="1200" dirty="0"/>
              <a:t>HP</a:t>
            </a:r>
            <a:r>
              <a:rPr lang="ja-JP" altLang="en-US" sz="1200" dirty="0" err="1"/>
              <a:t>にて</a:t>
            </a:r>
            <a:r>
              <a:rPr lang="ja-JP" altLang="en-US" sz="1200" dirty="0"/>
              <a:t>ご確認ください。</a:t>
            </a:r>
            <a:endParaRPr lang="en-US" altLang="ja-JP" sz="1200" dirty="0"/>
          </a:p>
          <a:p>
            <a:pPr>
              <a:spcBef>
                <a:spcPct val="0"/>
              </a:spcBef>
              <a:buNone/>
            </a:pPr>
            <a:r>
              <a:rPr lang="en-US" altLang="ja-JP" sz="1200" dirty="0"/>
              <a:t>HP</a:t>
            </a:r>
            <a:r>
              <a:rPr lang="ja-JP" altLang="en-US" sz="1200" dirty="0"/>
              <a:t>の更新には時間がかかる場合があります。</a:t>
            </a:r>
            <a:endParaRPr lang="en-US" altLang="ja-JP" sz="1200" dirty="0"/>
          </a:p>
          <a:p>
            <a:pPr>
              <a:spcBef>
                <a:spcPct val="0"/>
              </a:spcBef>
              <a:buNone/>
            </a:pPr>
            <a:r>
              <a:rPr lang="ja-JP" altLang="en-US" sz="1200" dirty="0"/>
              <a:t>＜</a:t>
            </a:r>
            <a:r>
              <a:rPr lang="en-US" altLang="ja-JP" sz="1200" dirty="0"/>
              <a:t>HP</a:t>
            </a:r>
            <a:r>
              <a:rPr lang="ja-JP" altLang="en-US" sz="1200" dirty="0"/>
              <a:t>リンク先</a:t>
            </a:r>
            <a:r>
              <a:rPr lang="en-US" altLang="ja-JP" sz="1200" dirty="0"/>
              <a:t>URL</a:t>
            </a:r>
            <a:r>
              <a:rPr lang="ja-JP" altLang="en-US" sz="1200" dirty="0"/>
              <a:t>掲載＞</a:t>
            </a:r>
            <a:endParaRPr lang="ja-JP" altLang="en-US" sz="1200" dirty="0">
              <a:latin typeface="ＭＳ Ｐゴシック" panose="020B0600070205080204" pitchFamily="50" charset="-128"/>
            </a:endParaRPr>
          </a:p>
          <a:p>
            <a:pPr eaLnBrk="1" hangingPunct="1">
              <a:spcBef>
                <a:spcPct val="0"/>
              </a:spcBef>
              <a:buFontTx/>
              <a:buNone/>
            </a:pPr>
            <a:r>
              <a:rPr lang="ja-JP" altLang="en-US" sz="1200" dirty="0" smtClean="0">
                <a:ea typeface="MS UI Gothic" panose="020B0600070205080204" pitchFamily="50" charset="-128"/>
              </a:rPr>
              <a:t>以上</a:t>
            </a:r>
            <a:endParaRPr lang="ja-JP" altLang="en-US" sz="1200" dirty="0">
              <a:ea typeface="MS UI Gothic" panose="020B0600070205080204" pitchFamily="50" charset="-128"/>
            </a:endParaRPr>
          </a:p>
          <a:p>
            <a:pPr eaLnBrk="1" hangingPunct="1">
              <a:spcBef>
                <a:spcPct val="0"/>
              </a:spcBef>
              <a:buFontTx/>
              <a:buNone/>
            </a:pPr>
            <a:r>
              <a:rPr lang="ja-JP" altLang="en-US" sz="1200" dirty="0">
                <a:ea typeface="MS UI Gothic" panose="020B0600070205080204" pitchFamily="50" charset="-128"/>
              </a:rPr>
              <a:t>関係者以外への公表は、お控え願います。</a:t>
            </a:r>
          </a:p>
          <a:p>
            <a:pPr eaLnBrk="1" hangingPunct="1">
              <a:spcBef>
                <a:spcPct val="0"/>
              </a:spcBef>
              <a:buFontTx/>
              <a:buNone/>
            </a:pPr>
            <a:r>
              <a:rPr lang="ja-JP" altLang="en-US" sz="1200" dirty="0">
                <a:ea typeface="MS UI Gothic" panose="020B0600070205080204" pitchFamily="50" charset="-128"/>
              </a:rPr>
              <a:t>なお、原因は現在調査中です。</a:t>
            </a:r>
          </a:p>
        </p:txBody>
      </p:sp>
      <p:sp>
        <p:nvSpPr>
          <p:cNvPr id="12" name="Rectangle 13"/>
          <p:cNvSpPr>
            <a:spLocks noChangeArrowheads="1"/>
          </p:cNvSpPr>
          <p:nvPr/>
        </p:nvSpPr>
        <p:spPr bwMode="auto">
          <a:xfrm>
            <a:off x="5410200" y="981075"/>
            <a:ext cx="2971800" cy="311150"/>
          </a:xfrm>
          <a:prstGeom prst="rect">
            <a:avLst/>
          </a:prstGeom>
          <a:solidFill>
            <a:srgbClr val="9999FF"/>
          </a:solidFill>
          <a:ln>
            <a:noFill/>
          </a:ln>
          <a:effectLst/>
          <a:extLst>
            <a:ext uri="{91240B29-F687-4F45-9708-019B960494DF}">
              <a14:hiddenLine xmlns:a14="http://schemas.microsoft.com/office/drawing/2010/main" w="38100" algn="ctr">
                <a:solidFill>
                  <a:schemeClr val="tx1"/>
                </a:solidFill>
                <a:miter lim="800000"/>
                <a:headEnd/>
                <a:tailEnd/>
              </a14:hiddenLine>
            </a:ext>
          </a:extLst>
        </p:spPr>
        <p:txBody>
          <a:bodyPr>
            <a:spAutoFit/>
          </a:bodyPr>
          <a:lstStyle/>
          <a:p>
            <a:pPr algn="ctr" eaLnBrk="1" hangingPunct="1">
              <a:lnSpc>
                <a:spcPct val="80000"/>
              </a:lnSpc>
              <a:defRPr/>
            </a:pPr>
            <a:r>
              <a:rPr lang="ja-JP" altLang="en-US" sz="1800" b="1">
                <a:solidFill>
                  <a:schemeClr val="bg1"/>
                </a:solidFill>
              </a:rPr>
              <a:t>瞬時電圧低下情報（第２報）</a:t>
            </a:r>
          </a:p>
        </p:txBody>
      </p:sp>
      <p:sp>
        <p:nvSpPr>
          <p:cNvPr id="13" name="Text Box 15"/>
          <p:cNvSpPr txBox="1">
            <a:spLocks noChangeArrowheads="1"/>
          </p:cNvSpPr>
          <p:nvPr/>
        </p:nvSpPr>
        <p:spPr bwMode="auto">
          <a:xfrm>
            <a:off x="4275138" y="6477000"/>
            <a:ext cx="4903586" cy="338554"/>
          </a:xfrm>
          <a:prstGeom prst="rect">
            <a:avLst/>
          </a:prstGeom>
          <a:noFill/>
          <a:ln>
            <a:noFill/>
          </a:ln>
          <a:effectLst/>
          <a:extLst/>
        </p:spPr>
        <p:txBody>
          <a:bodyPr wrap="non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100" dirty="0">
                <a:solidFill>
                  <a:schemeClr val="accent1"/>
                </a:solidFill>
              </a:rPr>
              <a:t>※</a:t>
            </a:r>
            <a:r>
              <a:rPr lang="ja-JP" altLang="en-US" sz="1100" dirty="0">
                <a:solidFill>
                  <a:schemeClr val="accent1"/>
                </a:solidFill>
              </a:rPr>
              <a:t>特別高圧需要者さまに供給している変電所に瞬時電圧低下検出装置が設置</a:t>
            </a:r>
            <a:r>
              <a:rPr lang="ja-JP" altLang="en-US" sz="1100" dirty="0" smtClean="0">
                <a:solidFill>
                  <a:schemeClr val="accent1"/>
                </a:solidFill>
              </a:rPr>
              <a:t>され</a:t>
            </a:r>
            <a:endParaRPr lang="en-US" altLang="ja-JP" sz="1100" dirty="0" smtClean="0">
              <a:solidFill>
                <a:schemeClr val="accent1"/>
              </a:solidFill>
            </a:endParaRPr>
          </a:p>
          <a:p>
            <a:pPr eaLnBrk="1" hangingPunct="1">
              <a:spcBef>
                <a:spcPct val="0"/>
              </a:spcBef>
              <a:buFontTx/>
              <a:buNone/>
            </a:pPr>
            <a:r>
              <a:rPr lang="ja-JP" altLang="en-US" sz="1100" dirty="0" smtClean="0">
                <a:solidFill>
                  <a:schemeClr val="accent1"/>
                </a:solidFill>
              </a:rPr>
              <a:t>　て </a:t>
            </a:r>
            <a:r>
              <a:rPr lang="ja-JP" altLang="en-US" sz="1100" dirty="0">
                <a:solidFill>
                  <a:schemeClr val="accent1"/>
                </a:solidFill>
              </a:rPr>
              <a:t>いない場合は、検出装置が設置されている至近の変電所の値となります。</a:t>
            </a:r>
          </a:p>
        </p:txBody>
      </p:sp>
      <p:sp>
        <p:nvSpPr>
          <p:cNvPr id="14" name="Text Box 16"/>
          <p:cNvSpPr txBox="1">
            <a:spLocks noChangeArrowheads="1"/>
          </p:cNvSpPr>
          <p:nvPr/>
        </p:nvSpPr>
        <p:spPr bwMode="auto">
          <a:xfrm>
            <a:off x="346075" y="1409700"/>
            <a:ext cx="253365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1200">
                <a:ea typeface="MS UI Gothic" panose="020B0600070205080204" pitchFamily="50" charset="-128"/>
              </a:rPr>
              <a:t>瞬時電圧低下のお知らせ（速報）</a:t>
            </a:r>
          </a:p>
        </p:txBody>
      </p:sp>
      <p:sp>
        <p:nvSpPr>
          <p:cNvPr id="15" name="Text Box 17"/>
          <p:cNvSpPr txBox="1">
            <a:spLocks noChangeArrowheads="1"/>
          </p:cNvSpPr>
          <p:nvPr/>
        </p:nvSpPr>
        <p:spPr bwMode="auto">
          <a:xfrm>
            <a:off x="346074" y="2011363"/>
            <a:ext cx="40814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buNone/>
            </a:pPr>
            <a:r>
              <a:rPr lang="ja-JP" altLang="en-US" sz="1200" dirty="0" smtClean="0">
                <a:ea typeface="MS UI Gothic" panose="020B0600070205080204" pitchFamily="50" charset="-128"/>
              </a:rPr>
              <a:t>事故問合せ番号　○○○○○○</a:t>
            </a:r>
            <a:r>
              <a:rPr lang="ja-JP" altLang="en-US" sz="1200" dirty="0" smtClean="0">
                <a:solidFill>
                  <a:srgbClr val="008000"/>
                </a:solidFill>
                <a:ea typeface="MS UI Gothic" panose="020B0600070205080204" pitchFamily="50" charset="-128"/>
              </a:rPr>
              <a:t>○○</a:t>
            </a:r>
            <a:r>
              <a:rPr lang="ja-JP" altLang="en-US" sz="1200" dirty="0">
                <a:ea typeface="MS UI Gothic" panose="020B0600070205080204" pitchFamily="50" charset="-128"/>
              </a:rPr>
              <a:t>○○○○○○</a:t>
            </a:r>
            <a:r>
              <a:rPr lang="ja-JP" altLang="en-US" sz="1200" dirty="0">
                <a:solidFill>
                  <a:srgbClr val="008000"/>
                </a:solidFill>
                <a:ea typeface="MS UI Gothic" panose="020B0600070205080204" pitchFamily="50" charset="-128"/>
              </a:rPr>
              <a:t>○○</a:t>
            </a:r>
          </a:p>
          <a:p>
            <a:pPr eaLnBrk="1" hangingPunct="1">
              <a:spcBef>
                <a:spcPct val="50000"/>
              </a:spcBef>
              <a:buFontTx/>
              <a:buNone/>
            </a:pPr>
            <a:endParaRPr lang="ja-JP" altLang="en-US" sz="1200" dirty="0">
              <a:solidFill>
                <a:srgbClr val="008000"/>
              </a:solidFill>
              <a:ea typeface="MS UI Gothic" panose="020B0600070205080204" pitchFamily="50" charset="-128"/>
            </a:endParaRPr>
          </a:p>
        </p:txBody>
      </p:sp>
      <p:sp>
        <p:nvSpPr>
          <p:cNvPr id="16" name="Text Box 18"/>
          <p:cNvSpPr txBox="1">
            <a:spLocks noChangeArrowheads="1"/>
          </p:cNvSpPr>
          <p:nvPr/>
        </p:nvSpPr>
        <p:spPr bwMode="auto">
          <a:xfrm>
            <a:off x="336550" y="2227263"/>
            <a:ext cx="187166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en-US" altLang="ja-JP" sz="1200" dirty="0">
                <a:ea typeface="MS UI Gothic" panose="020B0600070205080204" pitchFamily="50" charset="-128"/>
              </a:rPr>
              <a:t>○○○○</a:t>
            </a:r>
            <a:r>
              <a:rPr lang="ja-JP" altLang="en-US" sz="1200" dirty="0">
                <a:ea typeface="MS UI Gothic" panose="020B0600070205080204" pitchFamily="50" charset="-128"/>
              </a:rPr>
              <a:t>年○○月○○日</a:t>
            </a:r>
          </a:p>
        </p:txBody>
      </p:sp>
      <p:sp>
        <p:nvSpPr>
          <p:cNvPr id="17" name="Text Box 19"/>
          <p:cNvSpPr txBox="1">
            <a:spLocks noChangeArrowheads="1"/>
          </p:cNvSpPr>
          <p:nvPr/>
        </p:nvSpPr>
        <p:spPr bwMode="auto">
          <a:xfrm>
            <a:off x="336550" y="2443163"/>
            <a:ext cx="187166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1200" dirty="0" smtClean="0">
                <a:ea typeface="MS UI Gothic" panose="020B0600070205080204" pitchFamily="50" charset="-128"/>
              </a:rPr>
              <a:t>関西電力送配電株式</a:t>
            </a:r>
            <a:r>
              <a:rPr lang="ja-JP" altLang="en-US" sz="1200" dirty="0">
                <a:ea typeface="MS UI Gothic" panose="020B0600070205080204" pitchFamily="50" charset="-128"/>
              </a:rPr>
              <a:t>会社</a:t>
            </a:r>
          </a:p>
        </p:txBody>
      </p:sp>
      <p:sp>
        <p:nvSpPr>
          <p:cNvPr id="18" name="Text Box 20"/>
          <p:cNvSpPr txBox="1">
            <a:spLocks noChangeArrowheads="1"/>
          </p:cNvSpPr>
          <p:nvPr/>
        </p:nvSpPr>
        <p:spPr bwMode="auto">
          <a:xfrm>
            <a:off x="361950" y="2781790"/>
            <a:ext cx="413702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200" dirty="0">
                <a:ea typeface="MS UI Gothic" panose="020B0600070205080204" pitchFamily="50" charset="-128"/>
              </a:rPr>
              <a:t>下記</a:t>
            </a:r>
            <a:r>
              <a:rPr lang="ja-JP" altLang="en-US" sz="1200" dirty="0" smtClean="0">
                <a:ea typeface="MS UI Gothic" panose="020B0600070205080204" pitchFamily="50" charset="-128"/>
              </a:rPr>
              <a:t>の</a:t>
            </a:r>
            <a:r>
              <a:rPr lang="ja-JP" altLang="en-US" sz="1200" dirty="0">
                <a:ea typeface="MS UI Gothic" panose="020B0600070205080204" pitchFamily="50" charset="-128"/>
              </a:rPr>
              <a:t>通り、瞬時電圧低下が発生しました。</a:t>
            </a:r>
          </a:p>
          <a:p>
            <a:pPr eaLnBrk="1" hangingPunct="1">
              <a:spcBef>
                <a:spcPct val="0"/>
              </a:spcBef>
              <a:buFontTx/>
              <a:buNone/>
            </a:pPr>
            <a:r>
              <a:rPr lang="ja-JP" altLang="en-US" sz="1200" dirty="0">
                <a:ea typeface="MS UI Gothic" panose="020B0600070205080204" pitchFamily="50" charset="-128"/>
              </a:rPr>
              <a:t>なお、記載内容は</a:t>
            </a:r>
            <a:r>
              <a:rPr lang="ja-JP" altLang="en-US" sz="1200" dirty="0" smtClean="0">
                <a:ea typeface="MS UI Gothic" panose="020B0600070205080204" pitchFamily="50" charset="-128"/>
              </a:rPr>
              <a:t>速報情報ですの</a:t>
            </a:r>
            <a:r>
              <a:rPr lang="ja-JP" altLang="en-US" sz="1200" dirty="0">
                <a:ea typeface="MS UI Gothic" panose="020B0600070205080204" pitchFamily="50" charset="-128"/>
              </a:rPr>
              <a:t>で、変更する場合がございます</a:t>
            </a:r>
            <a:r>
              <a:rPr lang="ja-JP" altLang="en-US" sz="1200" dirty="0" smtClean="0">
                <a:ea typeface="MS UI Gothic" panose="020B0600070205080204" pitchFamily="50" charset="-128"/>
              </a:rPr>
              <a:t>。</a:t>
            </a:r>
            <a:endParaRPr lang="en-US" altLang="ja-JP" sz="1200" dirty="0" smtClean="0">
              <a:ea typeface="MS UI Gothic" panose="020B0600070205080204" pitchFamily="50" charset="-128"/>
            </a:endParaRPr>
          </a:p>
          <a:p>
            <a:pPr eaLnBrk="1" hangingPunct="1">
              <a:spcBef>
                <a:spcPct val="0"/>
              </a:spcBef>
              <a:buFontTx/>
              <a:buNone/>
            </a:pPr>
            <a:r>
              <a:rPr lang="ja-JP" altLang="en-US" sz="1200" dirty="0" smtClean="0">
                <a:ea typeface="MS UI Gothic" panose="020B0600070205080204" pitchFamily="50" charset="-128"/>
              </a:rPr>
              <a:t>瞬時電圧低下率は第二報に記載されます。</a:t>
            </a:r>
            <a:r>
              <a:rPr lang="ja-JP" altLang="en-US" sz="1200" dirty="0">
                <a:ea typeface="MS UI Gothic" panose="020B0600070205080204" pitchFamily="50" charset="-128"/>
              </a:rPr>
              <a:t/>
            </a:r>
            <a:br>
              <a:rPr lang="ja-JP" altLang="en-US" sz="1200" dirty="0">
                <a:ea typeface="MS UI Gothic" panose="020B0600070205080204" pitchFamily="50" charset="-128"/>
              </a:rPr>
            </a:br>
            <a:r>
              <a:rPr lang="ja-JP" altLang="en-US" sz="1200" dirty="0">
                <a:ea typeface="MS UI Gothic" panose="020B0600070205080204" pitchFamily="50" charset="-128"/>
              </a:rPr>
              <a:t>ご迷惑をお掛けしまして大変申し訳ございません。</a:t>
            </a:r>
          </a:p>
        </p:txBody>
      </p:sp>
      <p:sp>
        <p:nvSpPr>
          <p:cNvPr id="19" name="Text Box 21"/>
          <p:cNvSpPr txBox="1">
            <a:spLocks noChangeArrowheads="1"/>
          </p:cNvSpPr>
          <p:nvPr/>
        </p:nvSpPr>
        <p:spPr bwMode="auto">
          <a:xfrm>
            <a:off x="366713" y="3640138"/>
            <a:ext cx="382587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200">
                <a:ea typeface="MS UI Gothic" panose="020B0600070205080204" pitchFamily="50" charset="-128"/>
              </a:rPr>
              <a:t>＜瞬時電圧低下発生日時＞</a:t>
            </a:r>
          </a:p>
        </p:txBody>
      </p:sp>
      <p:sp>
        <p:nvSpPr>
          <p:cNvPr id="20" name="Text Box 22"/>
          <p:cNvSpPr txBox="1">
            <a:spLocks noChangeArrowheads="1"/>
          </p:cNvSpPr>
          <p:nvPr/>
        </p:nvSpPr>
        <p:spPr bwMode="auto">
          <a:xfrm>
            <a:off x="371475" y="3914775"/>
            <a:ext cx="382587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200">
                <a:ea typeface="MS UI Gothic" panose="020B0600070205080204" pitchFamily="50" charset="-128"/>
              </a:rPr>
              <a:t>○○○○</a:t>
            </a:r>
            <a:r>
              <a:rPr lang="ja-JP" altLang="en-US" sz="1200">
                <a:ea typeface="MS UI Gothic" panose="020B0600070205080204" pitchFamily="50" charset="-128"/>
              </a:rPr>
              <a:t>年○○月○○日　○○時○○分頃</a:t>
            </a:r>
          </a:p>
        </p:txBody>
      </p:sp>
      <p:sp>
        <p:nvSpPr>
          <p:cNvPr id="21" name="Text Box 23"/>
          <p:cNvSpPr txBox="1">
            <a:spLocks noChangeArrowheads="1"/>
          </p:cNvSpPr>
          <p:nvPr/>
        </p:nvSpPr>
        <p:spPr bwMode="auto">
          <a:xfrm>
            <a:off x="366713" y="5146340"/>
            <a:ext cx="3825875"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None/>
            </a:pPr>
            <a:r>
              <a:rPr lang="ja-JP" altLang="en-US" sz="1200" dirty="0"/>
              <a:t>最新情報は</a:t>
            </a:r>
            <a:r>
              <a:rPr lang="en-US" altLang="ja-JP" sz="1200" dirty="0"/>
              <a:t>HP</a:t>
            </a:r>
            <a:r>
              <a:rPr lang="ja-JP" altLang="en-US" sz="1200" dirty="0" err="1"/>
              <a:t>にて</a:t>
            </a:r>
            <a:r>
              <a:rPr lang="ja-JP" altLang="en-US" sz="1200" dirty="0"/>
              <a:t>ご確認ください。</a:t>
            </a:r>
            <a:endParaRPr lang="en-US" altLang="ja-JP" sz="1200" dirty="0"/>
          </a:p>
          <a:p>
            <a:pPr>
              <a:spcBef>
                <a:spcPct val="0"/>
              </a:spcBef>
              <a:buNone/>
            </a:pPr>
            <a:r>
              <a:rPr lang="en-US" altLang="ja-JP" sz="1200" dirty="0"/>
              <a:t>HP</a:t>
            </a:r>
            <a:r>
              <a:rPr lang="ja-JP" altLang="en-US" sz="1200" dirty="0"/>
              <a:t>の更新には時間がかかる場合があります。</a:t>
            </a:r>
            <a:endParaRPr lang="en-US" altLang="ja-JP" sz="1200" dirty="0"/>
          </a:p>
          <a:p>
            <a:pPr>
              <a:spcBef>
                <a:spcPct val="0"/>
              </a:spcBef>
              <a:buNone/>
            </a:pPr>
            <a:r>
              <a:rPr lang="ja-JP" altLang="en-US" sz="1200" dirty="0"/>
              <a:t>＜</a:t>
            </a:r>
            <a:r>
              <a:rPr lang="en-US" altLang="ja-JP" sz="1200" dirty="0"/>
              <a:t>HP</a:t>
            </a:r>
            <a:r>
              <a:rPr lang="ja-JP" altLang="en-US" sz="1200" dirty="0"/>
              <a:t>リンク先</a:t>
            </a:r>
            <a:r>
              <a:rPr lang="en-US" altLang="ja-JP" sz="1200" dirty="0"/>
              <a:t>URL</a:t>
            </a:r>
            <a:r>
              <a:rPr lang="ja-JP" altLang="en-US" sz="1200" dirty="0"/>
              <a:t>掲載</a:t>
            </a:r>
            <a:r>
              <a:rPr lang="ja-JP" altLang="en-US" sz="1200" dirty="0" smtClean="0"/>
              <a:t>＞</a:t>
            </a:r>
            <a:endParaRPr lang="en-US" altLang="ja-JP" sz="1200" dirty="0" smtClean="0"/>
          </a:p>
          <a:p>
            <a:pPr>
              <a:spcBef>
                <a:spcPct val="0"/>
              </a:spcBef>
              <a:buNone/>
            </a:pPr>
            <a:endParaRPr lang="ja-JP" altLang="en-US" sz="1200" dirty="0">
              <a:latin typeface="ＭＳ Ｐゴシック" panose="020B0600070205080204" pitchFamily="50" charset="-128"/>
            </a:endParaRPr>
          </a:p>
          <a:p>
            <a:pPr eaLnBrk="1" hangingPunct="1">
              <a:spcBef>
                <a:spcPct val="0"/>
              </a:spcBef>
              <a:buFontTx/>
              <a:buNone/>
            </a:pPr>
            <a:r>
              <a:rPr lang="ja-JP" altLang="en-US" sz="1200" dirty="0" smtClean="0">
                <a:ea typeface="MS UI Gothic" panose="020B0600070205080204" pitchFamily="50" charset="-128"/>
              </a:rPr>
              <a:t>以上</a:t>
            </a:r>
            <a:endParaRPr lang="ja-JP" altLang="en-US" sz="1200" dirty="0">
              <a:ea typeface="MS UI Gothic" panose="020B0600070205080204" pitchFamily="50" charset="-128"/>
            </a:endParaRPr>
          </a:p>
          <a:p>
            <a:pPr eaLnBrk="1" hangingPunct="1">
              <a:spcBef>
                <a:spcPct val="0"/>
              </a:spcBef>
              <a:buFontTx/>
              <a:buNone/>
            </a:pPr>
            <a:r>
              <a:rPr lang="ja-JP" altLang="en-US" sz="1200" dirty="0">
                <a:ea typeface="MS UI Gothic" panose="020B0600070205080204" pitchFamily="50" charset="-128"/>
              </a:rPr>
              <a:t>関係者以外への公表は、お控え願います。</a:t>
            </a:r>
          </a:p>
          <a:p>
            <a:pPr eaLnBrk="1" hangingPunct="1">
              <a:spcBef>
                <a:spcPct val="0"/>
              </a:spcBef>
              <a:buFontTx/>
              <a:buNone/>
            </a:pPr>
            <a:r>
              <a:rPr lang="ja-JP" altLang="en-US" sz="1200" dirty="0">
                <a:ea typeface="MS UI Gothic" panose="020B0600070205080204" pitchFamily="50" charset="-128"/>
              </a:rPr>
              <a:t>なお、原因は現在調査中です。</a:t>
            </a:r>
          </a:p>
        </p:txBody>
      </p:sp>
      <p:sp>
        <p:nvSpPr>
          <p:cNvPr id="22" name="Rectangle 24"/>
          <p:cNvSpPr>
            <a:spLocks noChangeArrowheads="1"/>
          </p:cNvSpPr>
          <p:nvPr/>
        </p:nvSpPr>
        <p:spPr bwMode="auto">
          <a:xfrm>
            <a:off x="838200" y="981075"/>
            <a:ext cx="2971800" cy="311150"/>
          </a:xfrm>
          <a:prstGeom prst="rect">
            <a:avLst/>
          </a:prstGeom>
          <a:solidFill>
            <a:srgbClr val="9999FF"/>
          </a:solidFill>
          <a:ln>
            <a:noFill/>
          </a:ln>
          <a:effectLst/>
          <a:extLst>
            <a:ext uri="{91240B29-F687-4F45-9708-019B960494DF}">
              <a14:hiddenLine xmlns:a14="http://schemas.microsoft.com/office/drawing/2010/main" w="38100" algn="ctr">
                <a:solidFill>
                  <a:schemeClr val="tx1"/>
                </a:solidFill>
                <a:miter lim="800000"/>
                <a:headEnd/>
                <a:tailEnd/>
              </a14:hiddenLine>
            </a:ext>
          </a:extLst>
        </p:spPr>
        <p:txBody>
          <a:bodyPr>
            <a:spAutoFit/>
          </a:bodyPr>
          <a:lstStyle/>
          <a:p>
            <a:pPr algn="ctr" eaLnBrk="1" hangingPunct="1">
              <a:lnSpc>
                <a:spcPct val="80000"/>
              </a:lnSpc>
              <a:defRPr/>
            </a:pPr>
            <a:r>
              <a:rPr lang="ja-JP" altLang="en-US" sz="1800" b="1">
                <a:solidFill>
                  <a:schemeClr val="bg1"/>
                </a:solidFill>
              </a:rPr>
              <a:t>瞬時電圧低下情報（速報）</a:t>
            </a:r>
          </a:p>
        </p:txBody>
      </p:sp>
      <p:sp>
        <p:nvSpPr>
          <p:cNvPr id="23" name="Text Box 26"/>
          <p:cNvSpPr txBox="1">
            <a:spLocks noChangeArrowheads="1"/>
          </p:cNvSpPr>
          <p:nvPr/>
        </p:nvSpPr>
        <p:spPr bwMode="auto">
          <a:xfrm>
            <a:off x="322263" y="1651000"/>
            <a:ext cx="18716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en-US" altLang="ja-JP" sz="1200"/>
              <a:t>○○○○</a:t>
            </a:r>
            <a:r>
              <a:rPr lang="ja-JP" altLang="en-US" sz="1200"/>
              <a:t>　御中</a:t>
            </a:r>
          </a:p>
        </p:txBody>
      </p:sp>
      <p:sp>
        <p:nvSpPr>
          <p:cNvPr id="24" name="Text Box 27"/>
          <p:cNvSpPr txBox="1">
            <a:spLocks noChangeArrowheads="1"/>
          </p:cNvSpPr>
          <p:nvPr/>
        </p:nvSpPr>
        <p:spPr bwMode="auto">
          <a:xfrm>
            <a:off x="5005388" y="1651000"/>
            <a:ext cx="18716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en-US" altLang="ja-JP" sz="1200"/>
              <a:t>○○○○</a:t>
            </a:r>
            <a:r>
              <a:rPr lang="ja-JP" altLang="en-US" sz="1200"/>
              <a:t>　御中</a:t>
            </a:r>
          </a:p>
        </p:txBody>
      </p:sp>
      <p:sp>
        <p:nvSpPr>
          <p:cNvPr id="25" name="Text Box 28"/>
          <p:cNvSpPr txBox="1">
            <a:spLocks noChangeArrowheads="1"/>
          </p:cNvSpPr>
          <p:nvPr/>
        </p:nvSpPr>
        <p:spPr bwMode="auto">
          <a:xfrm>
            <a:off x="395288" y="4243388"/>
            <a:ext cx="3960812" cy="753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1200" dirty="0">
                <a:latin typeface="ＭＳ Ｐゴシック" panose="020B0600070205080204" pitchFamily="50" charset="-128"/>
              </a:rPr>
              <a:t>＜</a:t>
            </a:r>
            <a:r>
              <a:rPr lang="ja-JP" altLang="en-US" sz="1200" dirty="0" smtClean="0">
                <a:latin typeface="ＭＳ Ｐゴシック" panose="020B0600070205080204" pitchFamily="50" charset="-128"/>
              </a:rPr>
              <a:t>瞬低影響お客さま</a:t>
            </a:r>
            <a:r>
              <a:rPr lang="ja-JP" altLang="en-US" sz="1200" dirty="0">
                <a:latin typeface="ＭＳ Ｐゴシック" panose="020B0600070205080204" pitchFamily="50" charset="-128"/>
              </a:rPr>
              <a:t>＞</a:t>
            </a:r>
          </a:p>
          <a:p>
            <a:pPr eaLnBrk="1" hangingPunct="1">
              <a:spcBef>
                <a:spcPct val="0"/>
              </a:spcBef>
              <a:buFontTx/>
              <a:buNone/>
            </a:pPr>
            <a:r>
              <a:rPr lang="ja-JP" altLang="en-US" sz="1200" dirty="0" smtClean="0"/>
              <a:t>特高お客さま名称</a:t>
            </a:r>
            <a:endParaRPr lang="ja-JP" altLang="en-US" sz="1200" dirty="0"/>
          </a:p>
          <a:p>
            <a:pPr eaLnBrk="1" hangingPunct="1">
              <a:spcBef>
                <a:spcPct val="50000"/>
              </a:spcBef>
              <a:buFontTx/>
              <a:buNone/>
            </a:pPr>
            <a:endParaRPr lang="en-US" altLang="ja-JP" sz="1200" dirty="0">
              <a:latin typeface="ＭＳ Ｐゴシック" panose="020B0600070205080204" pitchFamily="50" charset="-128"/>
            </a:endParaRPr>
          </a:p>
        </p:txBody>
      </p:sp>
      <p:sp>
        <p:nvSpPr>
          <p:cNvPr id="26" name="Text Box 29"/>
          <p:cNvSpPr txBox="1">
            <a:spLocks noChangeArrowheads="1"/>
          </p:cNvSpPr>
          <p:nvPr/>
        </p:nvSpPr>
        <p:spPr bwMode="auto">
          <a:xfrm>
            <a:off x="5003800" y="4114598"/>
            <a:ext cx="3960813"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1200" dirty="0">
                <a:latin typeface="ＭＳ Ｐゴシック" panose="020B0600070205080204" pitchFamily="50" charset="-128"/>
              </a:rPr>
              <a:t>＜瞬低影響需要者さま＞</a:t>
            </a:r>
          </a:p>
          <a:p>
            <a:pPr eaLnBrk="1" hangingPunct="1">
              <a:spcBef>
                <a:spcPct val="0"/>
              </a:spcBef>
              <a:buFontTx/>
              <a:buNone/>
            </a:pPr>
            <a:r>
              <a:rPr lang="ja-JP" altLang="en-US" sz="1200" dirty="0" smtClean="0"/>
              <a:t>特高お客さま名称</a:t>
            </a:r>
            <a:endParaRPr lang="ja-JP" altLang="en-US" sz="1200" dirty="0"/>
          </a:p>
          <a:p>
            <a:pPr eaLnBrk="1" hangingPunct="1">
              <a:spcBef>
                <a:spcPct val="0"/>
              </a:spcBef>
              <a:buFontTx/>
              <a:buNone/>
            </a:pPr>
            <a:r>
              <a:rPr lang="ja-JP" altLang="en-US" sz="1200" dirty="0" smtClean="0"/>
              <a:t>＜最大低下率＞</a:t>
            </a:r>
            <a:endParaRPr lang="en-US" altLang="ja-JP" sz="1200" dirty="0" smtClean="0"/>
          </a:p>
          <a:p>
            <a:pPr eaLnBrk="1" hangingPunct="1">
              <a:spcBef>
                <a:spcPct val="0"/>
              </a:spcBef>
              <a:buFontTx/>
              <a:buNone/>
            </a:pPr>
            <a:r>
              <a:rPr lang="ja-JP" altLang="en-US" sz="1200" dirty="0" smtClean="0"/>
              <a:t>（</a:t>
            </a:r>
            <a:r>
              <a:rPr lang="ja-JP" altLang="en-US" sz="1200" dirty="0"/>
              <a:t>△△．△</a:t>
            </a:r>
            <a:r>
              <a:rPr lang="en-US" altLang="ja-JP" sz="1200" dirty="0"/>
              <a:t>%</a:t>
            </a:r>
            <a:r>
              <a:rPr lang="ja-JP" altLang="en-US" sz="1200" dirty="0"/>
              <a:t>）、</a:t>
            </a:r>
          </a:p>
          <a:p>
            <a:pPr eaLnBrk="1" hangingPunct="1">
              <a:spcBef>
                <a:spcPct val="0"/>
              </a:spcBef>
              <a:buFontTx/>
              <a:buNone/>
            </a:pPr>
            <a:r>
              <a:rPr lang="ja-JP" altLang="en-US" sz="1200" dirty="0" smtClean="0"/>
              <a:t>＜継続時間＞</a:t>
            </a:r>
            <a:endParaRPr lang="en-US" altLang="ja-JP" sz="1200" dirty="0" smtClean="0"/>
          </a:p>
          <a:p>
            <a:pPr eaLnBrk="1" hangingPunct="1">
              <a:spcBef>
                <a:spcPct val="0"/>
              </a:spcBef>
              <a:buFontTx/>
              <a:buNone/>
            </a:pPr>
            <a:r>
              <a:rPr lang="ja-JP" altLang="en-US" sz="1200" dirty="0" smtClean="0"/>
              <a:t>（</a:t>
            </a:r>
            <a:r>
              <a:rPr lang="ja-JP" altLang="en-US" sz="1200" dirty="0"/>
              <a:t>○○．○ｻｲｸﾙ））</a:t>
            </a:r>
          </a:p>
          <a:p>
            <a:pPr eaLnBrk="1" hangingPunct="1">
              <a:spcBef>
                <a:spcPct val="0"/>
              </a:spcBef>
              <a:buFontTx/>
              <a:buNone/>
            </a:pPr>
            <a:endParaRPr lang="en-US" altLang="ja-JP" sz="1200" dirty="0">
              <a:latin typeface="ＭＳ Ｐゴシック" panose="020B0600070205080204" pitchFamily="50" charset="-128"/>
            </a:endParaRPr>
          </a:p>
        </p:txBody>
      </p:sp>
      <p:sp>
        <p:nvSpPr>
          <p:cNvPr id="29" name="Rectangle 32"/>
          <p:cNvSpPr>
            <a:spLocks noChangeArrowheads="1"/>
          </p:cNvSpPr>
          <p:nvPr/>
        </p:nvSpPr>
        <p:spPr bwMode="auto">
          <a:xfrm>
            <a:off x="69390" y="690727"/>
            <a:ext cx="255839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spAutoFit/>
          </a:bodyPr>
          <a:lstStyle/>
          <a:p>
            <a:pPr algn="ctr" eaLnBrk="1" hangingPunct="1">
              <a:defRPr/>
            </a:pPr>
            <a:r>
              <a:rPr lang="en-US" altLang="ja-JP" sz="1700" b="1" dirty="0" smtClean="0">
                <a:solidFill>
                  <a:srgbClr val="0066CC"/>
                </a:solidFill>
                <a:latin typeface="MS UI Gothic" panose="020B0600070205080204" pitchFamily="50" charset="-128"/>
                <a:ea typeface="MS UI Gothic" panose="020B0600070205080204" pitchFamily="50" charset="-128"/>
              </a:rPr>
              <a:t>○</a:t>
            </a:r>
            <a:r>
              <a:rPr lang="ja-JP" altLang="en-US" sz="1700" b="1" dirty="0" smtClean="0">
                <a:solidFill>
                  <a:srgbClr val="0066CC"/>
                </a:solidFill>
                <a:latin typeface="MS UI Gothic" panose="020B0600070205080204" pitchFamily="50" charset="-128"/>
                <a:ea typeface="MS UI Gothic" panose="020B0600070205080204" pitchFamily="50" charset="-128"/>
              </a:rPr>
              <a:t>小売</a:t>
            </a:r>
            <a:r>
              <a:rPr lang="ja-JP" altLang="en-US" sz="1700" b="1" dirty="0">
                <a:solidFill>
                  <a:srgbClr val="0066CC"/>
                </a:solidFill>
                <a:latin typeface="MS UI Gothic" panose="020B0600070205080204" pitchFamily="50" charset="-128"/>
                <a:ea typeface="MS UI Gothic" panose="020B0600070205080204" pitchFamily="50" charset="-128"/>
              </a:rPr>
              <a:t>電気</a:t>
            </a:r>
            <a:r>
              <a:rPr lang="ja-JP" altLang="en-US" sz="1700" b="1" dirty="0" smtClean="0">
                <a:solidFill>
                  <a:srgbClr val="0066CC"/>
                </a:solidFill>
                <a:latin typeface="MS UI Gothic" panose="020B0600070205080204" pitchFamily="50" charset="-128"/>
                <a:ea typeface="MS UI Gothic" panose="020B0600070205080204" pitchFamily="50" charset="-128"/>
              </a:rPr>
              <a:t>事</a:t>
            </a:r>
            <a:r>
              <a:rPr lang="ja-JP" altLang="en-US" sz="1700" b="1" dirty="0">
                <a:solidFill>
                  <a:srgbClr val="0066CC"/>
                </a:solidFill>
                <a:latin typeface="MS UI Gothic" panose="020B0600070205080204" pitchFamily="50" charset="-128"/>
                <a:ea typeface="MS UI Gothic" panose="020B0600070205080204" pitchFamily="50" charset="-128"/>
              </a:rPr>
              <a:t>業者さま向け</a:t>
            </a:r>
          </a:p>
        </p:txBody>
      </p:sp>
      <p:sp>
        <p:nvSpPr>
          <p:cNvPr id="32" name="Rectangle 4"/>
          <p:cNvSpPr>
            <a:spLocks noChangeArrowheads="1"/>
          </p:cNvSpPr>
          <p:nvPr/>
        </p:nvSpPr>
        <p:spPr bwMode="auto">
          <a:xfrm>
            <a:off x="464239" y="220783"/>
            <a:ext cx="7772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b="1" dirty="0">
                <a:solidFill>
                  <a:srgbClr val="3399FF"/>
                </a:solidFill>
              </a:rPr>
              <a:t>停電情報提供サービスの配信内容（瞬時電圧低下情報）</a:t>
            </a:r>
          </a:p>
        </p:txBody>
      </p:sp>
    </p:spTree>
    <p:extLst>
      <p:ext uri="{BB962C8B-B14F-4D97-AF65-F5344CB8AC3E}">
        <p14:creationId xmlns:p14="http://schemas.microsoft.com/office/powerpoint/2010/main" val="28893467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323850" y="1270000"/>
            <a:ext cx="7561263" cy="4822825"/>
          </a:xfrm>
          <a:prstGeom prst="foldedCorner">
            <a:avLst>
              <a:gd name="adj" fmla="val 8704"/>
            </a:avLst>
          </a:prstGeom>
          <a:solidFill>
            <a:schemeClr val="bg1"/>
          </a:solidFill>
          <a:ln w="9525">
            <a:solidFill>
              <a:schemeClr val="tx1"/>
            </a:solidFill>
            <a:round/>
            <a:headEnd/>
            <a:tailEnd/>
          </a:ln>
          <a:effec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3" name="Text Box 4"/>
          <p:cNvSpPr txBox="1">
            <a:spLocks noChangeArrowheads="1"/>
          </p:cNvSpPr>
          <p:nvPr/>
        </p:nvSpPr>
        <p:spPr bwMode="auto">
          <a:xfrm>
            <a:off x="468313" y="1268413"/>
            <a:ext cx="7416800"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1200" dirty="0"/>
              <a:t>停電・瞬時電圧低下情報ダイジェスト版</a:t>
            </a:r>
            <a:r>
              <a:rPr lang="ja-JP" altLang="en-US" sz="2400" dirty="0"/>
              <a:t> </a:t>
            </a:r>
            <a:endParaRPr lang="ja-JP" altLang="en-US" sz="1200" dirty="0">
              <a:latin typeface="ＭＳ Ｐゴシック" panose="020B0600070205080204" pitchFamily="50" charset="-128"/>
            </a:endParaRPr>
          </a:p>
          <a:p>
            <a:pPr eaLnBrk="1" hangingPunct="1">
              <a:spcBef>
                <a:spcPct val="50000"/>
              </a:spcBef>
              <a:buFontTx/>
              <a:buNone/>
            </a:pPr>
            <a:r>
              <a:rPr lang="ja-JP" altLang="en-US" sz="1200" dirty="0">
                <a:latin typeface="ＭＳ Ｐゴシック" panose="020B0600070205080204" pitchFamily="50" charset="-128"/>
              </a:rPr>
              <a:t>○○○○　御中</a:t>
            </a:r>
          </a:p>
          <a:p>
            <a:pPr>
              <a:spcBef>
                <a:spcPct val="50000"/>
              </a:spcBef>
              <a:buNone/>
            </a:pPr>
            <a:r>
              <a:rPr lang="ja-JP" altLang="en-US" sz="1200" dirty="0" smtClean="0">
                <a:latin typeface="ＭＳ Ｐゴシック" panose="020B0600070205080204" pitchFamily="50" charset="-128"/>
              </a:rPr>
              <a:t>事故問合せ番号</a:t>
            </a:r>
            <a:r>
              <a:rPr lang="ja-JP" altLang="en-US" sz="1200" dirty="0">
                <a:latin typeface="ＭＳ Ｐゴシック" panose="020B0600070205080204" pitchFamily="50" charset="-128"/>
              </a:rPr>
              <a:t>　</a:t>
            </a:r>
            <a:r>
              <a:rPr lang="en-US" altLang="ja-JP" sz="1200" dirty="0" smtClean="0">
                <a:latin typeface="ＭＳ Ｐゴシック" panose="020B0600070205080204" pitchFamily="50" charset="-128"/>
              </a:rPr>
              <a:t>×××××××</a:t>
            </a:r>
            <a:r>
              <a:rPr lang="en-US" altLang="ja-JP" sz="1200" dirty="0" smtClean="0">
                <a:solidFill>
                  <a:srgbClr val="008000"/>
                </a:solidFill>
                <a:latin typeface="ＭＳ Ｐゴシック" panose="020B0600070205080204" pitchFamily="50" charset="-128"/>
              </a:rPr>
              <a:t>×</a:t>
            </a:r>
            <a:r>
              <a:rPr lang="en-US" altLang="ja-JP" sz="1200" dirty="0" smtClean="0">
                <a:latin typeface="ＭＳ Ｐゴシック" panose="020B0600070205080204" pitchFamily="50" charset="-128"/>
              </a:rPr>
              <a:t>×××××××</a:t>
            </a:r>
            <a:r>
              <a:rPr lang="en-US" altLang="ja-JP" sz="1200" dirty="0" smtClean="0">
                <a:solidFill>
                  <a:srgbClr val="008000"/>
                </a:solidFill>
                <a:latin typeface="ＭＳ Ｐゴシック" panose="020B0600070205080204" pitchFamily="50" charset="-128"/>
              </a:rPr>
              <a:t>×</a:t>
            </a:r>
            <a:endParaRPr lang="en-US" altLang="ja-JP" sz="1200" dirty="0">
              <a:solidFill>
                <a:srgbClr val="008000"/>
              </a:solidFill>
              <a:latin typeface="ＭＳ Ｐゴシック" panose="020B0600070205080204" pitchFamily="50" charset="-128"/>
            </a:endParaRPr>
          </a:p>
          <a:p>
            <a:pPr eaLnBrk="1" hangingPunct="1">
              <a:spcBef>
                <a:spcPct val="50000"/>
              </a:spcBef>
              <a:buFontTx/>
              <a:buNone/>
            </a:pPr>
            <a:r>
              <a:rPr lang="en-US" altLang="ja-JP" sz="1200" dirty="0">
                <a:latin typeface="ＭＳ Ｐゴシック" panose="020B0600070205080204" pitchFamily="50" charset="-128"/>
              </a:rPr>
              <a:t>△△△△</a:t>
            </a:r>
            <a:r>
              <a:rPr lang="ja-JP" altLang="en-US" sz="1200" dirty="0">
                <a:latin typeface="ＭＳ Ｐゴシック" panose="020B0600070205080204" pitchFamily="50" charset="-128"/>
              </a:rPr>
              <a:t>年△</a:t>
            </a:r>
            <a:r>
              <a:rPr lang="ja-JP" altLang="en-US" sz="1200" dirty="0">
                <a:solidFill>
                  <a:srgbClr val="008000"/>
                </a:solidFill>
                <a:latin typeface="ＭＳ Ｐゴシック" panose="020B0600070205080204" pitchFamily="50" charset="-128"/>
              </a:rPr>
              <a:t>△</a:t>
            </a:r>
            <a:r>
              <a:rPr lang="ja-JP" altLang="en-US" sz="1200" dirty="0">
                <a:latin typeface="ＭＳ Ｐゴシック" panose="020B0600070205080204" pitchFamily="50" charset="-128"/>
              </a:rPr>
              <a:t>月△</a:t>
            </a:r>
            <a:r>
              <a:rPr lang="ja-JP" altLang="en-US" sz="1200" dirty="0">
                <a:solidFill>
                  <a:srgbClr val="008000"/>
                </a:solidFill>
                <a:latin typeface="ＭＳ Ｐゴシック" panose="020B0600070205080204" pitchFamily="50" charset="-128"/>
              </a:rPr>
              <a:t>△</a:t>
            </a:r>
            <a:r>
              <a:rPr lang="ja-JP" altLang="en-US" sz="1200" dirty="0">
                <a:latin typeface="ＭＳ Ｐゴシック" panose="020B0600070205080204" pitchFamily="50" charset="-128"/>
              </a:rPr>
              <a:t>日</a:t>
            </a:r>
          </a:p>
          <a:p>
            <a:pPr eaLnBrk="1" hangingPunct="1">
              <a:spcBef>
                <a:spcPct val="50000"/>
              </a:spcBef>
              <a:buFontTx/>
              <a:buNone/>
            </a:pPr>
            <a:r>
              <a:rPr lang="ja-JP" altLang="en-US" sz="1200" dirty="0" smtClean="0">
                <a:latin typeface="ＭＳ Ｐゴシック" panose="020B0600070205080204" pitchFamily="50" charset="-128"/>
              </a:rPr>
              <a:t>関西電力送配電株式</a:t>
            </a:r>
            <a:r>
              <a:rPr lang="ja-JP" altLang="en-US" sz="1200" dirty="0">
                <a:latin typeface="ＭＳ Ｐゴシック" panose="020B0600070205080204" pitchFamily="50" charset="-128"/>
              </a:rPr>
              <a:t>会社</a:t>
            </a:r>
          </a:p>
          <a:p>
            <a:pPr eaLnBrk="1" hangingPunct="1">
              <a:spcBef>
                <a:spcPct val="50000"/>
              </a:spcBef>
              <a:buFontTx/>
              <a:buNone/>
            </a:pPr>
            <a:endParaRPr lang="ja-JP" altLang="en-US" sz="1200" dirty="0">
              <a:latin typeface="ＭＳ Ｐゴシック" panose="020B0600070205080204" pitchFamily="50" charset="-128"/>
            </a:endParaRPr>
          </a:p>
          <a:p>
            <a:pPr eaLnBrk="1" hangingPunct="1">
              <a:spcBef>
                <a:spcPct val="50000"/>
              </a:spcBef>
              <a:buFontTx/>
              <a:buNone/>
            </a:pPr>
            <a:r>
              <a:rPr lang="ja-JP" altLang="en-US" sz="1200" dirty="0">
                <a:latin typeface="ＭＳ Ｐゴシック" panose="020B0600070205080204" pitchFamily="50" charset="-128"/>
              </a:rPr>
              <a:t>△△△△年○○月○○日</a:t>
            </a:r>
            <a:r>
              <a:rPr lang="en-US" altLang="ja-JP" sz="1200" dirty="0">
                <a:latin typeface="ＭＳ Ｐゴシック" panose="020B0600070205080204" pitchFamily="50" charset="-128"/>
              </a:rPr>
              <a:t>08</a:t>
            </a:r>
            <a:r>
              <a:rPr lang="ja-JP" altLang="en-US" sz="1200" dirty="0">
                <a:latin typeface="ＭＳ Ｐゴシック" panose="020B0600070205080204" pitchFamily="50" charset="-128"/>
              </a:rPr>
              <a:t>時</a:t>
            </a:r>
            <a:r>
              <a:rPr lang="en-US" altLang="ja-JP" sz="1200" dirty="0">
                <a:latin typeface="ＭＳ Ｐゴシック" panose="020B0600070205080204" pitchFamily="50" charset="-128"/>
              </a:rPr>
              <a:t>30</a:t>
            </a:r>
            <a:r>
              <a:rPr lang="ja-JP" altLang="en-US" sz="1200" dirty="0">
                <a:latin typeface="ＭＳ Ｐゴシック" panose="020B0600070205080204" pitchFamily="50" charset="-128"/>
              </a:rPr>
              <a:t>分 から  △△△△年○○月</a:t>
            </a:r>
            <a:r>
              <a:rPr lang="en-US" altLang="ja-JP" sz="1200" dirty="0">
                <a:latin typeface="ＭＳ Ｐゴシック" panose="020B0600070205080204" pitchFamily="50" charset="-128"/>
              </a:rPr>
              <a:t>××</a:t>
            </a:r>
            <a:r>
              <a:rPr lang="ja-JP" altLang="en-US" sz="1200" dirty="0">
                <a:latin typeface="ＭＳ Ｐゴシック" panose="020B0600070205080204" pitchFamily="50" charset="-128"/>
              </a:rPr>
              <a:t>日</a:t>
            </a:r>
            <a:r>
              <a:rPr lang="en-US" altLang="ja-JP" sz="1200" dirty="0">
                <a:latin typeface="ＭＳ Ｐゴシック" panose="020B0600070205080204" pitchFamily="50" charset="-128"/>
              </a:rPr>
              <a:t>08</a:t>
            </a:r>
            <a:r>
              <a:rPr lang="ja-JP" altLang="en-US" sz="1200" dirty="0">
                <a:latin typeface="ＭＳ Ｐゴシック" panose="020B0600070205080204" pitchFamily="50" charset="-128"/>
              </a:rPr>
              <a:t>時</a:t>
            </a:r>
            <a:r>
              <a:rPr lang="en-US" altLang="ja-JP" sz="1200" dirty="0">
                <a:latin typeface="ＭＳ Ｐゴシック" panose="020B0600070205080204" pitchFamily="50" charset="-128"/>
              </a:rPr>
              <a:t>30</a:t>
            </a:r>
            <a:r>
              <a:rPr lang="ja-JP" altLang="en-US" sz="1200" dirty="0">
                <a:solidFill>
                  <a:srgbClr val="008000"/>
                </a:solidFill>
                <a:latin typeface="ＭＳ Ｐゴシック" panose="020B0600070205080204" pitchFamily="50" charset="-128"/>
              </a:rPr>
              <a:t>分</a:t>
            </a:r>
            <a:r>
              <a:rPr lang="ja-JP" altLang="en-US" sz="1200" dirty="0">
                <a:latin typeface="ＭＳ Ｐゴシック" panose="020B0600070205080204" pitchFamily="50" charset="-128"/>
              </a:rPr>
              <a:t> のダイジェスト情報を送信します。</a:t>
            </a:r>
          </a:p>
          <a:p>
            <a:pPr eaLnBrk="1" hangingPunct="1">
              <a:spcBef>
                <a:spcPct val="50000"/>
              </a:spcBef>
              <a:buFontTx/>
              <a:buNone/>
            </a:pPr>
            <a:r>
              <a:rPr lang="ja-JP" altLang="en-US" sz="1200" dirty="0">
                <a:latin typeface="ＭＳ Ｐゴシック" panose="020B0600070205080204" pitchFamily="50" charset="-128"/>
              </a:rPr>
              <a:t>以下の通り、瞬時電圧低下および停電が発生しました。</a:t>
            </a:r>
          </a:p>
          <a:p>
            <a:pPr eaLnBrk="1" hangingPunct="1">
              <a:spcBef>
                <a:spcPct val="50000"/>
              </a:spcBef>
              <a:buFontTx/>
              <a:buNone/>
            </a:pPr>
            <a:r>
              <a:rPr lang="ja-JP" altLang="en-US" sz="1200" dirty="0">
                <a:latin typeface="ＭＳ Ｐゴシック" panose="020B0600070205080204" pitchFamily="50" charset="-128"/>
              </a:rPr>
              <a:t>ご迷惑をお掛けしまして大変申し訳ございません。</a:t>
            </a:r>
          </a:p>
          <a:p>
            <a:pPr eaLnBrk="1" hangingPunct="1">
              <a:spcBef>
                <a:spcPct val="50000"/>
              </a:spcBef>
              <a:buFontTx/>
              <a:buNone/>
            </a:pPr>
            <a:endParaRPr lang="ja-JP" altLang="en-US" sz="1200" dirty="0">
              <a:latin typeface="ＭＳ Ｐゴシック" panose="020B0600070205080204" pitchFamily="50" charset="-128"/>
            </a:endParaRPr>
          </a:p>
          <a:p>
            <a:pPr eaLnBrk="1" hangingPunct="1">
              <a:spcBef>
                <a:spcPct val="50000"/>
              </a:spcBef>
              <a:buFontTx/>
              <a:buNone/>
            </a:pPr>
            <a:r>
              <a:rPr lang="ja-JP" altLang="en-US" sz="1200" dirty="0">
                <a:latin typeface="ＭＳ Ｐゴシック" panose="020B0600070205080204" pitchFamily="50" charset="-128"/>
              </a:rPr>
              <a:t>＜瞬時電圧低下件数＞</a:t>
            </a:r>
          </a:p>
          <a:p>
            <a:pPr eaLnBrk="1" hangingPunct="1">
              <a:spcBef>
                <a:spcPct val="50000"/>
              </a:spcBef>
              <a:buFontTx/>
              <a:buNone/>
            </a:pPr>
            <a:r>
              <a:rPr lang="ja-JP" altLang="en-US" sz="1200" dirty="0">
                <a:latin typeface="ＭＳ Ｐゴシック" panose="020B0600070205080204" pitchFamily="50" charset="-128"/>
              </a:rPr>
              <a:t>　●●●件</a:t>
            </a:r>
            <a:br>
              <a:rPr lang="ja-JP" altLang="en-US" sz="1200" dirty="0">
                <a:latin typeface="ＭＳ Ｐゴシック" panose="020B0600070205080204" pitchFamily="50" charset="-128"/>
              </a:rPr>
            </a:br>
            <a:r>
              <a:rPr lang="ja-JP" altLang="en-US" sz="1200" dirty="0">
                <a:latin typeface="ＭＳ Ｐゴシック" panose="020B0600070205080204" pitchFamily="50" charset="-128"/>
              </a:rPr>
              <a:t/>
            </a:r>
            <a:br>
              <a:rPr lang="ja-JP" altLang="en-US" sz="1200" dirty="0">
                <a:latin typeface="ＭＳ Ｐゴシック" panose="020B0600070205080204" pitchFamily="50" charset="-128"/>
              </a:rPr>
            </a:br>
            <a:r>
              <a:rPr lang="ja-JP" altLang="en-US" sz="1200" dirty="0">
                <a:latin typeface="ＭＳ Ｐゴシック" panose="020B0600070205080204" pitchFamily="50" charset="-128"/>
              </a:rPr>
              <a:t>＜停電件数＞</a:t>
            </a:r>
          </a:p>
          <a:p>
            <a:pPr eaLnBrk="1" hangingPunct="1">
              <a:spcBef>
                <a:spcPct val="50000"/>
              </a:spcBef>
              <a:buFontTx/>
              <a:buNone/>
            </a:pPr>
            <a:r>
              <a:rPr lang="ja-JP" altLang="en-US" sz="1200" dirty="0">
                <a:latin typeface="ＭＳ Ｐゴシック" panose="020B0600070205080204" pitchFamily="50" charset="-128"/>
              </a:rPr>
              <a:t>　●●●件</a:t>
            </a:r>
          </a:p>
          <a:p>
            <a:pPr eaLnBrk="1" hangingPunct="1">
              <a:spcBef>
                <a:spcPct val="50000"/>
              </a:spcBef>
              <a:buFontTx/>
              <a:buNone/>
            </a:pPr>
            <a:endParaRPr lang="ja-JP" altLang="en-US" sz="1200" dirty="0">
              <a:latin typeface="ＭＳ Ｐゴシック" panose="020B0600070205080204" pitchFamily="50" charset="-128"/>
            </a:endParaRPr>
          </a:p>
          <a:p>
            <a:pPr eaLnBrk="1" hangingPunct="1">
              <a:spcBef>
                <a:spcPct val="50000"/>
              </a:spcBef>
              <a:buFontTx/>
              <a:buNone/>
            </a:pPr>
            <a:r>
              <a:rPr lang="ja-JP" altLang="en-US" sz="1200" dirty="0">
                <a:latin typeface="ＭＳ Ｐゴシック" panose="020B0600070205080204" pitchFamily="50" charset="-128"/>
              </a:rPr>
              <a:t>以上</a:t>
            </a:r>
          </a:p>
        </p:txBody>
      </p:sp>
      <p:sp>
        <p:nvSpPr>
          <p:cNvPr id="4" name="Rectangle 5"/>
          <p:cNvSpPr>
            <a:spLocks noChangeArrowheads="1"/>
          </p:cNvSpPr>
          <p:nvPr/>
        </p:nvSpPr>
        <p:spPr bwMode="auto">
          <a:xfrm>
            <a:off x="973138" y="1052513"/>
            <a:ext cx="2971800" cy="314958"/>
          </a:xfrm>
          <a:prstGeom prst="rect">
            <a:avLst/>
          </a:prstGeom>
          <a:solidFill>
            <a:srgbClr val="9999FF"/>
          </a:solidFill>
          <a:ln>
            <a:noFill/>
          </a:ln>
          <a:effectLst/>
          <a:extLst>
            <a:ext uri="{91240B29-F687-4F45-9708-019B960494DF}">
              <a14:hiddenLine xmlns:a14="http://schemas.microsoft.com/office/drawing/2010/main" w="38100" algn="ctr">
                <a:solidFill>
                  <a:schemeClr val="tx1"/>
                </a:solidFill>
                <a:miter lim="800000"/>
                <a:headEnd/>
                <a:tailEnd/>
              </a14:hiddenLine>
            </a:ext>
          </a:extLst>
        </p:spPr>
        <p:txBody>
          <a:bodyPr>
            <a:spAutoFit/>
          </a:bodyPr>
          <a:lstStyle/>
          <a:p>
            <a:pPr algn="ctr" eaLnBrk="1" hangingPunct="1">
              <a:lnSpc>
                <a:spcPct val="80000"/>
              </a:lnSpc>
              <a:defRPr/>
            </a:pPr>
            <a:r>
              <a:rPr lang="ja-JP" altLang="en-US" sz="1800" b="1" dirty="0" smtClean="0">
                <a:solidFill>
                  <a:schemeClr val="bg1"/>
                </a:solidFill>
              </a:rPr>
              <a:t>ダイジェスト報</a:t>
            </a:r>
            <a:endParaRPr lang="ja-JP" altLang="en-US" sz="1800" b="1" dirty="0">
              <a:solidFill>
                <a:schemeClr val="bg1"/>
              </a:solidFill>
            </a:endParaRPr>
          </a:p>
        </p:txBody>
      </p:sp>
      <p:sp>
        <p:nvSpPr>
          <p:cNvPr id="5" name="Rectangle 29"/>
          <p:cNvSpPr>
            <a:spLocks noChangeArrowheads="1"/>
          </p:cNvSpPr>
          <p:nvPr/>
        </p:nvSpPr>
        <p:spPr bwMode="auto">
          <a:xfrm>
            <a:off x="47181" y="690726"/>
            <a:ext cx="517289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spAutoFit/>
          </a:bodyPr>
          <a:lstStyle/>
          <a:p>
            <a:pPr algn="ctr" eaLnBrk="1" hangingPunct="1">
              <a:defRPr/>
            </a:pPr>
            <a:r>
              <a:rPr lang="en-US" altLang="ja-JP" sz="1700" b="1" dirty="0" smtClean="0">
                <a:solidFill>
                  <a:srgbClr val="0066CC"/>
                </a:solidFill>
                <a:latin typeface="MS UI Gothic" panose="020B0600070205080204" pitchFamily="50" charset="-128"/>
                <a:ea typeface="MS UI Gothic" panose="020B0600070205080204" pitchFamily="50" charset="-128"/>
              </a:rPr>
              <a:t>○</a:t>
            </a:r>
            <a:r>
              <a:rPr lang="ja-JP" altLang="en-US" sz="1700" b="1" dirty="0" smtClean="0">
                <a:solidFill>
                  <a:srgbClr val="0066CC"/>
                </a:solidFill>
              </a:rPr>
              <a:t>小売</a:t>
            </a:r>
            <a:r>
              <a:rPr lang="ja-JP" altLang="en-US" sz="1700" b="1" dirty="0">
                <a:solidFill>
                  <a:srgbClr val="0066CC"/>
                </a:solidFill>
              </a:rPr>
              <a:t>電気</a:t>
            </a:r>
            <a:r>
              <a:rPr lang="ja-JP" altLang="en-US" sz="1700" b="1" dirty="0" smtClean="0">
                <a:solidFill>
                  <a:srgbClr val="0066CC"/>
                </a:solidFill>
              </a:rPr>
              <a:t>事</a:t>
            </a:r>
            <a:r>
              <a:rPr lang="ja-JP" altLang="en-US" sz="1700" b="1" dirty="0">
                <a:solidFill>
                  <a:srgbClr val="0066CC"/>
                </a:solidFill>
              </a:rPr>
              <a:t>業者さま向け</a:t>
            </a:r>
            <a:r>
              <a:rPr lang="ja-JP" altLang="en-US" sz="1700" b="1" dirty="0">
                <a:solidFill>
                  <a:srgbClr val="0066CC"/>
                </a:solidFill>
                <a:latin typeface="MS UI Gothic" panose="020B0600070205080204" pitchFamily="50" charset="-128"/>
                <a:ea typeface="MS UI Gothic" panose="020B0600070205080204" pitchFamily="50" charset="-128"/>
              </a:rPr>
              <a:t>、</a:t>
            </a:r>
            <a:r>
              <a:rPr lang="ja-JP" altLang="en-US" sz="1700" b="1" dirty="0">
                <a:solidFill>
                  <a:srgbClr val="0066CC"/>
                </a:solidFill>
              </a:rPr>
              <a:t>特別高圧需要者さま向け</a:t>
            </a:r>
          </a:p>
        </p:txBody>
      </p:sp>
      <p:sp>
        <p:nvSpPr>
          <p:cNvPr id="6" name="Rectangle 44"/>
          <p:cNvSpPr>
            <a:spLocks noChangeArrowheads="1"/>
          </p:cNvSpPr>
          <p:nvPr/>
        </p:nvSpPr>
        <p:spPr bwMode="auto">
          <a:xfrm>
            <a:off x="2555875" y="4292600"/>
            <a:ext cx="6411913" cy="955675"/>
          </a:xfrm>
          <a:prstGeom prst="rect">
            <a:avLst/>
          </a:prstGeom>
          <a:solidFill>
            <a:schemeClr val="bg1"/>
          </a:solidFill>
          <a:ln w="9525">
            <a:solidFill>
              <a:schemeClr val="tx1"/>
            </a:solidFill>
            <a:miter lim="800000"/>
            <a:headEnd/>
            <a:tailEnd/>
          </a:ln>
          <a:effectLst/>
          <a:extLst/>
        </p:spPr>
        <p:txBody>
          <a:bodyPr wrap="none" anchor="ctr">
            <a:spAutoFit/>
          </a:bodyPr>
          <a:lstStyle>
            <a:lvl1pPr algn="ctr">
              <a:defRPr kumimoji="1" sz="4400">
                <a:solidFill>
                  <a:schemeClr val="tx2"/>
                </a:solidFill>
                <a:latin typeface="Times New Roman" panose="02020603050405020304" pitchFamily="18" charset="0"/>
                <a:ea typeface="ＭＳ Ｐゴシック" panose="020B0600070205080204" pitchFamily="50" charset="-128"/>
              </a:defRPr>
            </a:lvl1pPr>
            <a:lvl2pPr algn="ctr">
              <a:defRPr kumimoji="1" sz="4400">
                <a:solidFill>
                  <a:schemeClr val="tx2"/>
                </a:solidFill>
                <a:latin typeface="Times New Roman" panose="02020603050405020304" pitchFamily="18" charset="0"/>
                <a:ea typeface="ＭＳ Ｐゴシック" panose="020B0600070205080204" pitchFamily="50" charset="-128"/>
              </a:defRPr>
            </a:lvl2pPr>
            <a:lvl3pPr algn="ctr">
              <a:defRPr kumimoji="1" sz="4400">
                <a:solidFill>
                  <a:schemeClr val="tx2"/>
                </a:solidFill>
                <a:latin typeface="Times New Roman" panose="02020603050405020304" pitchFamily="18" charset="0"/>
                <a:ea typeface="ＭＳ Ｐゴシック" panose="020B0600070205080204" pitchFamily="50" charset="-128"/>
              </a:defRPr>
            </a:lvl3pPr>
            <a:lvl4pPr algn="ctr">
              <a:defRPr kumimoji="1" sz="4400">
                <a:solidFill>
                  <a:schemeClr val="tx2"/>
                </a:solidFill>
                <a:latin typeface="Times New Roman" panose="02020603050405020304" pitchFamily="18" charset="0"/>
                <a:ea typeface="ＭＳ Ｐゴシック" panose="020B0600070205080204" pitchFamily="50" charset="-128"/>
              </a:defRPr>
            </a:lvl4pPr>
            <a:lvl5pPr algn="ctr">
              <a:defRPr kumimoji="1" sz="4400">
                <a:solidFill>
                  <a:schemeClr val="tx2"/>
                </a:solidFill>
                <a:latin typeface="Times New Roman" panose="02020603050405020304" pitchFamily="18" charset="0"/>
                <a:ea typeface="ＭＳ Ｐゴシック" panose="020B0600070205080204" pitchFamily="50" charset="-128"/>
              </a:defRPr>
            </a:lvl5pPr>
            <a:lvl6pPr marL="4572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6pPr>
            <a:lvl7pPr marL="9144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7pPr>
            <a:lvl8pPr marL="13716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8pPr>
            <a:lvl9pPr marL="18288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9pPr>
          </a:lstStyle>
          <a:p>
            <a:pPr algn="l" eaLnBrk="1" hangingPunct="1">
              <a:defRPr/>
            </a:pPr>
            <a:r>
              <a:rPr lang="ja-JP" altLang="en-US" sz="1600" b="1" dirty="0" smtClean="0">
                <a:solidFill>
                  <a:schemeClr val="accent1"/>
                </a:solidFill>
              </a:rPr>
              <a:t>前日８時３０分から当日８時３０分までの事故を集約して配信いたします。</a:t>
            </a:r>
            <a:br>
              <a:rPr lang="ja-JP" altLang="en-US" sz="1600" b="1" dirty="0" smtClean="0">
                <a:solidFill>
                  <a:schemeClr val="accent1"/>
                </a:solidFill>
              </a:rPr>
            </a:br>
            <a:r>
              <a:rPr lang="ja-JP" altLang="en-US" sz="1600" b="1" dirty="0" smtClean="0">
                <a:solidFill>
                  <a:schemeClr val="accent1"/>
                </a:solidFill>
              </a:rPr>
              <a:t>（８時３０分ごろに配信いたします。）</a:t>
            </a:r>
            <a:br>
              <a:rPr lang="ja-JP" altLang="en-US" sz="1600" b="1" dirty="0" smtClean="0">
                <a:solidFill>
                  <a:schemeClr val="accent1"/>
                </a:solidFill>
              </a:rPr>
            </a:br>
            <a:r>
              <a:rPr lang="en-US" altLang="ja-JP" sz="1200" b="1" dirty="0" smtClean="0">
                <a:solidFill>
                  <a:schemeClr val="accent1"/>
                </a:solidFill>
              </a:rPr>
              <a:t>※</a:t>
            </a:r>
            <a:r>
              <a:rPr lang="ja-JP" altLang="en-US" sz="1200" b="1" dirty="0" smtClean="0">
                <a:solidFill>
                  <a:schemeClr val="accent1"/>
                </a:solidFill>
              </a:rPr>
              <a:t>ダイジェスト版は平休日・夜間に係らず、事故が発生した場合は配信されます。</a:t>
            </a:r>
            <a:br>
              <a:rPr lang="ja-JP" altLang="en-US" sz="1200" b="1" dirty="0" smtClean="0">
                <a:solidFill>
                  <a:schemeClr val="accent1"/>
                </a:solidFill>
              </a:rPr>
            </a:br>
            <a:r>
              <a:rPr lang="en-US" altLang="ja-JP" sz="1200" b="1" dirty="0" smtClean="0">
                <a:solidFill>
                  <a:schemeClr val="accent1"/>
                </a:solidFill>
              </a:rPr>
              <a:t>※</a:t>
            </a:r>
            <a:r>
              <a:rPr lang="ja-JP" altLang="en-US" sz="1200" b="1" dirty="0" smtClean="0">
                <a:solidFill>
                  <a:schemeClr val="accent1"/>
                </a:solidFill>
              </a:rPr>
              <a:t>ダイジェスト版は発生件数のみ掲載しております。</a:t>
            </a:r>
          </a:p>
        </p:txBody>
      </p:sp>
      <p:sp>
        <p:nvSpPr>
          <p:cNvPr id="7" name="Rectangle 3"/>
          <p:cNvSpPr>
            <a:spLocks noChangeArrowheads="1"/>
          </p:cNvSpPr>
          <p:nvPr/>
        </p:nvSpPr>
        <p:spPr bwMode="auto">
          <a:xfrm>
            <a:off x="468313" y="221215"/>
            <a:ext cx="7772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b="1" dirty="0">
                <a:solidFill>
                  <a:srgbClr val="3399FF"/>
                </a:solidFill>
              </a:rPr>
              <a:t>停電情報提供サービスの配信内容（</a:t>
            </a:r>
            <a:r>
              <a:rPr lang="ja-JP" altLang="en-US" sz="2400" b="1" dirty="0" smtClean="0">
                <a:solidFill>
                  <a:srgbClr val="3399FF"/>
                </a:solidFill>
              </a:rPr>
              <a:t>ダイジェスト報）</a:t>
            </a:r>
            <a:endParaRPr lang="ja-JP" altLang="en-US" sz="2400" b="1" dirty="0">
              <a:solidFill>
                <a:srgbClr val="3399FF"/>
              </a:solidFill>
            </a:endParaRPr>
          </a:p>
        </p:txBody>
      </p:sp>
    </p:spTree>
    <p:extLst>
      <p:ext uri="{BB962C8B-B14F-4D97-AF65-F5344CB8AC3E}">
        <p14:creationId xmlns:p14="http://schemas.microsoft.com/office/powerpoint/2010/main" val="40450674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468313" y="221215"/>
            <a:ext cx="7772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b="1" dirty="0" smtClean="0">
                <a:solidFill>
                  <a:srgbClr val="3399FF"/>
                </a:solidFill>
              </a:rPr>
              <a:t>ご利用にあたって</a:t>
            </a:r>
            <a:endParaRPr lang="ja-JP" altLang="en-US" sz="2400" b="1" dirty="0">
              <a:solidFill>
                <a:srgbClr val="3399FF"/>
              </a:solidFill>
            </a:endParaRPr>
          </a:p>
        </p:txBody>
      </p:sp>
      <p:sp>
        <p:nvSpPr>
          <p:cNvPr id="8" name="Rectangle 2"/>
          <p:cNvSpPr>
            <a:spLocks noChangeArrowheads="1"/>
          </p:cNvSpPr>
          <p:nvPr/>
        </p:nvSpPr>
        <p:spPr bwMode="auto">
          <a:xfrm>
            <a:off x="107950" y="1411288"/>
            <a:ext cx="8921750" cy="5257800"/>
          </a:xfrm>
          <a:prstGeom prst="rect">
            <a:avLst/>
          </a:prstGeom>
          <a:solidFill>
            <a:schemeClr val="bg1"/>
          </a:solidFill>
          <a:ln w="28575">
            <a:solidFill>
              <a:srgbClr val="33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9" name="Text Box 4"/>
          <p:cNvSpPr txBox="1">
            <a:spLocks noChangeArrowheads="1"/>
          </p:cNvSpPr>
          <p:nvPr/>
        </p:nvSpPr>
        <p:spPr bwMode="auto">
          <a:xfrm>
            <a:off x="107950" y="1700213"/>
            <a:ext cx="8994775" cy="4713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5600" indent="-355600">
              <a:defRPr kumimoji="1" sz="2400">
                <a:solidFill>
                  <a:schemeClr val="tx1"/>
                </a:solidFill>
                <a:latin typeface="Times New Roman" panose="02020603050405020304" pitchFamily="18" charset="0"/>
                <a:ea typeface="ＭＳ Ｐゴシック" panose="020B0600070205080204" pitchFamily="50" charset="-128"/>
              </a:defRPr>
            </a:lvl1pPr>
            <a:lvl2pPr marL="1411288" indent="-609600">
              <a:defRPr kumimoji="1" sz="2400">
                <a:solidFill>
                  <a:schemeClr val="tx1"/>
                </a:solidFill>
                <a:latin typeface="Times New Roman" panose="02020603050405020304" pitchFamily="18" charset="0"/>
                <a:ea typeface="ＭＳ Ｐゴシック" panose="020B0600070205080204" pitchFamily="50" charset="-128"/>
              </a:defRPr>
            </a:lvl2pPr>
            <a:lvl3pPr marL="2200275" indent="-609600">
              <a:defRPr kumimoji="1" sz="2400">
                <a:solidFill>
                  <a:schemeClr val="tx1"/>
                </a:solidFill>
                <a:latin typeface="Times New Roman" panose="02020603050405020304" pitchFamily="18" charset="0"/>
                <a:ea typeface="ＭＳ Ｐゴシック" panose="020B0600070205080204" pitchFamily="50" charset="-128"/>
              </a:defRPr>
            </a:lvl3pPr>
            <a:lvl4pPr marL="2989263" indent="-609600">
              <a:defRPr kumimoji="1" sz="2400">
                <a:solidFill>
                  <a:schemeClr val="tx1"/>
                </a:solidFill>
                <a:latin typeface="Times New Roman" panose="02020603050405020304" pitchFamily="18" charset="0"/>
                <a:ea typeface="ＭＳ Ｐゴシック" panose="020B0600070205080204" pitchFamily="50" charset="-128"/>
              </a:defRPr>
            </a:lvl4pPr>
            <a:lvl5pPr marL="3778250" indent="-609600">
              <a:defRPr kumimoji="1" sz="2400">
                <a:solidFill>
                  <a:schemeClr val="tx1"/>
                </a:solidFill>
                <a:latin typeface="Times New Roman" panose="02020603050405020304" pitchFamily="18" charset="0"/>
                <a:ea typeface="ＭＳ Ｐゴシック" panose="020B0600070205080204" pitchFamily="50" charset="-128"/>
              </a:defRPr>
            </a:lvl5pPr>
            <a:lvl6pPr marL="4235450" indent="-609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4692650" indent="-609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5149850" indent="-609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5607050" indent="-609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lnSpc>
                <a:spcPct val="110000"/>
              </a:lnSpc>
            </a:pPr>
            <a:r>
              <a:rPr lang="ja-JP" altLang="en-US" sz="1300" dirty="0">
                <a:solidFill>
                  <a:schemeClr val="accent1"/>
                </a:solidFill>
                <a:ea typeface="ＭＳ ゴシック" panose="020B0609070205080204" pitchFamily="49" charset="-128"/>
              </a:rPr>
              <a:t>１．</a:t>
            </a:r>
            <a:r>
              <a:rPr lang="ja-JP" altLang="en-US" sz="1300" dirty="0" smtClean="0">
                <a:solidFill>
                  <a:schemeClr val="accent1"/>
                </a:solidFill>
                <a:ea typeface="ＭＳ ゴシック" panose="020B0609070205080204" pitchFamily="49" charset="-128"/>
              </a:rPr>
              <a:t>関西電力送配電株式</a:t>
            </a:r>
            <a:r>
              <a:rPr lang="ja-JP" altLang="en-US" sz="1300" dirty="0">
                <a:solidFill>
                  <a:schemeClr val="accent1"/>
                </a:solidFill>
                <a:ea typeface="ＭＳ ゴシック" panose="020B0609070205080204" pitchFamily="49" charset="-128"/>
              </a:rPr>
              <a:t>会社（以下、</a:t>
            </a:r>
            <a:r>
              <a:rPr lang="en-US" altLang="ja-JP" sz="1300" dirty="0">
                <a:solidFill>
                  <a:schemeClr val="accent1"/>
                </a:solidFill>
                <a:ea typeface="ＭＳ ゴシック" panose="020B0609070205080204" pitchFamily="49" charset="-128"/>
              </a:rPr>
              <a:t>｢</a:t>
            </a:r>
            <a:r>
              <a:rPr lang="ja-JP" altLang="en-US" sz="1300" dirty="0" smtClean="0">
                <a:solidFill>
                  <a:schemeClr val="accent1"/>
                </a:solidFill>
                <a:ea typeface="ＭＳ ゴシック" panose="020B0609070205080204" pitchFamily="49" charset="-128"/>
              </a:rPr>
              <a:t>関西電力送配電</a:t>
            </a:r>
            <a:r>
              <a:rPr lang="en-US" altLang="ja-JP" sz="1300" dirty="0" smtClean="0">
                <a:solidFill>
                  <a:schemeClr val="accent1"/>
                </a:solidFill>
                <a:ea typeface="ＭＳ ゴシック" panose="020B0609070205080204" pitchFamily="49" charset="-128"/>
              </a:rPr>
              <a:t>｣ </a:t>
            </a:r>
            <a:r>
              <a:rPr lang="ja-JP" altLang="en-US" sz="1300" dirty="0">
                <a:solidFill>
                  <a:schemeClr val="accent1"/>
                </a:solidFill>
                <a:ea typeface="ＭＳ ゴシック" panose="020B0609070205080204" pitchFamily="49" charset="-128"/>
              </a:rPr>
              <a:t>といいます。）は、貴社ご契約の特別高圧受電需要者さまおよび発電者さまにおいて停電または瞬時電圧低下が発生した場合、停電情報提供サービス（以下、</a:t>
            </a:r>
            <a:r>
              <a:rPr lang="en-US" altLang="ja-JP" sz="1300" dirty="0">
                <a:solidFill>
                  <a:schemeClr val="accent1"/>
                </a:solidFill>
                <a:ea typeface="ＭＳ ゴシック" panose="020B0609070205080204" pitchFamily="49" charset="-128"/>
              </a:rPr>
              <a:t>｢</a:t>
            </a:r>
            <a:r>
              <a:rPr lang="ja-JP" altLang="en-US" sz="1300" dirty="0">
                <a:solidFill>
                  <a:schemeClr val="accent1"/>
                </a:solidFill>
                <a:ea typeface="ＭＳ ゴシック" panose="020B0609070205080204" pitchFamily="49" charset="-128"/>
              </a:rPr>
              <a:t>本サービス</a:t>
            </a:r>
            <a:r>
              <a:rPr lang="en-US" altLang="ja-JP" sz="1300" dirty="0">
                <a:solidFill>
                  <a:schemeClr val="accent1"/>
                </a:solidFill>
                <a:ea typeface="ＭＳ ゴシック" panose="020B0609070205080204" pitchFamily="49" charset="-128"/>
              </a:rPr>
              <a:t>｣</a:t>
            </a:r>
            <a:r>
              <a:rPr lang="ja-JP" altLang="en-US" sz="1300" dirty="0">
                <a:solidFill>
                  <a:schemeClr val="accent1"/>
                </a:solidFill>
                <a:ea typeface="ＭＳ ゴシック" panose="020B0609070205080204" pitchFamily="49" charset="-128"/>
              </a:rPr>
              <a:t>といいます。）として、停電または瞬時電圧低下の情報（以下、「停電情報等」といいます。）を配信いたします。なお、停電情報等は、本サービスシステム画面において貴社が指定した配信先に配信いたします。</a:t>
            </a:r>
          </a:p>
          <a:p>
            <a:pPr eaLnBrk="1" hangingPunct="1">
              <a:lnSpc>
                <a:spcPct val="110000"/>
              </a:lnSpc>
            </a:pPr>
            <a:r>
              <a:rPr lang="ja-JP" altLang="en-US" sz="1300" dirty="0">
                <a:solidFill>
                  <a:schemeClr val="accent1"/>
                </a:solidFill>
                <a:ea typeface="ＭＳ ゴシック" panose="020B0609070205080204" pitchFamily="49" charset="-128"/>
              </a:rPr>
              <a:t>２．配信先を変更する場合は、本サービスシステム画面から設定変更を行ってください。</a:t>
            </a:r>
          </a:p>
          <a:p>
            <a:pPr eaLnBrk="1" hangingPunct="1">
              <a:lnSpc>
                <a:spcPct val="110000"/>
              </a:lnSpc>
            </a:pPr>
            <a:r>
              <a:rPr lang="ja-JP" altLang="en-US" sz="1300" dirty="0">
                <a:solidFill>
                  <a:schemeClr val="accent1"/>
                </a:solidFill>
                <a:ea typeface="ＭＳ ゴシック" panose="020B0609070205080204" pitchFamily="49" charset="-128"/>
              </a:rPr>
              <a:t>３．申込内容の廃止を希望される場合、すみやかに申込書を提出してください。</a:t>
            </a:r>
          </a:p>
          <a:p>
            <a:pPr eaLnBrk="1" hangingPunct="1">
              <a:lnSpc>
                <a:spcPct val="110000"/>
              </a:lnSpc>
            </a:pPr>
            <a:r>
              <a:rPr lang="ja-JP" altLang="en-US" sz="1300" dirty="0">
                <a:solidFill>
                  <a:schemeClr val="accent1"/>
                </a:solidFill>
                <a:ea typeface="ＭＳ ゴシック" panose="020B0609070205080204" pitchFamily="49" charset="-128"/>
              </a:rPr>
              <a:t>４．</a:t>
            </a:r>
            <a:r>
              <a:rPr lang="ja-JP" altLang="en-US" sz="1300" dirty="0" smtClean="0">
                <a:solidFill>
                  <a:schemeClr val="accent1"/>
                </a:solidFill>
                <a:ea typeface="ＭＳ ゴシック" panose="020B0609070205080204" pitchFamily="49" charset="-128"/>
              </a:rPr>
              <a:t>関西電力送配電は</a:t>
            </a:r>
            <a:r>
              <a:rPr lang="ja-JP" altLang="en-US" sz="1300" dirty="0">
                <a:solidFill>
                  <a:schemeClr val="accent1"/>
                </a:solidFill>
                <a:ea typeface="ＭＳ ゴシック" panose="020B0609070205080204" pitchFamily="49" charset="-128"/>
              </a:rPr>
              <a:t>、本サービスに登録されたメールアドレスおよびＦＡＸ番号については、本サービスにおいて使用し、それ以外の目的には使用しません。</a:t>
            </a:r>
          </a:p>
          <a:p>
            <a:pPr eaLnBrk="1" hangingPunct="1">
              <a:lnSpc>
                <a:spcPct val="110000"/>
              </a:lnSpc>
            </a:pPr>
            <a:r>
              <a:rPr lang="ja-JP" altLang="en-US" sz="1300" dirty="0">
                <a:solidFill>
                  <a:schemeClr val="accent1"/>
                </a:solidFill>
                <a:ea typeface="ＭＳ ゴシック" panose="020B0609070205080204" pitchFamily="49" charset="-128"/>
              </a:rPr>
              <a:t>５．本サービスの提供について、以下の事項にご留意いただいた上で、停電情報等は参考情報としてご利用ください。 </a:t>
            </a:r>
          </a:p>
          <a:p>
            <a:pPr eaLnBrk="1" hangingPunct="1">
              <a:lnSpc>
                <a:spcPct val="110000"/>
              </a:lnSpc>
            </a:pPr>
            <a:r>
              <a:rPr lang="ja-JP" altLang="en-US" sz="1300" dirty="0">
                <a:solidFill>
                  <a:schemeClr val="accent1"/>
                </a:solidFill>
                <a:ea typeface="ＭＳ ゴシック" panose="020B0609070205080204" pitchFamily="49" charset="-128"/>
              </a:rPr>
              <a:t>（１）誤報が配信される場合があること。</a:t>
            </a:r>
          </a:p>
          <a:p>
            <a:pPr eaLnBrk="1" hangingPunct="1">
              <a:lnSpc>
                <a:spcPct val="110000"/>
              </a:lnSpc>
            </a:pPr>
            <a:r>
              <a:rPr lang="ja-JP" altLang="en-US" sz="1300" dirty="0">
                <a:solidFill>
                  <a:schemeClr val="accent1"/>
                </a:solidFill>
                <a:ea typeface="ＭＳ ゴシック" panose="020B0609070205080204" pitchFamily="49" charset="-128"/>
              </a:rPr>
              <a:t>（２）</a:t>
            </a:r>
            <a:r>
              <a:rPr lang="ja-JP" altLang="en-US" sz="1300" dirty="0" smtClean="0">
                <a:solidFill>
                  <a:schemeClr val="accent1"/>
                </a:solidFill>
                <a:ea typeface="ＭＳ ゴシック" panose="020B0609070205080204" pitchFamily="49" charset="-128"/>
              </a:rPr>
              <a:t>関西電力送配電以外</a:t>
            </a:r>
            <a:r>
              <a:rPr lang="ja-JP" altLang="en-US" sz="1300" dirty="0">
                <a:solidFill>
                  <a:schemeClr val="accent1"/>
                </a:solidFill>
                <a:ea typeface="ＭＳ ゴシック" panose="020B0609070205080204" pitchFamily="49" charset="-128"/>
              </a:rPr>
              <a:t>の方の所有設備の不具合に起因する停電の場合等、停電等の具体的な状況によっては停電情報</a:t>
            </a:r>
            <a:r>
              <a:rPr lang="ja-JP" altLang="en-US" sz="1300" dirty="0" smtClean="0">
                <a:solidFill>
                  <a:schemeClr val="accent1"/>
                </a:solidFill>
                <a:ea typeface="ＭＳ ゴシック" panose="020B0609070205080204" pitchFamily="49" charset="-128"/>
              </a:rPr>
              <a:t>等を</a:t>
            </a:r>
            <a:r>
              <a:rPr lang="ja-JP" altLang="en-US" sz="1300" dirty="0">
                <a:solidFill>
                  <a:schemeClr val="accent1"/>
                </a:solidFill>
                <a:ea typeface="ＭＳ ゴシック" panose="020B0609070205080204" pitchFamily="49" charset="-128"/>
              </a:rPr>
              <a:t>配信できない場合があること。</a:t>
            </a:r>
          </a:p>
          <a:p>
            <a:pPr eaLnBrk="1" hangingPunct="1">
              <a:lnSpc>
                <a:spcPct val="110000"/>
              </a:lnSpc>
            </a:pPr>
            <a:r>
              <a:rPr lang="ja-JP" altLang="en-US" sz="1300" dirty="0">
                <a:solidFill>
                  <a:schemeClr val="accent1"/>
                </a:solidFill>
                <a:ea typeface="ＭＳ ゴシック" panose="020B0609070205080204" pitchFamily="49" charset="-128"/>
              </a:rPr>
              <a:t>（３）停電情報等に含まれる数値については、停電情報等の配信後に変更される場合があること。</a:t>
            </a:r>
          </a:p>
          <a:p>
            <a:pPr eaLnBrk="1" hangingPunct="1">
              <a:lnSpc>
                <a:spcPct val="110000"/>
              </a:lnSpc>
            </a:pPr>
            <a:r>
              <a:rPr lang="ja-JP" altLang="en-US" sz="1300" dirty="0">
                <a:solidFill>
                  <a:schemeClr val="accent1"/>
                </a:solidFill>
                <a:ea typeface="ＭＳ ゴシック" panose="020B0609070205080204" pitchFamily="49" charset="-128"/>
              </a:rPr>
              <a:t>（４）システムメンテナンス等により予告なく本サービスを停止することがあること。</a:t>
            </a:r>
          </a:p>
          <a:p>
            <a:pPr eaLnBrk="1" hangingPunct="1">
              <a:lnSpc>
                <a:spcPct val="110000"/>
              </a:lnSpc>
            </a:pPr>
            <a:r>
              <a:rPr lang="ja-JP" altLang="en-US" sz="1300" dirty="0">
                <a:solidFill>
                  <a:schemeClr val="accent1"/>
                </a:solidFill>
                <a:ea typeface="ＭＳ ゴシック" panose="020B0609070205080204" pitchFamily="49" charset="-128"/>
              </a:rPr>
              <a:t>６．本サービスにより知り得た情報については、利用目的以外の利用は認めません。</a:t>
            </a:r>
          </a:p>
          <a:p>
            <a:pPr eaLnBrk="1" hangingPunct="1">
              <a:lnSpc>
                <a:spcPct val="110000"/>
              </a:lnSpc>
            </a:pPr>
            <a:r>
              <a:rPr lang="ja-JP" altLang="en-US" sz="1300" dirty="0">
                <a:solidFill>
                  <a:schemeClr val="accent1"/>
                </a:solidFill>
                <a:ea typeface="ＭＳ ゴシック" panose="020B0609070205080204" pitchFamily="49" charset="-128"/>
              </a:rPr>
              <a:t>７．前項に反し、</a:t>
            </a:r>
            <a:r>
              <a:rPr lang="ja-JP" altLang="en-US" sz="1300" dirty="0" smtClean="0">
                <a:solidFill>
                  <a:schemeClr val="accent1"/>
                </a:solidFill>
                <a:ea typeface="ＭＳ ゴシック" panose="020B0609070205080204" pitchFamily="49" charset="-128"/>
              </a:rPr>
              <a:t>関西電力送配電また</a:t>
            </a:r>
            <a:r>
              <a:rPr lang="ja-JP" altLang="en-US" sz="1300" dirty="0">
                <a:solidFill>
                  <a:schemeClr val="accent1"/>
                </a:solidFill>
                <a:ea typeface="ＭＳ ゴシック" panose="020B0609070205080204" pitchFamily="49" charset="-128"/>
              </a:rPr>
              <a:t>は第三者に損害を与えた場合、直ちにその損害を賠償していただきます。</a:t>
            </a:r>
          </a:p>
          <a:p>
            <a:pPr eaLnBrk="1" hangingPunct="1">
              <a:lnSpc>
                <a:spcPct val="110000"/>
              </a:lnSpc>
            </a:pPr>
            <a:r>
              <a:rPr lang="ja-JP" altLang="en-US" sz="1300" dirty="0">
                <a:solidFill>
                  <a:schemeClr val="accent1"/>
                </a:solidFill>
                <a:ea typeface="ＭＳ ゴシック" panose="020B0609070205080204" pitchFamily="49" charset="-128"/>
              </a:rPr>
              <a:t>８．本利用条件に反した場合、事前に通告・催告なく、</a:t>
            </a:r>
            <a:r>
              <a:rPr lang="ja-JP" altLang="en-US" sz="1300" dirty="0" smtClean="0">
                <a:solidFill>
                  <a:schemeClr val="accent1"/>
                </a:solidFill>
                <a:ea typeface="ＭＳ ゴシック" panose="020B0609070205080204" pitchFamily="49" charset="-128"/>
              </a:rPr>
              <a:t>関西電力送配電の</a:t>
            </a:r>
            <a:r>
              <a:rPr lang="ja-JP" altLang="en-US" sz="1300" dirty="0">
                <a:solidFill>
                  <a:schemeClr val="accent1"/>
                </a:solidFill>
                <a:ea typeface="ＭＳ ゴシック" panose="020B0609070205080204" pitchFamily="49" charset="-128"/>
              </a:rPr>
              <a:t>判断で本サービスを一時停止または解除する</a:t>
            </a:r>
            <a:r>
              <a:rPr lang="ja-JP" altLang="en-US" sz="1300" dirty="0" smtClean="0">
                <a:solidFill>
                  <a:schemeClr val="accent1"/>
                </a:solidFill>
                <a:ea typeface="ＭＳ ゴシック" panose="020B0609070205080204" pitchFamily="49" charset="-128"/>
              </a:rPr>
              <a:t>場合が</a:t>
            </a:r>
            <a:r>
              <a:rPr lang="ja-JP" altLang="en-US" sz="1300" dirty="0">
                <a:solidFill>
                  <a:schemeClr val="accent1"/>
                </a:solidFill>
                <a:ea typeface="ＭＳ ゴシック" panose="020B0609070205080204" pitchFamily="49" charset="-128"/>
              </a:rPr>
              <a:t>あります。 </a:t>
            </a:r>
          </a:p>
          <a:p>
            <a:pPr eaLnBrk="1" hangingPunct="1">
              <a:lnSpc>
                <a:spcPct val="110000"/>
              </a:lnSpc>
            </a:pPr>
            <a:r>
              <a:rPr lang="ja-JP" altLang="en-US" sz="1300" dirty="0">
                <a:solidFill>
                  <a:schemeClr val="accent1"/>
                </a:solidFill>
                <a:ea typeface="ＭＳ ゴシック" panose="020B0609070205080204" pitchFamily="49" charset="-128"/>
              </a:rPr>
              <a:t>９．</a:t>
            </a:r>
            <a:r>
              <a:rPr lang="ja-JP" altLang="en-US" sz="1300" dirty="0" smtClean="0">
                <a:solidFill>
                  <a:schemeClr val="accent1"/>
                </a:solidFill>
                <a:ea typeface="ＭＳ ゴシック" panose="020B0609070205080204" pitchFamily="49" charset="-128"/>
              </a:rPr>
              <a:t>関西電力送配電は</a:t>
            </a:r>
            <a:r>
              <a:rPr lang="ja-JP" altLang="en-US" sz="1300" dirty="0">
                <a:solidFill>
                  <a:schemeClr val="accent1"/>
                </a:solidFill>
                <a:ea typeface="ＭＳ ゴシック" panose="020B0609070205080204" pitchFamily="49" charset="-128"/>
              </a:rPr>
              <a:t>、本サービスのご利用者が、本サービスに依拠し、または停電情報等を信頼して行った行動等により被った、いかなる生命、身体、財産上の損失または損害についても責任を負いかねますので、あらかじめ</a:t>
            </a:r>
            <a:r>
              <a:rPr lang="ja-JP" altLang="en-US" sz="1300" dirty="0" smtClean="0">
                <a:solidFill>
                  <a:schemeClr val="accent1"/>
                </a:solidFill>
                <a:ea typeface="ＭＳ ゴシック" panose="020B0609070205080204" pitchFamily="49" charset="-128"/>
              </a:rPr>
              <a:t>ご了承ください</a:t>
            </a:r>
            <a:r>
              <a:rPr lang="ja-JP" altLang="en-US" sz="1300" dirty="0">
                <a:solidFill>
                  <a:schemeClr val="accent1"/>
                </a:solidFill>
                <a:ea typeface="ＭＳ ゴシック" panose="020B0609070205080204" pitchFamily="49" charset="-128"/>
              </a:rPr>
              <a:t>。</a:t>
            </a:r>
          </a:p>
        </p:txBody>
      </p:sp>
      <p:sp>
        <p:nvSpPr>
          <p:cNvPr id="10" name="Text Box 6"/>
          <p:cNvSpPr txBox="1">
            <a:spLocks noChangeArrowheads="1"/>
          </p:cNvSpPr>
          <p:nvPr/>
        </p:nvSpPr>
        <p:spPr bwMode="auto">
          <a:xfrm>
            <a:off x="179388" y="688975"/>
            <a:ext cx="87137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1400" dirty="0">
                <a:solidFill>
                  <a:schemeClr val="accent1"/>
                </a:solidFill>
              </a:rPr>
              <a:t>停電情報提供サービスのご利用には、所定の申込書をご提出いただきます。</a:t>
            </a:r>
            <a:br>
              <a:rPr lang="ja-JP" altLang="en-US" sz="1400" dirty="0">
                <a:solidFill>
                  <a:schemeClr val="accent1"/>
                </a:solidFill>
              </a:rPr>
            </a:br>
            <a:r>
              <a:rPr lang="ja-JP" altLang="en-US" sz="1400" dirty="0">
                <a:solidFill>
                  <a:schemeClr val="accent1"/>
                </a:solidFill>
              </a:rPr>
              <a:t>下記の「利用条件」をあらかじめご了承のうえ、申込書をご提出ください。</a:t>
            </a:r>
          </a:p>
        </p:txBody>
      </p:sp>
      <p:sp>
        <p:nvSpPr>
          <p:cNvPr id="11" name="Rectangle 7"/>
          <p:cNvSpPr>
            <a:spLocks noChangeArrowheads="1"/>
          </p:cNvSpPr>
          <p:nvPr/>
        </p:nvSpPr>
        <p:spPr bwMode="auto">
          <a:xfrm>
            <a:off x="250825" y="1268413"/>
            <a:ext cx="1963738" cy="311150"/>
          </a:xfrm>
          <a:prstGeom prst="rect">
            <a:avLst/>
          </a:prstGeom>
          <a:solidFill>
            <a:srgbClr val="3399FF"/>
          </a:solidFill>
          <a:ln>
            <a:noFill/>
          </a:ln>
          <a:effectLst>
            <a:outerShdw dist="35921" dir="2700000" algn="ctr" rotWithShape="0">
              <a:schemeClr val="bg2"/>
            </a:outerShdw>
          </a:effectLst>
          <a:extLst>
            <a:ext uri="{91240B29-F687-4F45-9708-019B960494DF}">
              <a14:hiddenLine xmlns:a14="http://schemas.microsoft.com/office/drawing/2010/main" w="38100" algn="ctr">
                <a:solidFill>
                  <a:schemeClr val="tx1"/>
                </a:solidFill>
                <a:miter lim="800000"/>
                <a:headEnd/>
                <a:tailEnd/>
              </a14:hiddenLine>
            </a:ext>
          </a:extLst>
        </p:spPr>
        <p:txBody>
          <a:bodyPr>
            <a:spAutoFit/>
          </a:bodyPr>
          <a:lstStyle/>
          <a:p>
            <a:pPr algn="ctr" eaLnBrk="1" hangingPunct="1">
              <a:lnSpc>
                <a:spcPct val="80000"/>
              </a:lnSpc>
              <a:defRPr/>
            </a:pPr>
            <a:r>
              <a:rPr lang="ja-JP" altLang="en-US" sz="1800" b="1">
                <a:solidFill>
                  <a:schemeClr val="bg1"/>
                </a:solidFill>
                <a:effectLst>
                  <a:outerShdw blurRad="38100" dist="38100" dir="2700000" algn="tl">
                    <a:srgbClr val="000000"/>
                  </a:outerShdw>
                </a:effectLst>
              </a:rPr>
              <a:t>ご利用条件</a:t>
            </a:r>
          </a:p>
        </p:txBody>
      </p:sp>
    </p:spTree>
    <p:extLst>
      <p:ext uri="{BB962C8B-B14F-4D97-AF65-F5344CB8AC3E}">
        <p14:creationId xmlns:p14="http://schemas.microsoft.com/office/powerpoint/2010/main" val="18062304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0"/>
          <p:cNvSpPr>
            <a:spLocks noChangeArrowheads="1"/>
          </p:cNvSpPr>
          <p:nvPr/>
        </p:nvSpPr>
        <p:spPr bwMode="auto">
          <a:xfrm>
            <a:off x="179388" y="4185319"/>
            <a:ext cx="5400675" cy="360363"/>
          </a:xfrm>
          <a:prstGeom prst="roundRect">
            <a:avLst>
              <a:gd name="adj" fmla="val 16667"/>
            </a:avLst>
          </a:prstGeom>
          <a:solidFill>
            <a:srgbClr val="9999FF"/>
          </a:solidFill>
          <a:ln w="9525">
            <a:solidFill>
              <a:srgbClr val="3366FF"/>
            </a:solidFill>
            <a:round/>
            <a:headEnd/>
            <a:tailEnd/>
          </a:ln>
          <a:effectLst/>
          <a:extLst/>
        </p:spPr>
        <p:txBody>
          <a:bodyPr wrap="none" anchor="ctr"/>
          <a:lstStyle/>
          <a:p>
            <a:pPr eaLnBrk="1" hangingPunct="1">
              <a:defRPr/>
            </a:pPr>
            <a:r>
              <a:rPr lang="ja-JP" altLang="en-US" sz="2200" b="1">
                <a:solidFill>
                  <a:schemeClr val="bg1"/>
                </a:solidFill>
                <a:latin typeface="ＭＳ Ｐゴシック" panose="020B0600070205080204" pitchFamily="50" charset="-128"/>
              </a:rPr>
              <a:t>　③ 配信条件等の設定</a:t>
            </a:r>
          </a:p>
        </p:txBody>
      </p:sp>
      <p:sp>
        <p:nvSpPr>
          <p:cNvPr id="3" name="AutoShape 19"/>
          <p:cNvSpPr>
            <a:spLocks noChangeArrowheads="1"/>
          </p:cNvSpPr>
          <p:nvPr/>
        </p:nvSpPr>
        <p:spPr bwMode="auto">
          <a:xfrm>
            <a:off x="179388" y="2600994"/>
            <a:ext cx="5400675" cy="360363"/>
          </a:xfrm>
          <a:prstGeom prst="roundRect">
            <a:avLst>
              <a:gd name="adj" fmla="val 16667"/>
            </a:avLst>
          </a:prstGeom>
          <a:solidFill>
            <a:srgbClr val="9999FF"/>
          </a:solidFill>
          <a:ln w="9525">
            <a:solidFill>
              <a:srgbClr val="3366FF"/>
            </a:solidFill>
            <a:round/>
            <a:headEnd/>
            <a:tailEnd/>
          </a:ln>
          <a:effectLst/>
          <a:extLst/>
        </p:spPr>
        <p:txBody>
          <a:bodyPr wrap="none" anchor="ctr"/>
          <a:lstStyle/>
          <a:p>
            <a:pPr eaLnBrk="1" hangingPunct="1">
              <a:defRPr/>
            </a:pPr>
            <a:r>
              <a:rPr lang="ja-JP" altLang="en-US" sz="2200" b="1" dirty="0">
                <a:solidFill>
                  <a:schemeClr val="bg1"/>
                </a:solidFill>
                <a:latin typeface="ＭＳ Ｐゴシック" panose="020B0600070205080204" pitchFamily="50" charset="-128"/>
              </a:rPr>
              <a:t>　② </a:t>
            </a:r>
            <a:r>
              <a:rPr lang="en-US" altLang="ja-JP" sz="2200" b="1" dirty="0">
                <a:solidFill>
                  <a:schemeClr val="bg1"/>
                </a:solidFill>
                <a:latin typeface="ＭＳ Ｐゴシック" panose="020B0600070205080204" pitchFamily="50" charset="-128"/>
              </a:rPr>
              <a:t>USER ID</a:t>
            </a:r>
            <a:r>
              <a:rPr lang="ja-JP" altLang="en-US" sz="2200" b="1" dirty="0">
                <a:solidFill>
                  <a:schemeClr val="bg1"/>
                </a:solidFill>
                <a:latin typeface="ＭＳ Ｐゴシック" panose="020B0600070205080204" pitchFamily="50" charset="-128"/>
              </a:rPr>
              <a:t>と</a:t>
            </a:r>
            <a:r>
              <a:rPr lang="en-US" altLang="ja-JP" sz="2200" b="1" dirty="0">
                <a:solidFill>
                  <a:schemeClr val="bg1"/>
                </a:solidFill>
                <a:latin typeface="ＭＳ Ｐゴシック" panose="020B0600070205080204" pitchFamily="50" charset="-128"/>
              </a:rPr>
              <a:t>PASSWORD</a:t>
            </a:r>
            <a:r>
              <a:rPr lang="ja-JP" altLang="en-US" sz="2200" b="1" dirty="0">
                <a:solidFill>
                  <a:schemeClr val="bg1"/>
                </a:solidFill>
                <a:latin typeface="ＭＳ Ｐゴシック" panose="020B0600070205080204" pitchFamily="50" charset="-128"/>
              </a:rPr>
              <a:t>の取得</a:t>
            </a:r>
          </a:p>
        </p:txBody>
      </p:sp>
      <p:sp>
        <p:nvSpPr>
          <p:cNvPr id="4" name="AutoShape 13"/>
          <p:cNvSpPr>
            <a:spLocks noChangeArrowheads="1"/>
          </p:cNvSpPr>
          <p:nvPr/>
        </p:nvSpPr>
        <p:spPr bwMode="auto">
          <a:xfrm>
            <a:off x="179388" y="765175"/>
            <a:ext cx="5400675" cy="360363"/>
          </a:xfrm>
          <a:prstGeom prst="roundRect">
            <a:avLst>
              <a:gd name="adj" fmla="val 16667"/>
            </a:avLst>
          </a:prstGeom>
          <a:solidFill>
            <a:srgbClr val="9999FF"/>
          </a:solidFill>
          <a:ln w="9525">
            <a:solidFill>
              <a:srgbClr val="3366FF"/>
            </a:solidFill>
            <a:round/>
            <a:headEnd/>
            <a:tailEnd/>
          </a:ln>
          <a:effectLst/>
          <a:extLst/>
        </p:spPr>
        <p:txBody>
          <a:bodyPr wrap="none" anchor="ctr"/>
          <a:lstStyle/>
          <a:p>
            <a:pPr eaLnBrk="1" hangingPunct="1">
              <a:defRPr/>
            </a:pPr>
            <a:r>
              <a:rPr lang="ja-JP" altLang="en-US" sz="2200" b="1" dirty="0">
                <a:solidFill>
                  <a:schemeClr val="bg1"/>
                </a:solidFill>
              </a:rPr>
              <a:t>　① 申込書の提出</a:t>
            </a:r>
          </a:p>
        </p:txBody>
      </p:sp>
      <p:sp>
        <p:nvSpPr>
          <p:cNvPr id="5" name="Rectangle 14"/>
          <p:cNvSpPr>
            <a:spLocks noChangeArrowheads="1"/>
          </p:cNvSpPr>
          <p:nvPr/>
        </p:nvSpPr>
        <p:spPr bwMode="auto">
          <a:xfrm>
            <a:off x="179388" y="1211824"/>
            <a:ext cx="8735084" cy="1643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lgn="ctr">
              <a:defRPr kumimoji="1" sz="4400">
                <a:solidFill>
                  <a:schemeClr val="tx2"/>
                </a:solidFill>
                <a:latin typeface="Times New Roman" panose="02020603050405020304" pitchFamily="18" charset="0"/>
                <a:ea typeface="ＭＳ Ｐゴシック" panose="020B0600070205080204" pitchFamily="50" charset="-128"/>
              </a:defRPr>
            </a:lvl1pPr>
            <a:lvl2pPr algn="ctr">
              <a:defRPr kumimoji="1" sz="4400">
                <a:solidFill>
                  <a:schemeClr val="tx2"/>
                </a:solidFill>
                <a:latin typeface="Times New Roman" panose="02020603050405020304" pitchFamily="18" charset="0"/>
                <a:ea typeface="ＭＳ Ｐゴシック" panose="020B0600070205080204" pitchFamily="50" charset="-128"/>
              </a:defRPr>
            </a:lvl2pPr>
            <a:lvl3pPr algn="ctr">
              <a:defRPr kumimoji="1" sz="4400">
                <a:solidFill>
                  <a:schemeClr val="tx2"/>
                </a:solidFill>
                <a:latin typeface="Times New Roman" panose="02020603050405020304" pitchFamily="18" charset="0"/>
                <a:ea typeface="ＭＳ Ｐゴシック" panose="020B0600070205080204" pitchFamily="50" charset="-128"/>
              </a:defRPr>
            </a:lvl3pPr>
            <a:lvl4pPr algn="ctr">
              <a:defRPr kumimoji="1" sz="4400">
                <a:solidFill>
                  <a:schemeClr val="tx2"/>
                </a:solidFill>
                <a:latin typeface="Times New Roman" panose="02020603050405020304" pitchFamily="18" charset="0"/>
                <a:ea typeface="ＭＳ Ｐゴシック" panose="020B0600070205080204" pitchFamily="50" charset="-128"/>
              </a:defRPr>
            </a:lvl4pPr>
            <a:lvl5pPr algn="ctr">
              <a:defRPr kumimoji="1" sz="4400">
                <a:solidFill>
                  <a:schemeClr val="tx2"/>
                </a:solidFill>
                <a:latin typeface="Times New Roman" panose="02020603050405020304" pitchFamily="18" charset="0"/>
                <a:ea typeface="ＭＳ Ｐゴシック" panose="020B0600070205080204" pitchFamily="50" charset="-128"/>
              </a:defRPr>
            </a:lvl5pPr>
            <a:lvl6pPr marL="4572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6pPr>
            <a:lvl7pPr marL="9144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7pPr>
            <a:lvl8pPr marL="13716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8pPr>
            <a:lvl9pPr marL="18288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9pPr>
          </a:lstStyle>
          <a:p>
            <a:pPr algn="l" eaLnBrk="1" hangingPunct="1">
              <a:lnSpc>
                <a:spcPct val="120000"/>
              </a:lnSpc>
              <a:defRPr/>
            </a:pPr>
            <a:r>
              <a:rPr lang="ja-JP" altLang="en-US" sz="1800" b="1" dirty="0" smtClean="0">
                <a:solidFill>
                  <a:schemeClr val="accent1"/>
                </a:solidFill>
              </a:rPr>
              <a:t>所定の申込書に必要事項を記載のうえ、関西電力送配電株式会社ネットワークサービス</a:t>
            </a:r>
            <a:endParaRPr lang="en-US" altLang="ja-JP" sz="1800" b="1" dirty="0" smtClean="0">
              <a:solidFill>
                <a:schemeClr val="accent1"/>
              </a:solidFill>
            </a:endParaRPr>
          </a:p>
          <a:p>
            <a:pPr algn="l" eaLnBrk="1" hangingPunct="1">
              <a:lnSpc>
                <a:spcPct val="120000"/>
              </a:lnSpc>
              <a:defRPr/>
            </a:pPr>
            <a:r>
              <a:rPr lang="ja-JP" altLang="en-US" sz="1800" b="1" dirty="0" smtClean="0">
                <a:solidFill>
                  <a:schemeClr val="accent1"/>
                </a:solidFill>
              </a:rPr>
              <a:t>センターへご提出いただきます。</a:t>
            </a:r>
            <a:br>
              <a:rPr lang="ja-JP" altLang="en-US" sz="1800" b="1" dirty="0" smtClean="0">
                <a:solidFill>
                  <a:schemeClr val="accent1"/>
                </a:solidFill>
              </a:rPr>
            </a:br>
            <a:r>
              <a:rPr lang="ja-JP" altLang="en-US" sz="1600" b="1" dirty="0" smtClean="0">
                <a:solidFill>
                  <a:schemeClr val="accent1"/>
                </a:solidFill>
              </a:rPr>
              <a:t>　</a:t>
            </a:r>
            <a:r>
              <a:rPr lang="en-US" altLang="ja-JP" sz="1600" b="1" dirty="0" smtClean="0">
                <a:solidFill>
                  <a:schemeClr val="accent1"/>
                </a:solidFill>
              </a:rPr>
              <a:t>※</a:t>
            </a:r>
            <a:r>
              <a:rPr lang="ja-JP" altLang="en-US" sz="1600" b="1" dirty="0" smtClean="0">
                <a:solidFill>
                  <a:schemeClr val="accent1"/>
                </a:solidFill>
              </a:rPr>
              <a:t>申込書のご提出は、申込書に記載の「ご利用条件」をご確認いただき、ご了承のうえ</a:t>
            </a:r>
            <a:br>
              <a:rPr lang="ja-JP" altLang="en-US" sz="1600" b="1" dirty="0" smtClean="0">
                <a:solidFill>
                  <a:schemeClr val="accent1"/>
                </a:solidFill>
              </a:rPr>
            </a:br>
            <a:r>
              <a:rPr lang="ja-JP" altLang="en-US" sz="1600" b="1" dirty="0" smtClean="0">
                <a:solidFill>
                  <a:schemeClr val="accent1"/>
                </a:solidFill>
              </a:rPr>
              <a:t>　　 ご提出ください。</a:t>
            </a:r>
            <a:br>
              <a:rPr lang="ja-JP" altLang="en-US" sz="1600" b="1" dirty="0" smtClean="0">
                <a:solidFill>
                  <a:schemeClr val="accent1"/>
                </a:solidFill>
              </a:rPr>
            </a:br>
            <a:endParaRPr lang="ja-JP" altLang="en-US" sz="1600" b="1" dirty="0" smtClean="0">
              <a:solidFill>
                <a:schemeClr val="accent1"/>
              </a:solidFill>
            </a:endParaRPr>
          </a:p>
        </p:txBody>
      </p:sp>
      <p:sp>
        <p:nvSpPr>
          <p:cNvPr id="6" name="Rectangle 16"/>
          <p:cNvSpPr>
            <a:spLocks noChangeArrowheads="1"/>
          </p:cNvSpPr>
          <p:nvPr/>
        </p:nvSpPr>
        <p:spPr bwMode="auto">
          <a:xfrm>
            <a:off x="250825" y="3031207"/>
            <a:ext cx="7527925"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lgn="ctr">
              <a:defRPr kumimoji="1" sz="4400">
                <a:solidFill>
                  <a:schemeClr val="tx2"/>
                </a:solidFill>
                <a:latin typeface="Times New Roman" panose="02020603050405020304" pitchFamily="18" charset="0"/>
                <a:ea typeface="ＭＳ Ｐゴシック" panose="020B0600070205080204" pitchFamily="50" charset="-128"/>
              </a:defRPr>
            </a:lvl1pPr>
            <a:lvl2pPr algn="ctr">
              <a:defRPr kumimoji="1" sz="4400">
                <a:solidFill>
                  <a:schemeClr val="tx2"/>
                </a:solidFill>
                <a:latin typeface="Times New Roman" panose="02020603050405020304" pitchFamily="18" charset="0"/>
                <a:ea typeface="ＭＳ Ｐゴシック" panose="020B0600070205080204" pitchFamily="50" charset="-128"/>
              </a:defRPr>
            </a:lvl2pPr>
            <a:lvl3pPr algn="ctr">
              <a:defRPr kumimoji="1" sz="4400">
                <a:solidFill>
                  <a:schemeClr val="tx2"/>
                </a:solidFill>
                <a:latin typeface="Times New Roman" panose="02020603050405020304" pitchFamily="18" charset="0"/>
                <a:ea typeface="ＭＳ Ｐゴシック" panose="020B0600070205080204" pitchFamily="50" charset="-128"/>
              </a:defRPr>
            </a:lvl3pPr>
            <a:lvl4pPr algn="ctr">
              <a:defRPr kumimoji="1" sz="4400">
                <a:solidFill>
                  <a:schemeClr val="tx2"/>
                </a:solidFill>
                <a:latin typeface="Times New Roman" panose="02020603050405020304" pitchFamily="18" charset="0"/>
                <a:ea typeface="ＭＳ Ｐゴシック" panose="020B0600070205080204" pitchFamily="50" charset="-128"/>
              </a:defRPr>
            </a:lvl4pPr>
            <a:lvl5pPr algn="ctr">
              <a:defRPr kumimoji="1" sz="4400">
                <a:solidFill>
                  <a:schemeClr val="tx2"/>
                </a:solidFill>
                <a:latin typeface="Times New Roman" panose="02020603050405020304" pitchFamily="18" charset="0"/>
                <a:ea typeface="ＭＳ Ｐゴシック" panose="020B0600070205080204" pitchFamily="50" charset="-128"/>
              </a:defRPr>
            </a:lvl5pPr>
            <a:lvl6pPr marL="4572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6pPr>
            <a:lvl7pPr marL="9144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7pPr>
            <a:lvl8pPr marL="13716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8pPr>
            <a:lvl9pPr marL="18288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9pPr>
          </a:lstStyle>
          <a:p>
            <a:pPr algn="l" eaLnBrk="1" hangingPunct="1">
              <a:lnSpc>
                <a:spcPct val="120000"/>
              </a:lnSpc>
              <a:defRPr/>
            </a:pPr>
            <a:r>
              <a:rPr lang="ja-JP" altLang="en-US" sz="1800" b="1" dirty="0" smtClean="0">
                <a:solidFill>
                  <a:schemeClr val="accent1"/>
                </a:solidFill>
                <a:latin typeface="ＭＳ Ｐゴシック" panose="020B0600070205080204" pitchFamily="50" charset="-128"/>
              </a:rPr>
              <a:t>関西電力送配電より</a:t>
            </a:r>
            <a:r>
              <a:rPr lang="en-US" altLang="ja-JP" sz="1800" b="1" dirty="0" smtClean="0">
                <a:solidFill>
                  <a:schemeClr val="accent1"/>
                </a:solidFill>
                <a:latin typeface="ＭＳ Ｐゴシック" panose="020B0600070205080204" pitchFamily="50" charset="-128"/>
              </a:rPr>
              <a:t>USER ID</a:t>
            </a:r>
            <a:r>
              <a:rPr lang="ja-JP" altLang="en-US" sz="1800" b="1" dirty="0" smtClean="0">
                <a:solidFill>
                  <a:schemeClr val="accent1"/>
                </a:solidFill>
                <a:latin typeface="ＭＳ Ｐゴシック" panose="020B0600070205080204" pitchFamily="50" charset="-128"/>
              </a:rPr>
              <a:t>と初期</a:t>
            </a:r>
            <a:r>
              <a:rPr lang="en-US" altLang="ja-JP" sz="1800" b="1" dirty="0" smtClean="0">
                <a:solidFill>
                  <a:schemeClr val="accent1"/>
                </a:solidFill>
                <a:latin typeface="ＭＳ Ｐゴシック" panose="020B0600070205080204" pitchFamily="50" charset="-128"/>
              </a:rPr>
              <a:t>PASSWORD</a:t>
            </a:r>
            <a:r>
              <a:rPr lang="ja-JP" altLang="en-US" sz="1800" b="1" dirty="0" smtClean="0">
                <a:solidFill>
                  <a:schemeClr val="accent1"/>
                </a:solidFill>
                <a:latin typeface="ＭＳ Ｐゴシック" panose="020B0600070205080204" pitchFamily="50" charset="-128"/>
              </a:rPr>
              <a:t>を通知いたします。</a:t>
            </a:r>
            <a:r>
              <a:rPr lang="ja-JP" altLang="en-US" sz="1600" b="1" dirty="0" smtClean="0">
                <a:solidFill>
                  <a:schemeClr val="accent1"/>
                </a:solidFill>
                <a:latin typeface="ＭＳ Ｐゴシック" panose="020B0600070205080204" pitchFamily="50" charset="-128"/>
              </a:rPr>
              <a:t/>
            </a:r>
            <a:br>
              <a:rPr lang="ja-JP" altLang="en-US" sz="1600" b="1" dirty="0" smtClean="0">
                <a:solidFill>
                  <a:schemeClr val="accent1"/>
                </a:solidFill>
                <a:latin typeface="ＭＳ Ｐゴシック" panose="020B0600070205080204" pitchFamily="50" charset="-128"/>
              </a:rPr>
            </a:br>
            <a:r>
              <a:rPr lang="ja-JP" altLang="en-US" sz="1600" b="1" dirty="0" smtClean="0">
                <a:solidFill>
                  <a:schemeClr val="accent1"/>
                </a:solidFill>
                <a:latin typeface="ＭＳ Ｐゴシック" panose="020B0600070205080204" pitchFamily="50" charset="-128"/>
              </a:rPr>
              <a:t>　</a:t>
            </a:r>
            <a:r>
              <a:rPr lang="en-US" altLang="ja-JP" sz="1600" b="1" dirty="0" smtClean="0">
                <a:solidFill>
                  <a:schemeClr val="accent1"/>
                </a:solidFill>
                <a:latin typeface="ＭＳ Ｐゴシック" panose="020B0600070205080204" pitchFamily="50" charset="-128"/>
              </a:rPr>
              <a:t>※USER ID</a:t>
            </a:r>
            <a:r>
              <a:rPr lang="ja-JP" altLang="en-US" sz="1600" b="1" dirty="0" smtClean="0">
                <a:solidFill>
                  <a:schemeClr val="accent1"/>
                </a:solidFill>
                <a:latin typeface="ＭＳ Ｐゴシック" panose="020B0600070205080204" pitchFamily="50" charset="-128"/>
              </a:rPr>
              <a:t>と初期</a:t>
            </a:r>
            <a:r>
              <a:rPr lang="en-US" altLang="ja-JP" sz="1600" b="1" dirty="0" smtClean="0">
                <a:solidFill>
                  <a:schemeClr val="accent1"/>
                </a:solidFill>
                <a:latin typeface="ＭＳ Ｐゴシック" panose="020B0600070205080204" pitchFamily="50" charset="-128"/>
              </a:rPr>
              <a:t>PASSWORD</a:t>
            </a:r>
            <a:r>
              <a:rPr lang="ja-JP" altLang="en-US" sz="1600" b="1" dirty="0" smtClean="0">
                <a:solidFill>
                  <a:schemeClr val="accent1"/>
                </a:solidFill>
                <a:latin typeface="ＭＳ Ｐゴシック" panose="020B0600070205080204" pitchFamily="50" charset="-128"/>
              </a:rPr>
              <a:t>の通知には申込書ご提出から１週間程度かかります。</a:t>
            </a:r>
            <a:br>
              <a:rPr lang="ja-JP" altLang="en-US" sz="1600" b="1" dirty="0" smtClean="0">
                <a:solidFill>
                  <a:schemeClr val="accent1"/>
                </a:solidFill>
                <a:latin typeface="ＭＳ Ｐゴシック" panose="020B0600070205080204" pitchFamily="50" charset="-128"/>
              </a:rPr>
            </a:br>
            <a:r>
              <a:rPr lang="ja-JP" altLang="en-US" sz="1600" b="1" dirty="0" smtClean="0">
                <a:solidFill>
                  <a:schemeClr val="accent1"/>
                </a:solidFill>
                <a:latin typeface="ＭＳ Ｐゴシック" panose="020B0600070205080204" pitchFamily="50" charset="-128"/>
              </a:rPr>
              <a:t>　</a:t>
            </a:r>
            <a:r>
              <a:rPr lang="en-US" altLang="ja-JP" sz="1600" b="1" dirty="0" smtClean="0">
                <a:solidFill>
                  <a:schemeClr val="accent1"/>
                </a:solidFill>
                <a:latin typeface="ＭＳ Ｐゴシック" panose="020B0600070205080204" pitchFamily="50" charset="-128"/>
              </a:rPr>
              <a:t>※</a:t>
            </a:r>
            <a:r>
              <a:rPr lang="ja-JP" altLang="en-US" sz="1600" b="1" dirty="0" smtClean="0">
                <a:solidFill>
                  <a:schemeClr val="accent1"/>
                </a:solidFill>
                <a:latin typeface="ＭＳ Ｐゴシック" panose="020B0600070205080204" pitchFamily="50" charset="-128"/>
              </a:rPr>
              <a:t>初期</a:t>
            </a:r>
            <a:r>
              <a:rPr lang="en-US" altLang="ja-JP" sz="1600" b="1" dirty="0" smtClean="0">
                <a:solidFill>
                  <a:schemeClr val="accent1"/>
                </a:solidFill>
                <a:latin typeface="ＭＳ Ｐゴシック" panose="020B0600070205080204" pitchFamily="50" charset="-128"/>
              </a:rPr>
              <a:t>PASSWORD</a:t>
            </a:r>
            <a:r>
              <a:rPr lang="ja-JP" altLang="en-US" sz="1600" b="1" dirty="0" smtClean="0">
                <a:solidFill>
                  <a:schemeClr val="accent1"/>
                </a:solidFill>
                <a:latin typeface="ＭＳ Ｐゴシック" panose="020B0600070205080204" pitchFamily="50" charset="-128"/>
              </a:rPr>
              <a:t>は任意の</a:t>
            </a:r>
            <a:r>
              <a:rPr lang="en-US" altLang="ja-JP" sz="1600" b="1" dirty="0" smtClean="0">
                <a:solidFill>
                  <a:schemeClr val="accent1"/>
                </a:solidFill>
                <a:latin typeface="ＭＳ Ｐゴシック" panose="020B0600070205080204" pitchFamily="50" charset="-128"/>
              </a:rPr>
              <a:t>PASSWORD</a:t>
            </a:r>
            <a:r>
              <a:rPr lang="ja-JP" altLang="en-US" sz="1600" b="1" dirty="0" smtClean="0">
                <a:solidFill>
                  <a:schemeClr val="accent1"/>
                </a:solidFill>
                <a:latin typeface="ＭＳ Ｐゴシック" panose="020B0600070205080204" pitchFamily="50" charset="-128"/>
              </a:rPr>
              <a:t>に変更することができます。</a:t>
            </a:r>
          </a:p>
        </p:txBody>
      </p:sp>
      <p:sp>
        <p:nvSpPr>
          <p:cNvPr id="7" name="Rectangle 18"/>
          <p:cNvSpPr>
            <a:spLocks noChangeArrowheads="1"/>
          </p:cNvSpPr>
          <p:nvPr/>
        </p:nvSpPr>
        <p:spPr bwMode="auto">
          <a:xfrm>
            <a:off x="250825" y="4510936"/>
            <a:ext cx="9039654"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lgn="ctr">
              <a:defRPr kumimoji="1" sz="4400">
                <a:solidFill>
                  <a:schemeClr val="tx2"/>
                </a:solidFill>
                <a:latin typeface="Times New Roman" panose="02020603050405020304" pitchFamily="18" charset="0"/>
                <a:ea typeface="ＭＳ Ｐゴシック" panose="020B0600070205080204" pitchFamily="50" charset="-128"/>
              </a:defRPr>
            </a:lvl1pPr>
            <a:lvl2pPr algn="ctr">
              <a:defRPr kumimoji="1" sz="4400">
                <a:solidFill>
                  <a:schemeClr val="tx2"/>
                </a:solidFill>
                <a:latin typeface="Times New Roman" panose="02020603050405020304" pitchFamily="18" charset="0"/>
                <a:ea typeface="ＭＳ Ｐゴシック" panose="020B0600070205080204" pitchFamily="50" charset="-128"/>
              </a:defRPr>
            </a:lvl2pPr>
            <a:lvl3pPr algn="ctr">
              <a:defRPr kumimoji="1" sz="4400">
                <a:solidFill>
                  <a:schemeClr val="tx2"/>
                </a:solidFill>
                <a:latin typeface="Times New Roman" panose="02020603050405020304" pitchFamily="18" charset="0"/>
                <a:ea typeface="ＭＳ Ｐゴシック" panose="020B0600070205080204" pitchFamily="50" charset="-128"/>
              </a:defRPr>
            </a:lvl3pPr>
            <a:lvl4pPr algn="ctr">
              <a:defRPr kumimoji="1" sz="4400">
                <a:solidFill>
                  <a:schemeClr val="tx2"/>
                </a:solidFill>
                <a:latin typeface="Times New Roman" panose="02020603050405020304" pitchFamily="18" charset="0"/>
                <a:ea typeface="ＭＳ Ｐゴシック" panose="020B0600070205080204" pitchFamily="50" charset="-128"/>
              </a:defRPr>
            </a:lvl4pPr>
            <a:lvl5pPr algn="ctr">
              <a:defRPr kumimoji="1" sz="4400">
                <a:solidFill>
                  <a:schemeClr val="tx2"/>
                </a:solidFill>
                <a:latin typeface="Times New Roman" panose="02020603050405020304" pitchFamily="18" charset="0"/>
                <a:ea typeface="ＭＳ Ｐゴシック" panose="020B0600070205080204" pitchFamily="50" charset="-128"/>
              </a:defRPr>
            </a:lvl5pPr>
            <a:lvl6pPr marL="4572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6pPr>
            <a:lvl7pPr marL="9144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7pPr>
            <a:lvl8pPr marL="13716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8pPr>
            <a:lvl9pPr marL="18288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9pPr>
          </a:lstStyle>
          <a:p>
            <a:pPr algn="l" eaLnBrk="1" hangingPunct="1">
              <a:lnSpc>
                <a:spcPct val="120000"/>
              </a:lnSpc>
              <a:defRPr/>
            </a:pPr>
            <a:r>
              <a:rPr lang="ja-JP" altLang="en-US" sz="1800" b="1" dirty="0" smtClean="0">
                <a:solidFill>
                  <a:schemeClr val="accent1"/>
                </a:solidFill>
                <a:latin typeface="ＭＳ Ｐゴシック" panose="020B0600070205080204" pitchFamily="50" charset="-128"/>
              </a:rPr>
              <a:t>配信条件および配信先を設定していただきます。</a:t>
            </a:r>
            <a:endParaRPr lang="en-US" altLang="ja-JP" sz="1800" b="1" dirty="0" smtClean="0">
              <a:solidFill>
                <a:schemeClr val="accent1"/>
              </a:solidFill>
              <a:latin typeface="ＭＳ Ｐゴシック" panose="020B0600070205080204" pitchFamily="50" charset="-128"/>
            </a:endParaRPr>
          </a:p>
          <a:p>
            <a:pPr algn="l" eaLnBrk="1" hangingPunct="1">
              <a:lnSpc>
                <a:spcPct val="120000"/>
              </a:lnSpc>
              <a:defRPr/>
            </a:pPr>
            <a:r>
              <a:rPr lang="ja-JP" altLang="en-US" sz="1800" b="1" dirty="0" smtClean="0">
                <a:solidFill>
                  <a:schemeClr val="accent1"/>
                </a:solidFill>
                <a:latin typeface="ＭＳ Ｐゴシック" panose="020B0600070205080204" pitchFamily="50" charset="-128"/>
              </a:rPr>
              <a:t>また、本システムにおけるお知らせについても、下記ＵＲＬ（トップページ）にて掲載致します。</a:t>
            </a:r>
          </a:p>
        </p:txBody>
      </p:sp>
      <p:sp>
        <p:nvSpPr>
          <p:cNvPr id="8" name="AutoShape 21"/>
          <p:cNvSpPr>
            <a:spLocks noChangeArrowheads="1"/>
          </p:cNvSpPr>
          <p:nvPr/>
        </p:nvSpPr>
        <p:spPr bwMode="auto">
          <a:xfrm flipV="1">
            <a:off x="3995738" y="5229225"/>
            <a:ext cx="1152525" cy="215900"/>
          </a:xfrm>
          <a:prstGeom prst="triangle">
            <a:avLst>
              <a:gd name="adj" fmla="val 50000"/>
            </a:avLst>
          </a:prstGeom>
          <a:solidFill>
            <a:srgbClr val="FF7C80"/>
          </a:solidFill>
          <a:ln>
            <a:noFill/>
          </a:ln>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9" name="Rectangle 22"/>
          <p:cNvSpPr>
            <a:spLocks noChangeArrowheads="1"/>
          </p:cNvSpPr>
          <p:nvPr/>
        </p:nvSpPr>
        <p:spPr bwMode="auto">
          <a:xfrm>
            <a:off x="2573338" y="5395981"/>
            <a:ext cx="4035079" cy="41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lgn="ctr">
              <a:defRPr kumimoji="1" sz="4400">
                <a:solidFill>
                  <a:schemeClr val="tx2"/>
                </a:solidFill>
                <a:latin typeface="Times New Roman" panose="02020603050405020304" pitchFamily="18" charset="0"/>
                <a:ea typeface="ＭＳ Ｐゴシック" panose="020B0600070205080204" pitchFamily="50" charset="-128"/>
              </a:defRPr>
            </a:lvl1pPr>
            <a:lvl2pPr algn="ctr">
              <a:defRPr kumimoji="1" sz="4400">
                <a:solidFill>
                  <a:schemeClr val="tx2"/>
                </a:solidFill>
                <a:latin typeface="Times New Roman" panose="02020603050405020304" pitchFamily="18" charset="0"/>
                <a:ea typeface="ＭＳ Ｐゴシック" panose="020B0600070205080204" pitchFamily="50" charset="-128"/>
              </a:defRPr>
            </a:lvl2pPr>
            <a:lvl3pPr algn="ctr">
              <a:defRPr kumimoji="1" sz="4400">
                <a:solidFill>
                  <a:schemeClr val="tx2"/>
                </a:solidFill>
                <a:latin typeface="Times New Roman" panose="02020603050405020304" pitchFamily="18" charset="0"/>
                <a:ea typeface="ＭＳ Ｐゴシック" panose="020B0600070205080204" pitchFamily="50" charset="-128"/>
              </a:defRPr>
            </a:lvl3pPr>
            <a:lvl4pPr algn="ctr">
              <a:defRPr kumimoji="1" sz="4400">
                <a:solidFill>
                  <a:schemeClr val="tx2"/>
                </a:solidFill>
                <a:latin typeface="Times New Roman" panose="02020603050405020304" pitchFamily="18" charset="0"/>
                <a:ea typeface="ＭＳ Ｐゴシック" panose="020B0600070205080204" pitchFamily="50" charset="-128"/>
              </a:defRPr>
            </a:lvl4pPr>
            <a:lvl5pPr algn="ctr">
              <a:defRPr kumimoji="1" sz="4400">
                <a:solidFill>
                  <a:schemeClr val="tx2"/>
                </a:solidFill>
                <a:latin typeface="Times New Roman" panose="02020603050405020304" pitchFamily="18" charset="0"/>
                <a:ea typeface="ＭＳ Ｐゴシック" panose="020B0600070205080204" pitchFamily="50" charset="-128"/>
              </a:defRPr>
            </a:lvl5pPr>
            <a:lvl6pPr marL="4572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6pPr>
            <a:lvl7pPr marL="9144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7pPr>
            <a:lvl8pPr marL="13716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8pPr>
            <a:lvl9pPr marL="18288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9pPr>
          </a:lstStyle>
          <a:p>
            <a:pPr algn="l" eaLnBrk="1" hangingPunct="1">
              <a:lnSpc>
                <a:spcPct val="120000"/>
              </a:lnSpc>
              <a:defRPr/>
            </a:pPr>
            <a:r>
              <a:rPr lang="ja-JP" altLang="en-US" sz="2000" b="1" dirty="0" smtClean="0">
                <a:solidFill>
                  <a:schemeClr val="accent1"/>
                </a:solidFill>
                <a:latin typeface="ＭＳ Ｐゴシック" panose="020B0600070205080204" pitchFamily="50" charset="-128"/>
              </a:rPr>
              <a:t>停電情報の配信が開始となります。</a:t>
            </a:r>
          </a:p>
        </p:txBody>
      </p:sp>
      <p:sp>
        <p:nvSpPr>
          <p:cNvPr id="10" name="AutoShape 23"/>
          <p:cNvSpPr>
            <a:spLocks noChangeArrowheads="1"/>
          </p:cNvSpPr>
          <p:nvPr/>
        </p:nvSpPr>
        <p:spPr bwMode="auto">
          <a:xfrm>
            <a:off x="539750" y="6042025"/>
            <a:ext cx="8064500" cy="688975"/>
          </a:xfrm>
          <a:prstGeom prst="roundRect">
            <a:avLst>
              <a:gd name="adj" fmla="val 16667"/>
            </a:avLst>
          </a:prstGeom>
          <a:noFill/>
          <a:ln w="38100">
            <a:solidFill>
              <a:srgbClr val="FF9933"/>
            </a:solidFill>
            <a:round/>
            <a:headEnd/>
            <a:tailEnd/>
          </a:ln>
          <a:effectLst/>
          <a:extLst>
            <a:ext uri="{909E8E84-426E-40DD-AFC4-6F175D3DCCD1}">
              <a14:hiddenFill xmlns:a14="http://schemas.microsoft.com/office/drawing/2010/main">
                <a:solidFill>
                  <a:srgbClr val="9999FF"/>
                </a:solidFill>
              </a14:hiddenFill>
            </a:ext>
          </a:extLst>
        </p:spPr>
        <p:txBody>
          <a:bodyPr wrap="none" anchor="ctr"/>
          <a:lstStyle/>
          <a:p>
            <a:pPr eaLnBrk="1" hangingPunct="1">
              <a:defRPr/>
            </a:pPr>
            <a:endParaRPr lang="ja-JP" altLang="ja-JP" sz="2200" b="1">
              <a:solidFill>
                <a:schemeClr val="bg1"/>
              </a:solidFill>
              <a:latin typeface="ＭＳ Ｐゴシック" panose="020B0600070205080204" pitchFamily="50" charset="-128"/>
            </a:endParaRPr>
          </a:p>
        </p:txBody>
      </p:sp>
      <p:sp>
        <p:nvSpPr>
          <p:cNvPr id="11" name="Text Box 24"/>
          <p:cNvSpPr txBox="1">
            <a:spLocks noChangeArrowheads="1"/>
          </p:cNvSpPr>
          <p:nvPr/>
        </p:nvSpPr>
        <p:spPr bwMode="auto">
          <a:xfrm>
            <a:off x="709613" y="6192838"/>
            <a:ext cx="5341527" cy="41549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r>
              <a:rPr lang="en-US" altLang="ja-JP" sz="2100" b="1" dirty="0">
                <a:solidFill>
                  <a:srgbClr val="FF9933"/>
                </a:solidFill>
                <a:latin typeface="ＭＳ Ｐゴシック" panose="020B0600070205080204" pitchFamily="50" charset="-128"/>
              </a:rPr>
              <a:t>https://teiden.kansai-td.co.jp/haishin-settei/</a:t>
            </a:r>
          </a:p>
        </p:txBody>
      </p:sp>
      <p:sp>
        <p:nvSpPr>
          <p:cNvPr id="12" name="Rectangle 25"/>
          <p:cNvSpPr>
            <a:spLocks noChangeArrowheads="1"/>
          </p:cNvSpPr>
          <p:nvPr/>
        </p:nvSpPr>
        <p:spPr bwMode="auto">
          <a:xfrm>
            <a:off x="684213" y="5815013"/>
            <a:ext cx="3070225" cy="4222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lgn="ctr">
              <a:defRPr kumimoji="1" sz="4400">
                <a:solidFill>
                  <a:schemeClr val="tx2"/>
                </a:solidFill>
                <a:latin typeface="Times New Roman" panose="02020603050405020304" pitchFamily="18" charset="0"/>
                <a:ea typeface="ＭＳ Ｐゴシック" panose="020B0600070205080204" pitchFamily="50" charset="-128"/>
              </a:defRPr>
            </a:lvl1pPr>
            <a:lvl2pPr algn="ctr">
              <a:defRPr kumimoji="1" sz="4400">
                <a:solidFill>
                  <a:schemeClr val="tx2"/>
                </a:solidFill>
                <a:latin typeface="Times New Roman" panose="02020603050405020304" pitchFamily="18" charset="0"/>
                <a:ea typeface="ＭＳ Ｐゴシック" panose="020B0600070205080204" pitchFamily="50" charset="-128"/>
              </a:defRPr>
            </a:lvl2pPr>
            <a:lvl3pPr algn="ctr">
              <a:defRPr kumimoji="1" sz="4400">
                <a:solidFill>
                  <a:schemeClr val="tx2"/>
                </a:solidFill>
                <a:latin typeface="Times New Roman" panose="02020603050405020304" pitchFamily="18" charset="0"/>
                <a:ea typeface="ＭＳ Ｐゴシック" panose="020B0600070205080204" pitchFamily="50" charset="-128"/>
              </a:defRPr>
            </a:lvl3pPr>
            <a:lvl4pPr algn="ctr">
              <a:defRPr kumimoji="1" sz="4400">
                <a:solidFill>
                  <a:schemeClr val="tx2"/>
                </a:solidFill>
                <a:latin typeface="Times New Roman" panose="02020603050405020304" pitchFamily="18" charset="0"/>
                <a:ea typeface="ＭＳ Ｐゴシック" panose="020B0600070205080204" pitchFamily="50" charset="-128"/>
              </a:defRPr>
            </a:lvl4pPr>
            <a:lvl5pPr algn="ctr">
              <a:defRPr kumimoji="1" sz="4400">
                <a:solidFill>
                  <a:schemeClr val="tx2"/>
                </a:solidFill>
                <a:latin typeface="Times New Roman" panose="02020603050405020304" pitchFamily="18" charset="0"/>
                <a:ea typeface="ＭＳ Ｐゴシック" panose="020B0600070205080204" pitchFamily="50" charset="-128"/>
              </a:defRPr>
            </a:lvl5pPr>
            <a:lvl6pPr marL="4572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6pPr>
            <a:lvl7pPr marL="9144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7pPr>
            <a:lvl8pPr marL="13716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8pPr>
            <a:lvl9pPr marL="18288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9pPr>
          </a:lstStyle>
          <a:p>
            <a:pPr algn="l" eaLnBrk="1" hangingPunct="1">
              <a:lnSpc>
                <a:spcPct val="120000"/>
              </a:lnSpc>
              <a:defRPr/>
            </a:pPr>
            <a:r>
              <a:rPr lang="ja-JP" altLang="en-US" sz="1800" b="1" dirty="0" smtClean="0">
                <a:solidFill>
                  <a:srgbClr val="FF9933"/>
                </a:solidFill>
                <a:latin typeface="ＭＳ Ｐゴシック" panose="020B0600070205080204" pitchFamily="50" charset="-128"/>
              </a:rPr>
              <a:t>停電情報配信サービス　ＵＲＬ</a:t>
            </a:r>
          </a:p>
        </p:txBody>
      </p:sp>
      <p:sp>
        <p:nvSpPr>
          <p:cNvPr id="13" name="Rectangle 3"/>
          <p:cNvSpPr>
            <a:spLocks noChangeArrowheads="1"/>
          </p:cNvSpPr>
          <p:nvPr/>
        </p:nvSpPr>
        <p:spPr bwMode="auto">
          <a:xfrm>
            <a:off x="460238" y="224458"/>
            <a:ext cx="7772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b="1" dirty="0">
                <a:solidFill>
                  <a:srgbClr val="3399FF"/>
                </a:solidFill>
              </a:rPr>
              <a:t>お申し込みから配信開始までの流れ</a:t>
            </a:r>
          </a:p>
        </p:txBody>
      </p:sp>
    </p:spTree>
    <p:extLst>
      <p:ext uri="{BB962C8B-B14F-4D97-AF65-F5344CB8AC3E}">
        <p14:creationId xmlns:p14="http://schemas.microsoft.com/office/powerpoint/2010/main" val="1048141082"/>
      </p:ext>
    </p:extLst>
  </p:cSld>
  <p:clrMapOvr>
    <a:masterClrMapping/>
  </p:clrMapOvr>
  <p:timing>
    <p:tnLst>
      <p:par>
        <p:cTn id="1" dur="indefinite" restart="never" nodeType="tmRoot"/>
      </p:par>
    </p:tnLst>
  </p:timing>
</p:sld>
</file>

<file path=ppt/theme/theme1.xml><?xml version="1.0" encoding="utf-8"?>
<a:theme xmlns:a="http://schemas.openxmlformats.org/drawingml/2006/main" name="ホワイト">
  <a:themeElements>
    <a:clrScheme name="Kanden01">
      <a:dk1>
        <a:srgbClr val="4C4443"/>
      </a:dk1>
      <a:lt1>
        <a:srgbClr val="FFFFFF"/>
      </a:lt1>
      <a:dk2>
        <a:srgbClr val="716D6B"/>
      </a:dk2>
      <a:lt2>
        <a:srgbClr val="EB6100"/>
      </a:lt2>
      <a:accent1>
        <a:srgbClr val="0075C2"/>
      </a:accent1>
      <a:accent2>
        <a:srgbClr val="3D9738"/>
      </a:accent2>
      <a:accent3>
        <a:srgbClr val="ABCD03"/>
      </a:accent3>
      <a:accent4>
        <a:srgbClr val="00A6BA"/>
      </a:accent4>
      <a:accent5>
        <a:srgbClr val="674498"/>
      </a:accent5>
      <a:accent6>
        <a:srgbClr val="EB6EA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1659</TotalTime>
  <Words>3075</Words>
  <Application>Microsoft Office PowerPoint</Application>
  <PresentationFormat>画面に合わせる (4:3)</PresentationFormat>
  <Paragraphs>442</Paragraphs>
  <Slides>23</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23</vt:i4>
      </vt:variant>
    </vt:vector>
  </HeadingPairs>
  <TitlesOfParts>
    <vt:vector size="34" baseType="lpstr">
      <vt:lpstr>Meiryo UI</vt:lpstr>
      <vt:lpstr>ＭＳ Ｐゴシック</vt:lpstr>
      <vt:lpstr>MS UI Gothic</vt:lpstr>
      <vt:lpstr>ＭＳ ゴシック</vt:lpstr>
      <vt:lpstr>ヒラギノ角ゴ ProN W3</vt:lpstr>
      <vt:lpstr>メイリオ</vt:lpstr>
      <vt:lpstr>Arial</vt:lpstr>
      <vt:lpstr>Calibri</vt:lpstr>
      <vt:lpstr>Times New Roman</vt:lpstr>
      <vt:lpstr>Verdana</vt:lpstr>
      <vt:lpstr>ホワイト</vt:lpstr>
      <vt:lpstr>PowerPoint プレゼンテーション</vt:lpstr>
      <vt:lpstr>停電情報提供サービスの説明</vt:lpstr>
      <vt:lpstr>停電情報提供サービスの特徴</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Manager/>
  <Company>関西電力送配電株式会社</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停電情報提供サービスについて</dc:title>
  <dc:subject/>
  <cp:keywords/>
  <dc:description/>
  <cp:revision>110</cp:revision>
  <cp:lastPrinted>2016-03-17T03:46:03Z</cp:lastPrinted>
  <dcterms:created xsi:type="dcterms:W3CDTF">2016-03-15T09:15:27Z</dcterms:created>
  <dcterms:modified xsi:type="dcterms:W3CDTF">2021-08-23T10:03:56Z</dcterms:modified>
  <cp:category/>
</cp:coreProperties>
</file>