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5" r:id="rId2"/>
    <p:sldId id="311" r:id="rId3"/>
    <p:sldId id="307" r:id="rId4"/>
    <p:sldId id="312" r:id="rId5"/>
    <p:sldId id="304" r:id="rId6"/>
    <p:sldId id="302" r:id="rId7"/>
    <p:sldId id="303" r:id="rId8"/>
    <p:sldId id="313" r:id="rId9"/>
    <p:sldId id="309" r:id="rId10"/>
    <p:sldId id="314" r:id="rId11"/>
    <p:sldId id="310" r:id="rId1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薮野　智洋" initials="a" lastIdx="2" clrIdx="0">
    <p:extLst>
      <p:ext uri="{19B8F6BF-5375-455C-9EA6-DF929625EA0E}">
        <p15:presenceInfo xmlns:p15="http://schemas.microsoft.com/office/powerpoint/2012/main" userId="薮野　智洋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00"/>
    <a:srgbClr val="FFFFFF"/>
    <a:srgbClr val="DDD9D8"/>
    <a:srgbClr val="F2F2F2"/>
    <a:srgbClr val="E5E5E5"/>
    <a:srgbClr val="E7E6E6"/>
    <a:srgbClr val="6E6A69"/>
    <a:srgbClr val="4C44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74" autoAdjust="0"/>
  </p:normalViewPr>
  <p:slideViewPr>
    <p:cSldViewPr snapToGrid="0" snapToObjects="1">
      <p:cViewPr varScale="1">
        <p:scale>
          <a:sx n="82" d="100"/>
          <a:sy n="82" d="100"/>
        </p:scale>
        <p:origin x="972" y="96"/>
      </p:cViewPr>
      <p:guideLst>
        <p:guide orient="horz" pos="266"/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1B53A-AFF4-9F4C-90B5-46B23183780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0143F-7756-9040-B5A5-B3497F8A65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051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C865D-617F-C143-867B-AD64604E21D2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A6560-6525-5745-8489-50DB88E0A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6616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 smtClean="0"/>
              <a:t>表紙タイトル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997326"/>
            <a:ext cx="7772400" cy="41047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 smtClean="0"/>
              <a:t>部署名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4604332"/>
            <a:ext cx="7772400" cy="41047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 i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en-US" altLang="ja-JP" dirty="0" smtClean="0"/>
              <a:t>2016/00/00</a:t>
            </a:r>
            <a:endParaRPr kumimoji="1" lang="ja-JP" altLang="en-US" dirty="0" smtClean="0"/>
          </a:p>
        </p:txBody>
      </p:sp>
      <p:pic>
        <p:nvPicPr>
          <p:cNvPr id="5" name="図 4" descr="PPT_base_breeze2_0328-05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23423"/>
            <a:ext cx="9144000" cy="133457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777" y="520892"/>
            <a:ext cx="3495378" cy="53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869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PPT_base_breeze2_0328-1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21180"/>
            <a:ext cx="9144000" cy="63682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7201" y="87865"/>
            <a:ext cx="7916444" cy="379060"/>
          </a:xfrm>
        </p:spPr>
        <p:txBody>
          <a:bodyPr lIns="0" tIns="0" rIns="0" bIns="0" anchor="t" anchorCtr="0">
            <a:normAutofit/>
          </a:bodyPr>
          <a:lstStyle>
            <a:lvl1pPr algn="l">
              <a:defRPr sz="2400" baseline="0"/>
            </a:lvl1pPr>
          </a:lstStyle>
          <a:p>
            <a:r>
              <a:rPr kumimoji="1" lang="ja-JP" altLang="en-US" dirty="0" smtClean="0"/>
              <a:t>本文タイトルの書式設定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709731"/>
            <a:ext cx="8254653" cy="5453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  <a:lvl2pPr marL="446088" indent="-180975">
              <a:buFont typeface="Arial"/>
              <a:buChar char="•"/>
              <a:defRPr sz="1800"/>
            </a:lvl2pPr>
            <a:lvl3pPr marL="625475" indent="-179388">
              <a:buFont typeface="ヒラギノ角ゴ ProN W3"/>
              <a:buChar char="-"/>
              <a:defRPr sz="1600"/>
            </a:lvl3pPr>
            <a:lvl4pPr marL="1600200" indent="-228600">
              <a:buFont typeface="Arial"/>
              <a:buChar char="–"/>
              <a:defRPr sz="1400"/>
            </a:lvl4pPr>
            <a:lvl5pP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7" name="スライド番号プレースホルダー 10"/>
          <p:cNvSpPr txBox="1">
            <a:spLocks/>
          </p:cNvSpPr>
          <p:nvPr userDrawn="1"/>
        </p:nvSpPr>
        <p:spPr>
          <a:xfrm>
            <a:off x="8373644" y="310453"/>
            <a:ext cx="338209" cy="156472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ja-JP"/>
            </a:defPPr>
            <a:lvl1pPr marL="0" algn="l" defTabSz="457200" rtl="0" eaLnBrk="1" latinLnBrk="0" hangingPunct="1">
              <a:defRPr kumimoji="1" sz="800" kern="1200">
                <a:solidFill>
                  <a:schemeClr val="tx1"/>
                </a:solidFill>
                <a:latin typeface="Arial"/>
                <a:ea typeface="メイリオ"/>
                <a:cs typeface="Arial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9E8646-D9EA-2E4C-AF8C-FEC506DFEF7C}" type="slidenum">
              <a:rPr kumimoji="1" lang="ja-JP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C4443"/>
                </a:solidFill>
                <a:effectLst/>
                <a:uLnTx/>
                <a:uFillTx/>
                <a:latin typeface="Arial"/>
                <a:ea typeface="メイリオ"/>
                <a:cs typeface="+mn-cs"/>
              </a:rPr>
              <a:pPr marL="0" marR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ja-JP" altLang="en-US" sz="900" dirty="0">
              <a:latin typeface="Arial"/>
              <a:ea typeface="メイリオ"/>
            </a:endParaRPr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438876" y="532288"/>
            <a:ext cx="82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フッター プレースホルダー 9"/>
          <p:cNvSpPr txBox="1">
            <a:spLocks/>
          </p:cNvSpPr>
          <p:nvPr userDrawn="1"/>
        </p:nvSpPr>
        <p:spPr>
          <a:xfrm>
            <a:off x="6938963" y="6643239"/>
            <a:ext cx="2038704" cy="15647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l" defTabSz="457200" rtl="0" eaLnBrk="1" latinLnBrk="0" hangingPunct="1">
              <a:defRPr kumimoji="1" sz="800" kern="1200">
                <a:solidFill>
                  <a:schemeClr val="tx1"/>
                </a:solidFill>
                <a:latin typeface="Arial"/>
                <a:ea typeface="メイリオ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700" dirty="0" smtClean="0"/>
              <a:t>Kansai Transmission and</a:t>
            </a:r>
            <a:r>
              <a:rPr lang="en-US" altLang="ja-JP" sz="700" baseline="0" dirty="0" smtClean="0"/>
              <a:t> </a:t>
            </a:r>
            <a:r>
              <a:rPr lang="en-US" altLang="ja-JP" sz="700" baseline="0" dirty="0" err="1" smtClean="0"/>
              <a:t>Distribution</a:t>
            </a:r>
            <a:r>
              <a:rPr lang="en-US" altLang="ja-JP" sz="700" dirty="0" err="1" smtClean="0"/>
              <a:t>,Inc</a:t>
            </a:r>
            <a:r>
              <a:rPr lang="en-US" altLang="ja-JP" sz="700" dirty="0" smtClean="0"/>
              <a:t>.</a:t>
            </a:r>
            <a:endParaRPr lang="ja-JP" altLang="en-US" sz="700" dirty="0"/>
          </a:p>
        </p:txBody>
      </p:sp>
    </p:spTree>
    <p:extLst>
      <p:ext uri="{BB962C8B-B14F-4D97-AF65-F5344CB8AC3E}">
        <p14:creationId xmlns:p14="http://schemas.microsoft.com/office/powerpoint/2010/main" val="293273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頁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ー プレースホルダー 9"/>
          <p:cNvSpPr txBox="1">
            <a:spLocks/>
          </p:cNvSpPr>
          <p:nvPr userDrawn="1"/>
        </p:nvSpPr>
        <p:spPr>
          <a:xfrm>
            <a:off x="685800" y="2429244"/>
            <a:ext cx="2895600" cy="4725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l" defTabSz="457200" rtl="0" eaLnBrk="1" latinLnBrk="0" hangingPunct="1">
              <a:defRPr kumimoji="1" sz="800" kern="1200">
                <a:solidFill>
                  <a:schemeClr val="tx1"/>
                </a:solidFill>
                <a:latin typeface="Arial"/>
                <a:ea typeface="メイリオ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 smtClean="0"/>
              <a:t>Thank you.</a:t>
            </a:r>
            <a:endParaRPr lang="ja-JP" altLang="en-US" sz="4400" dirty="0"/>
          </a:p>
        </p:txBody>
      </p:sp>
      <p:pic>
        <p:nvPicPr>
          <p:cNvPr id="2" name="図 1" descr="PPT_base_breeze2_0328-05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23423"/>
            <a:ext cx="9144000" cy="133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60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5DB6-9CAB-4212-BA26-A3E497005C2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7315-9A60-47FA-B46B-CA804CD36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539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565003"/>
            <a:ext cx="2133600" cy="1564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ea typeface="メイリオ"/>
                <a:cs typeface="Arial"/>
              </a:defRPr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565003"/>
            <a:ext cx="2895600" cy="1564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  <a:latin typeface="Arial"/>
                <a:ea typeface="メイリオ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565003"/>
            <a:ext cx="2133600" cy="1564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ea typeface="メイリオ"/>
                <a:cs typeface="Arial"/>
              </a:defRPr>
            </a:lvl1pPr>
          </a:lstStyle>
          <a:p>
            <a:fld id="{879E8646-D9EA-2E4C-AF8C-FEC506DFEF7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pSp>
        <p:nvGrpSpPr>
          <p:cNvPr id="7" name="図形グループ 6"/>
          <p:cNvGrpSpPr/>
          <p:nvPr userDrawn="1"/>
        </p:nvGrpSpPr>
        <p:grpSpPr>
          <a:xfrm>
            <a:off x="-1320178" y="728483"/>
            <a:ext cx="1303630" cy="744587"/>
            <a:chOff x="-1357024" y="569643"/>
            <a:chExt cx="1303630" cy="529828"/>
          </a:xfrm>
        </p:grpSpPr>
        <p:sp>
          <p:nvSpPr>
            <p:cNvPr id="8" name="テキスト ボックス 7"/>
            <p:cNvSpPr txBox="1">
              <a:spLocks noChangeArrowheads="1"/>
            </p:cNvSpPr>
            <p:nvPr userDrawn="1"/>
          </p:nvSpPr>
          <p:spPr bwMode="auto">
            <a:xfrm>
              <a:off x="-1352162" y="569643"/>
              <a:ext cx="1298768" cy="360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9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Black</a:t>
              </a:r>
            </a:p>
            <a:p>
              <a:pPr>
                <a:defRPr/>
              </a:pPr>
              <a:r>
                <a:rPr lang="en-US" altLang="ja-JP" sz="9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R0 G0 B0</a:t>
              </a:r>
            </a:p>
            <a:p>
              <a:pPr>
                <a:defRPr/>
              </a:pPr>
              <a:endParaRPr lang="ja-JP" altLang="en-US" sz="900" dirty="0" smtClean="0">
                <a:solidFill>
                  <a:srgbClr val="000000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9" name="正方形/長方形 8"/>
            <p:cNvSpPr/>
            <p:nvPr userDrawn="1"/>
          </p:nvSpPr>
          <p:spPr>
            <a:xfrm>
              <a:off x="-1357024" y="931203"/>
              <a:ext cx="331542" cy="166712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</p:spPr>
          <p:txBody>
            <a:bodyPr wrap="square" lIns="72000" tIns="36000" rIns="72000" bIns="36000">
              <a:spAutoFit/>
            </a:bodyPr>
            <a:lstStyle/>
            <a:p>
              <a:pPr lvl="0"/>
              <a:endParaRPr lang="ja-JP" altLang="en-US" sz="105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-1025482" y="931203"/>
              <a:ext cx="324000" cy="16671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5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11" name="正方形/長方形 10"/>
            <p:cNvSpPr/>
            <p:nvPr userDrawn="1"/>
          </p:nvSpPr>
          <p:spPr>
            <a:xfrm>
              <a:off x="-701482" y="931203"/>
              <a:ext cx="324000" cy="166712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5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12" name="正方形/長方形 11"/>
            <p:cNvSpPr/>
            <p:nvPr userDrawn="1"/>
          </p:nvSpPr>
          <p:spPr>
            <a:xfrm>
              <a:off x="-377482" y="932759"/>
              <a:ext cx="324000" cy="166712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5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13" name="図形グループ 12"/>
          <p:cNvGrpSpPr/>
          <p:nvPr userDrawn="1"/>
        </p:nvGrpSpPr>
        <p:grpSpPr>
          <a:xfrm>
            <a:off x="-1316360" y="-14470"/>
            <a:ext cx="1296000" cy="742953"/>
            <a:chOff x="-1324519" y="-285602"/>
            <a:chExt cx="1296000" cy="525811"/>
          </a:xfrm>
        </p:grpSpPr>
        <p:sp>
          <p:nvSpPr>
            <p:cNvPr id="14" name="テキスト ボックス 13"/>
            <p:cNvSpPr txBox="1">
              <a:spLocks noChangeArrowheads="1"/>
            </p:cNvSpPr>
            <p:nvPr userDrawn="1"/>
          </p:nvSpPr>
          <p:spPr bwMode="auto">
            <a:xfrm>
              <a:off x="-1324519" y="-285602"/>
              <a:ext cx="1295999" cy="360000"/>
            </a:xfrm>
            <a:prstGeom prst="rect">
              <a:avLst/>
            </a:prstGeom>
            <a:solidFill>
              <a:srgbClr val="E60012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9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KEPCO Red</a:t>
              </a:r>
            </a:p>
            <a:p>
              <a:pPr>
                <a:defRPr/>
              </a:pPr>
              <a:r>
                <a:rPr lang="en-US" altLang="ja-JP" sz="9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R230 G0 B18</a:t>
              </a:r>
            </a:p>
            <a:p>
              <a:pPr>
                <a:defRPr/>
              </a:pPr>
              <a:endParaRPr lang="ja-JP" altLang="en-US" sz="900" dirty="0" smtClean="0">
                <a:solidFill>
                  <a:srgbClr val="000000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15" name="正方形/長方形 14"/>
            <p:cNvSpPr/>
            <p:nvPr userDrawn="1"/>
          </p:nvSpPr>
          <p:spPr>
            <a:xfrm>
              <a:off x="-1324519" y="72838"/>
              <a:ext cx="324000" cy="165811"/>
            </a:xfrm>
            <a:prstGeom prst="rect">
              <a:avLst/>
            </a:prstGeom>
            <a:solidFill>
              <a:srgbClr val="EB3341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5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16" name="正方形/長方形 15"/>
            <p:cNvSpPr/>
            <p:nvPr userDrawn="1"/>
          </p:nvSpPr>
          <p:spPr>
            <a:xfrm>
              <a:off x="-1000519" y="72838"/>
              <a:ext cx="324000" cy="165811"/>
            </a:xfrm>
            <a:prstGeom prst="rect">
              <a:avLst/>
            </a:prstGeom>
            <a:solidFill>
              <a:srgbClr val="F06671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5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17" name="正方形/長方形 16"/>
            <p:cNvSpPr/>
            <p:nvPr userDrawn="1"/>
          </p:nvSpPr>
          <p:spPr>
            <a:xfrm>
              <a:off x="-676519" y="72838"/>
              <a:ext cx="324000" cy="165811"/>
            </a:xfrm>
            <a:prstGeom prst="rect">
              <a:avLst/>
            </a:prstGeom>
            <a:solidFill>
              <a:srgbClr val="F599A0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5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18" name="正方形/長方形 17"/>
            <p:cNvSpPr/>
            <p:nvPr userDrawn="1"/>
          </p:nvSpPr>
          <p:spPr>
            <a:xfrm>
              <a:off x="-352519" y="74398"/>
              <a:ext cx="324000" cy="165811"/>
            </a:xfrm>
            <a:prstGeom prst="rect">
              <a:avLst/>
            </a:prstGeom>
            <a:solidFill>
              <a:srgbClr val="FACCD0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5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19" name="図形グループ 18"/>
          <p:cNvGrpSpPr/>
          <p:nvPr userDrawn="1"/>
        </p:nvGrpSpPr>
        <p:grpSpPr>
          <a:xfrm>
            <a:off x="-1324113" y="2274882"/>
            <a:ext cx="1311500" cy="659785"/>
            <a:chOff x="-1367936" y="1193984"/>
            <a:chExt cx="1296000" cy="711355"/>
          </a:xfrm>
        </p:grpSpPr>
        <p:sp>
          <p:nvSpPr>
            <p:cNvPr id="20" name="テキスト ボックス 19"/>
            <p:cNvSpPr txBox="1">
              <a:spLocks noChangeArrowheads="1"/>
            </p:cNvSpPr>
            <p:nvPr userDrawn="1"/>
          </p:nvSpPr>
          <p:spPr bwMode="auto">
            <a:xfrm>
              <a:off x="-1367935" y="1193984"/>
              <a:ext cx="1295999" cy="4643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9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Warm-hearted Gray</a:t>
              </a:r>
            </a:p>
            <a:p>
              <a:pPr>
                <a:defRPr/>
              </a:pPr>
              <a:r>
                <a:rPr lang="en-US" altLang="ja-JP" sz="9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R113 G109 B107</a:t>
              </a:r>
              <a:endParaRPr lang="ja-JP" altLang="en-US" sz="900" dirty="0" smtClean="0">
                <a:solidFill>
                  <a:srgbClr val="000000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21" name="正方形/長方形 20"/>
            <p:cNvSpPr/>
            <p:nvPr userDrawn="1"/>
          </p:nvSpPr>
          <p:spPr>
            <a:xfrm>
              <a:off x="-1367936" y="1658290"/>
              <a:ext cx="324000" cy="244302"/>
            </a:xfrm>
            <a:prstGeom prst="rect">
              <a:avLst/>
            </a:prstGeom>
            <a:solidFill>
              <a:srgbClr val="8E8A89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22" name="正方形/長方形 21"/>
            <p:cNvSpPr/>
            <p:nvPr userDrawn="1"/>
          </p:nvSpPr>
          <p:spPr>
            <a:xfrm>
              <a:off x="-1043936" y="1658291"/>
              <a:ext cx="324000" cy="244302"/>
            </a:xfrm>
            <a:prstGeom prst="rect">
              <a:avLst/>
            </a:prstGeom>
            <a:solidFill>
              <a:srgbClr val="AAA7A6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23" name="正方形/長方形 22"/>
            <p:cNvSpPr/>
            <p:nvPr userDrawn="1"/>
          </p:nvSpPr>
          <p:spPr>
            <a:xfrm>
              <a:off x="-719936" y="1658291"/>
              <a:ext cx="324000" cy="244302"/>
            </a:xfrm>
            <a:prstGeom prst="rect">
              <a:avLst/>
            </a:prstGeom>
            <a:solidFill>
              <a:srgbClr val="C6C5C4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24" name="正方形/長方形 23"/>
            <p:cNvSpPr/>
            <p:nvPr userDrawn="1"/>
          </p:nvSpPr>
          <p:spPr>
            <a:xfrm>
              <a:off x="-395936" y="1661037"/>
              <a:ext cx="324000" cy="244302"/>
            </a:xfrm>
            <a:prstGeom prst="rect">
              <a:avLst/>
            </a:prstGeom>
            <a:solidFill>
              <a:srgbClr val="E3E2E1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25" name="図形グループ 24"/>
          <p:cNvGrpSpPr/>
          <p:nvPr userDrawn="1"/>
        </p:nvGrpSpPr>
        <p:grpSpPr>
          <a:xfrm>
            <a:off x="-1322816" y="1475909"/>
            <a:ext cx="1316360" cy="798973"/>
            <a:chOff x="-1360572" y="1167843"/>
            <a:chExt cx="1298769" cy="441236"/>
          </a:xfrm>
        </p:grpSpPr>
        <p:sp>
          <p:nvSpPr>
            <p:cNvPr id="26" name="テキスト ボックス 25"/>
            <p:cNvSpPr txBox="1">
              <a:spLocks noChangeArrowheads="1"/>
            </p:cNvSpPr>
            <p:nvPr userDrawn="1"/>
          </p:nvSpPr>
          <p:spPr bwMode="auto">
            <a:xfrm>
              <a:off x="-1360571" y="1167843"/>
              <a:ext cx="1298768" cy="28799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9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Empowering Orange</a:t>
              </a:r>
            </a:p>
            <a:p>
              <a:pPr>
                <a:defRPr/>
              </a:pPr>
              <a:r>
                <a:rPr lang="en-US" altLang="ja-JP" sz="9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R235 G97 B0</a:t>
              </a:r>
              <a:endParaRPr lang="ja-JP" altLang="en-US" sz="900" dirty="0" smtClean="0">
                <a:solidFill>
                  <a:srgbClr val="000000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27" name="正方形/長方形 26"/>
            <p:cNvSpPr/>
            <p:nvPr userDrawn="1"/>
          </p:nvSpPr>
          <p:spPr>
            <a:xfrm>
              <a:off x="-1360572" y="1455841"/>
              <a:ext cx="324000" cy="151535"/>
            </a:xfrm>
            <a:prstGeom prst="rect">
              <a:avLst/>
            </a:prstGeom>
            <a:solidFill>
              <a:srgbClr val="EF8033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28" name="正方形/長方形 27"/>
            <p:cNvSpPr/>
            <p:nvPr userDrawn="1"/>
          </p:nvSpPr>
          <p:spPr>
            <a:xfrm>
              <a:off x="-1036572" y="1455841"/>
              <a:ext cx="324000" cy="151535"/>
            </a:xfrm>
            <a:prstGeom prst="rect">
              <a:avLst/>
            </a:prstGeom>
            <a:solidFill>
              <a:srgbClr val="F3A066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29" name="正方形/長方形 28"/>
            <p:cNvSpPr/>
            <p:nvPr userDrawn="1"/>
          </p:nvSpPr>
          <p:spPr>
            <a:xfrm>
              <a:off x="-712572" y="1455841"/>
              <a:ext cx="324000" cy="151535"/>
            </a:xfrm>
            <a:prstGeom prst="rect">
              <a:avLst/>
            </a:prstGeom>
            <a:solidFill>
              <a:srgbClr val="F7C099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30" name="正方形/長方形 29"/>
            <p:cNvSpPr/>
            <p:nvPr userDrawn="1"/>
          </p:nvSpPr>
          <p:spPr>
            <a:xfrm>
              <a:off x="-388572" y="1457544"/>
              <a:ext cx="324000" cy="151535"/>
            </a:xfrm>
            <a:prstGeom prst="rect">
              <a:avLst/>
            </a:prstGeom>
            <a:solidFill>
              <a:srgbClr val="FBDFCC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10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31" name="図形グループ 31"/>
          <p:cNvGrpSpPr/>
          <p:nvPr userDrawn="1"/>
        </p:nvGrpSpPr>
        <p:grpSpPr>
          <a:xfrm>
            <a:off x="-1316360" y="2909441"/>
            <a:ext cx="1316359" cy="669774"/>
            <a:chOff x="-2661162" y="2228842"/>
            <a:chExt cx="1296000" cy="691050"/>
          </a:xfrm>
        </p:grpSpPr>
        <p:sp>
          <p:nvSpPr>
            <p:cNvPr id="32" name="テキスト ボックス 31"/>
            <p:cNvSpPr txBox="1">
              <a:spLocks noChangeArrowheads="1"/>
            </p:cNvSpPr>
            <p:nvPr userDrawn="1"/>
          </p:nvSpPr>
          <p:spPr bwMode="auto">
            <a:xfrm>
              <a:off x="-2661161" y="2228842"/>
              <a:ext cx="1295999" cy="43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Blue</a:t>
              </a:r>
            </a:p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R0 G117 B194</a:t>
              </a:r>
            </a:p>
          </p:txBody>
        </p:sp>
        <p:sp>
          <p:nvSpPr>
            <p:cNvPr id="33" name="正方形/長方形 32"/>
            <p:cNvSpPr/>
            <p:nvPr userDrawn="1"/>
          </p:nvSpPr>
          <p:spPr>
            <a:xfrm>
              <a:off x="-2661162" y="2660843"/>
              <a:ext cx="324000" cy="256304"/>
            </a:xfrm>
            <a:prstGeom prst="rect">
              <a:avLst/>
            </a:prstGeom>
            <a:solidFill>
              <a:srgbClr val="3390CE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34" name="正方形/長方形 33"/>
            <p:cNvSpPr/>
            <p:nvPr userDrawn="1"/>
          </p:nvSpPr>
          <p:spPr>
            <a:xfrm>
              <a:off x="-2337162" y="2660843"/>
              <a:ext cx="324000" cy="256304"/>
            </a:xfrm>
            <a:prstGeom prst="rect">
              <a:avLst/>
            </a:prstGeom>
            <a:solidFill>
              <a:srgbClr val="66ACDA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35" name="正方形/長方形 34"/>
            <p:cNvSpPr/>
            <p:nvPr userDrawn="1"/>
          </p:nvSpPr>
          <p:spPr>
            <a:xfrm>
              <a:off x="-2013162" y="2660843"/>
              <a:ext cx="324000" cy="256304"/>
            </a:xfrm>
            <a:prstGeom prst="rect">
              <a:avLst/>
            </a:prstGeom>
            <a:solidFill>
              <a:srgbClr val="99C8E6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36" name="正方形/長方形 35"/>
            <p:cNvSpPr/>
            <p:nvPr userDrawn="1"/>
          </p:nvSpPr>
          <p:spPr>
            <a:xfrm>
              <a:off x="-1689162" y="2663588"/>
              <a:ext cx="324000" cy="256304"/>
            </a:xfrm>
            <a:prstGeom prst="rect">
              <a:avLst/>
            </a:prstGeom>
            <a:solidFill>
              <a:srgbClr val="CCE3F3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37" name="図形グループ 32"/>
          <p:cNvGrpSpPr/>
          <p:nvPr userDrawn="1"/>
        </p:nvGrpSpPr>
        <p:grpSpPr>
          <a:xfrm>
            <a:off x="-1316362" y="5278237"/>
            <a:ext cx="1296000" cy="527956"/>
            <a:chOff x="-1365163" y="2228842"/>
            <a:chExt cx="1296000" cy="691050"/>
          </a:xfrm>
        </p:grpSpPr>
        <p:sp>
          <p:nvSpPr>
            <p:cNvPr id="38" name="テキスト ボックス 37"/>
            <p:cNvSpPr txBox="1">
              <a:spLocks noChangeArrowheads="1"/>
            </p:cNvSpPr>
            <p:nvPr userDrawn="1"/>
          </p:nvSpPr>
          <p:spPr bwMode="auto">
            <a:xfrm>
              <a:off x="-1365162" y="2228842"/>
              <a:ext cx="1295999" cy="43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Purple</a:t>
              </a:r>
            </a:p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R103 G68 B152</a:t>
              </a:r>
            </a:p>
          </p:txBody>
        </p:sp>
        <p:sp>
          <p:nvSpPr>
            <p:cNvPr id="39" name="正方形/長方形 38"/>
            <p:cNvSpPr/>
            <p:nvPr userDrawn="1"/>
          </p:nvSpPr>
          <p:spPr>
            <a:xfrm>
              <a:off x="-1365163" y="2660843"/>
              <a:ext cx="324000" cy="256304"/>
            </a:xfrm>
            <a:prstGeom prst="rect">
              <a:avLst/>
            </a:prstGeom>
            <a:solidFill>
              <a:srgbClr val="856AAD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40" name="正方形/長方形 39"/>
            <p:cNvSpPr/>
            <p:nvPr userDrawn="1"/>
          </p:nvSpPr>
          <p:spPr>
            <a:xfrm>
              <a:off x="-1041163" y="2660843"/>
              <a:ext cx="324000" cy="256304"/>
            </a:xfrm>
            <a:prstGeom prst="rect">
              <a:avLst/>
            </a:prstGeom>
            <a:solidFill>
              <a:srgbClr val="A48FC1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41" name="正方形/長方形 40"/>
            <p:cNvSpPr/>
            <p:nvPr userDrawn="1"/>
          </p:nvSpPr>
          <p:spPr>
            <a:xfrm>
              <a:off x="-717163" y="2660843"/>
              <a:ext cx="324000" cy="256304"/>
            </a:xfrm>
            <a:prstGeom prst="rect">
              <a:avLst/>
            </a:prstGeom>
            <a:solidFill>
              <a:srgbClr val="C2B4D6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42" name="正方形/長方形 41"/>
            <p:cNvSpPr/>
            <p:nvPr userDrawn="1"/>
          </p:nvSpPr>
          <p:spPr>
            <a:xfrm>
              <a:off x="-393163" y="2663588"/>
              <a:ext cx="324000" cy="256304"/>
            </a:xfrm>
            <a:prstGeom prst="rect">
              <a:avLst/>
            </a:prstGeom>
            <a:solidFill>
              <a:srgbClr val="E1DAEA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43" name="図形グループ 33"/>
          <p:cNvGrpSpPr/>
          <p:nvPr userDrawn="1"/>
        </p:nvGrpSpPr>
        <p:grpSpPr>
          <a:xfrm>
            <a:off x="-1316362" y="3562891"/>
            <a:ext cx="1306488" cy="635514"/>
            <a:chOff x="-2661163" y="2951587"/>
            <a:chExt cx="1296000" cy="691050"/>
          </a:xfrm>
        </p:grpSpPr>
        <p:sp>
          <p:nvSpPr>
            <p:cNvPr id="44" name="テキスト ボックス 43"/>
            <p:cNvSpPr txBox="1">
              <a:spLocks noChangeArrowheads="1"/>
            </p:cNvSpPr>
            <p:nvPr userDrawn="1"/>
          </p:nvSpPr>
          <p:spPr bwMode="auto">
            <a:xfrm>
              <a:off x="-2661162" y="2951587"/>
              <a:ext cx="1295999" cy="43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Green</a:t>
              </a:r>
            </a:p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R61 G151 B56</a:t>
              </a:r>
            </a:p>
          </p:txBody>
        </p:sp>
        <p:sp>
          <p:nvSpPr>
            <p:cNvPr id="45" name="正方形/長方形 44"/>
            <p:cNvSpPr/>
            <p:nvPr userDrawn="1"/>
          </p:nvSpPr>
          <p:spPr>
            <a:xfrm>
              <a:off x="-2661163" y="3383588"/>
              <a:ext cx="324000" cy="256304"/>
            </a:xfrm>
            <a:prstGeom prst="rect">
              <a:avLst/>
            </a:prstGeom>
            <a:solidFill>
              <a:srgbClr val="64AC60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46" name="正方形/長方形 45"/>
            <p:cNvSpPr/>
            <p:nvPr userDrawn="1"/>
          </p:nvSpPr>
          <p:spPr>
            <a:xfrm>
              <a:off x="-2337163" y="3383588"/>
              <a:ext cx="324000" cy="256304"/>
            </a:xfrm>
            <a:prstGeom prst="rect">
              <a:avLst/>
            </a:prstGeom>
            <a:solidFill>
              <a:srgbClr val="8BC188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47" name="正方形/長方形 46"/>
            <p:cNvSpPr/>
            <p:nvPr userDrawn="1"/>
          </p:nvSpPr>
          <p:spPr>
            <a:xfrm>
              <a:off x="-2013163" y="3383588"/>
              <a:ext cx="324000" cy="256304"/>
            </a:xfrm>
            <a:prstGeom prst="rect">
              <a:avLst/>
            </a:prstGeom>
            <a:solidFill>
              <a:srgbClr val="B2D5AF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48" name="正方形/長方形 47"/>
            <p:cNvSpPr/>
            <p:nvPr userDrawn="1"/>
          </p:nvSpPr>
          <p:spPr>
            <a:xfrm>
              <a:off x="-1689163" y="3386333"/>
              <a:ext cx="324000" cy="256304"/>
            </a:xfrm>
            <a:prstGeom prst="rect">
              <a:avLst/>
            </a:prstGeom>
            <a:solidFill>
              <a:srgbClr val="D8EAD7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49" name="図形グループ 34"/>
          <p:cNvGrpSpPr/>
          <p:nvPr userDrawn="1"/>
        </p:nvGrpSpPr>
        <p:grpSpPr>
          <a:xfrm>
            <a:off x="-1316362" y="5786064"/>
            <a:ext cx="1296000" cy="527956"/>
            <a:chOff x="-1365164" y="2951587"/>
            <a:chExt cx="1296000" cy="691050"/>
          </a:xfrm>
        </p:grpSpPr>
        <p:sp>
          <p:nvSpPr>
            <p:cNvPr id="50" name="テキスト ボックス 49"/>
            <p:cNvSpPr txBox="1">
              <a:spLocks noChangeArrowheads="1"/>
            </p:cNvSpPr>
            <p:nvPr userDrawn="1"/>
          </p:nvSpPr>
          <p:spPr bwMode="auto">
            <a:xfrm>
              <a:off x="-1365163" y="2951587"/>
              <a:ext cx="1295999" cy="432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Pink</a:t>
              </a:r>
            </a:p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R235 G110 B165</a:t>
              </a:r>
            </a:p>
          </p:txBody>
        </p:sp>
        <p:sp>
          <p:nvSpPr>
            <p:cNvPr id="51" name="正方形/長方形 50"/>
            <p:cNvSpPr/>
            <p:nvPr userDrawn="1"/>
          </p:nvSpPr>
          <p:spPr>
            <a:xfrm>
              <a:off x="-1365164" y="3383588"/>
              <a:ext cx="324000" cy="256304"/>
            </a:xfrm>
            <a:prstGeom prst="rect">
              <a:avLst/>
            </a:prstGeom>
            <a:solidFill>
              <a:srgbClr val="EF8BB7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52" name="正方形/長方形 51"/>
            <p:cNvSpPr/>
            <p:nvPr userDrawn="1"/>
          </p:nvSpPr>
          <p:spPr>
            <a:xfrm>
              <a:off x="-1041164" y="3383588"/>
              <a:ext cx="324000" cy="256304"/>
            </a:xfrm>
            <a:prstGeom prst="rect">
              <a:avLst/>
            </a:prstGeom>
            <a:solidFill>
              <a:srgbClr val="F3A8C9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53" name="正方形/長方形 52"/>
            <p:cNvSpPr/>
            <p:nvPr userDrawn="1"/>
          </p:nvSpPr>
          <p:spPr>
            <a:xfrm>
              <a:off x="-717164" y="3383588"/>
              <a:ext cx="324000" cy="256304"/>
            </a:xfrm>
            <a:prstGeom prst="rect">
              <a:avLst/>
            </a:prstGeom>
            <a:solidFill>
              <a:srgbClr val="F7C5DB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54" name="正方形/長方形 53"/>
            <p:cNvSpPr/>
            <p:nvPr userDrawn="1"/>
          </p:nvSpPr>
          <p:spPr>
            <a:xfrm>
              <a:off x="-393164" y="3386333"/>
              <a:ext cx="324000" cy="256304"/>
            </a:xfrm>
            <a:prstGeom prst="rect">
              <a:avLst/>
            </a:prstGeom>
            <a:solidFill>
              <a:srgbClr val="FBE2ED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55" name="図形グループ 35"/>
          <p:cNvGrpSpPr/>
          <p:nvPr userDrawn="1"/>
        </p:nvGrpSpPr>
        <p:grpSpPr>
          <a:xfrm>
            <a:off x="-1316362" y="4195880"/>
            <a:ext cx="1316362" cy="570464"/>
            <a:chOff x="-2661163" y="3671587"/>
            <a:chExt cx="1296000" cy="691050"/>
          </a:xfrm>
        </p:grpSpPr>
        <p:sp>
          <p:nvSpPr>
            <p:cNvPr id="56" name="テキスト ボックス 55"/>
            <p:cNvSpPr txBox="1">
              <a:spLocks noChangeArrowheads="1"/>
            </p:cNvSpPr>
            <p:nvPr userDrawn="1"/>
          </p:nvSpPr>
          <p:spPr bwMode="auto">
            <a:xfrm>
              <a:off x="-2661162" y="3671587"/>
              <a:ext cx="1295999" cy="43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Lime</a:t>
              </a:r>
            </a:p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R171 G205 B3</a:t>
              </a:r>
            </a:p>
          </p:txBody>
        </p:sp>
        <p:sp>
          <p:nvSpPr>
            <p:cNvPr id="57" name="正方形/長方形 56"/>
            <p:cNvSpPr/>
            <p:nvPr userDrawn="1"/>
          </p:nvSpPr>
          <p:spPr>
            <a:xfrm>
              <a:off x="-2661163" y="4103588"/>
              <a:ext cx="324000" cy="256304"/>
            </a:xfrm>
            <a:prstGeom prst="rect">
              <a:avLst/>
            </a:prstGeom>
            <a:solidFill>
              <a:srgbClr val="BCD736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58" name="正方形/長方形 57"/>
            <p:cNvSpPr/>
            <p:nvPr userDrawn="1"/>
          </p:nvSpPr>
          <p:spPr>
            <a:xfrm>
              <a:off x="-2337163" y="4103588"/>
              <a:ext cx="324000" cy="256304"/>
            </a:xfrm>
            <a:prstGeom prst="rect">
              <a:avLst/>
            </a:prstGeom>
            <a:solidFill>
              <a:srgbClr val="CDE168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59" name="正方形/長方形 58"/>
            <p:cNvSpPr/>
            <p:nvPr userDrawn="1"/>
          </p:nvSpPr>
          <p:spPr>
            <a:xfrm>
              <a:off x="-2013163" y="4103588"/>
              <a:ext cx="324000" cy="256304"/>
            </a:xfrm>
            <a:prstGeom prst="rect">
              <a:avLst/>
            </a:prstGeom>
            <a:solidFill>
              <a:srgbClr val="DDEB9A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60" name="正方形/長方形 59"/>
            <p:cNvSpPr/>
            <p:nvPr userDrawn="1"/>
          </p:nvSpPr>
          <p:spPr>
            <a:xfrm>
              <a:off x="-1689163" y="4106333"/>
              <a:ext cx="324000" cy="256304"/>
            </a:xfrm>
            <a:prstGeom prst="rect">
              <a:avLst/>
            </a:prstGeom>
            <a:solidFill>
              <a:srgbClr val="EEF5CD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61" name="図形グループ 36"/>
          <p:cNvGrpSpPr/>
          <p:nvPr userDrawn="1"/>
        </p:nvGrpSpPr>
        <p:grpSpPr>
          <a:xfrm>
            <a:off x="-1316362" y="6312688"/>
            <a:ext cx="1316362" cy="545312"/>
            <a:chOff x="-1365164" y="3671587"/>
            <a:chExt cx="1296000" cy="691050"/>
          </a:xfrm>
        </p:grpSpPr>
        <p:sp>
          <p:nvSpPr>
            <p:cNvPr id="62" name="テキスト ボックス 61"/>
            <p:cNvSpPr txBox="1">
              <a:spLocks noChangeArrowheads="1"/>
            </p:cNvSpPr>
            <p:nvPr userDrawn="1"/>
          </p:nvSpPr>
          <p:spPr bwMode="auto">
            <a:xfrm>
              <a:off x="-1365163" y="3671587"/>
              <a:ext cx="1295999" cy="432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Text Gray</a:t>
              </a:r>
            </a:p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R76 G68 B67</a:t>
              </a:r>
            </a:p>
          </p:txBody>
        </p:sp>
        <p:sp>
          <p:nvSpPr>
            <p:cNvPr id="63" name="正方形/長方形 62"/>
            <p:cNvSpPr/>
            <p:nvPr userDrawn="1"/>
          </p:nvSpPr>
          <p:spPr>
            <a:xfrm>
              <a:off x="-1365164" y="4103588"/>
              <a:ext cx="324000" cy="256304"/>
            </a:xfrm>
            <a:prstGeom prst="rect">
              <a:avLst/>
            </a:prstGeom>
            <a:solidFill>
              <a:srgbClr val="706A69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64" name="正方形/長方形 63"/>
            <p:cNvSpPr/>
            <p:nvPr userDrawn="1"/>
          </p:nvSpPr>
          <p:spPr>
            <a:xfrm>
              <a:off x="-1041164" y="4103588"/>
              <a:ext cx="324000" cy="256304"/>
            </a:xfrm>
            <a:prstGeom prst="rect">
              <a:avLst/>
            </a:prstGeom>
            <a:solidFill>
              <a:srgbClr val="948F8E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65" name="正方形/長方形 64"/>
            <p:cNvSpPr/>
            <p:nvPr userDrawn="1"/>
          </p:nvSpPr>
          <p:spPr>
            <a:xfrm>
              <a:off x="-717164" y="4103588"/>
              <a:ext cx="324000" cy="256304"/>
            </a:xfrm>
            <a:prstGeom prst="rect">
              <a:avLst/>
            </a:prstGeom>
            <a:solidFill>
              <a:srgbClr val="B7B4B4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66" name="正方形/長方形 65"/>
            <p:cNvSpPr/>
            <p:nvPr userDrawn="1"/>
          </p:nvSpPr>
          <p:spPr>
            <a:xfrm>
              <a:off x="-393164" y="4106333"/>
              <a:ext cx="324000" cy="256304"/>
            </a:xfrm>
            <a:prstGeom prst="rect">
              <a:avLst/>
            </a:prstGeom>
            <a:solidFill>
              <a:srgbClr val="DBDAD9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  <p:grpSp>
        <p:nvGrpSpPr>
          <p:cNvPr id="67" name="図形グループ 37"/>
          <p:cNvGrpSpPr/>
          <p:nvPr userDrawn="1"/>
        </p:nvGrpSpPr>
        <p:grpSpPr>
          <a:xfrm>
            <a:off x="-1316364" y="4748311"/>
            <a:ext cx="1316363" cy="547957"/>
            <a:chOff x="-2663933" y="4388842"/>
            <a:chExt cx="1296000" cy="691050"/>
          </a:xfrm>
        </p:grpSpPr>
        <p:sp>
          <p:nvSpPr>
            <p:cNvPr id="68" name="テキスト ボックス 67"/>
            <p:cNvSpPr txBox="1">
              <a:spLocks noChangeArrowheads="1"/>
            </p:cNvSpPr>
            <p:nvPr userDrawn="1"/>
          </p:nvSpPr>
          <p:spPr bwMode="auto">
            <a:xfrm>
              <a:off x="-2663932" y="4388842"/>
              <a:ext cx="1295999" cy="43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wrap="square" lIns="72000" tIns="36000" rIns="72000" bIns="36000">
              <a:noAutofit/>
            </a:bodyPr>
            <a:lstStyle>
              <a:lvl1pPr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defTabSz="4572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Turquoise</a:t>
              </a:r>
            </a:p>
            <a:p>
              <a:pPr>
                <a:defRPr/>
              </a:pPr>
              <a:r>
                <a:rPr lang="en-US" altLang="ja-JP" sz="800" dirty="0" smtClean="0">
                  <a:solidFill>
                    <a:srgbClr val="FFFFFF"/>
                  </a:solidFill>
                  <a:latin typeface="Arial" charset="0"/>
                  <a:ea typeface="メイリオ"/>
                  <a:cs typeface="Arial" charset="0"/>
                </a:rPr>
                <a:t>R0 G166 B186</a:t>
              </a:r>
            </a:p>
          </p:txBody>
        </p:sp>
        <p:sp>
          <p:nvSpPr>
            <p:cNvPr id="69" name="正方形/長方形 68"/>
            <p:cNvSpPr/>
            <p:nvPr userDrawn="1"/>
          </p:nvSpPr>
          <p:spPr>
            <a:xfrm>
              <a:off x="-2663933" y="4820843"/>
              <a:ext cx="324000" cy="256304"/>
            </a:xfrm>
            <a:prstGeom prst="rect">
              <a:avLst/>
            </a:prstGeom>
            <a:solidFill>
              <a:srgbClr val="33B8C8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70" name="正方形/長方形 69"/>
            <p:cNvSpPr/>
            <p:nvPr userDrawn="1"/>
          </p:nvSpPr>
          <p:spPr>
            <a:xfrm>
              <a:off x="-2339933" y="4820843"/>
              <a:ext cx="324000" cy="256304"/>
            </a:xfrm>
            <a:prstGeom prst="rect">
              <a:avLst/>
            </a:prstGeom>
            <a:solidFill>
              <a:srgbClr val="66CAD6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71" name="正方形/長方形 70"/>
            <p:cNvSpPr/>
            <p:nvPr userDrawn="1"/>
          </p:nvSpPr>
          <p:spPr>
            <a:xfrm>
              <a:off x="-2015933" y="4820843"/>
              <a:ext cx="324000" cy="256304"/>
            </a:xfrm>
            <a:prstGeom prst="rect">
              <a:avLst/>
            </a:prstGeom>
            <a:solidFill>
              <a:srgbClr val="99DBE3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  <p:sp>
          <p:nvSpPr>
            <p:cNvPr id="72" name="正方形/長方形 71"/>
            <p:cNvSpPr/>
            <p:nvPr userDrawn="1"/>
          </p:nvSpPr>
          <p:spPr>
            <a:xfrm>
              <a:off x="-1691933" y="4823588"/>
              <a:ext cx="324000" cy="256304"/>
            </a:xfrm>
            <a:prstGeom prst="rect">
              <a:avLst/>
            </a:prstGeom>
            <a:solidFill>
              <a:srgbClr val="CCEDF1"/>
            </a:solidFill>
            <a:ln>
              <a:noFill/>
            </a:ln>
          </p:spPr>
          <p:txBody>
            <a:bodyPr lIns="72000" tIns="36000" rIns="72000" bIns="36000">
              <a:spAutoFit/>
            </a:bodyPr>
            <a:lstStyle/>
            <a:p>
              <a:pPr lvl="0"/>
              <a:endParaRPr lang="ja-JP" altLang="en-US" sz="800">
                <a:solidFill>
                  <a:srgbClr val="FFFFFF"/>
                </a:solidFill>
                <a:latin typeface="Arial" charset="0"/>
                <a:ea typeface="メイリオ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9" r:id="rId2"/>
    <p:sldLayoutId id="2147483696" r:id="rId3"/>
    <p:sldLayoutId id="214748369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Arial"/>
          <a:ea typeface="メイリオ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Arial"/>
          <a:ea typeface="メイリオ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Arial"/>
          <a:ea typeface="メイリオ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Arial"/>
          <a:ea typeface="メイリオ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Arial"/>
          <a:ea typeface="メイリオ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Arial"/>
          <a:ea typeface="メイリオ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kansai-td.co.jp/application/consignment/low-pressure-supply-side.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供給側接続事前検討の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申込</a:t>
            </a:r>
            <a:r>
              <a:rPr lang="ja-JP" altLang="en-US" dirty="0"/>
              <a:t>方法</a:t>
            </a:r>
            <a:r>
              <a:rPr lang="ja-JP" altLang="en-US" dirty="0" smtClean="0"/>
              <a:t>につい</a:t>
            </a:r>
            <a:r>
              <a:rPr lang="ja-JP" altLang="en-US" dirty="0"/>
              <a:t>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2021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月</a:t>
            </a:r>
            <a:r>
              <a:rPr lang="en-US" altLang="ja-JP" dirty="0"/>
              <a:t>1</a:t>
            </a:r>
            <a:r>
              <a:rPr kumimoji="1" lang="ja-JP" altLang="en-US" dirty="0" smtClean="0"/>
              <a:t>日　ネットワークサービスセンタ</a:t>
            </a:r>
            <a:r>
              <a:rPr lang="ja-JP" altLang="en-US" dirty="0" smtClean="0"/>
              <a:t>ー</a:t>
            </a:r>
            <a:endParaRPr lang="en-US" altLang="ja-JP" dirty="0"/>
          </a:p>
          <a:p>
            <a:pPr algn="l"/>
            <a:r>
              <a:rPr kumimoji="1" lang="ja-JP" altLang="en-US" dirty="0" smtClean="0"/>
              <a:t>　　　  </a:t>
            </a:r>
            <a:endParaRPr kumimoji="1" lang="en-US" altLang="ja-JP" dirty="0" smtClean="0"/>
          </a:p>
          <a:p>
            <a:pPr algn="l"/>
            <a:r>
              <a:rPr lang="en-US" altLang="ja-JP" dirty="0"/>
              <a:t> </a:t>
            </a:r>
            <a:r>
              <a:rPr lang="en-US" altLang="ja-JP" dirty="0" smtClean="0"/>
              <a:t>            </a:t>
            </a:r>
            <a:r>
              <a:rPr kumimoji="1" lang="en-US" altLang="ja-JP" dirty="0" smtClean="0"/>
              <a:t>2022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31</a:t>
            </a:r>
            <a:r>
              <a:rPr kumimoji="1" lang="ja-JP" altLang="en-US" dirty="0" smtClean="0"/>
              <a:t>日　改正（参考図面　引込点位置図追加）　　　　</a:t>
            </a:r>
            <a:r>
              <a:rPr lang="ja-JP" altLang="en-US" dirty="0"/>
              <a:t>　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7315-9A60-47FA-B46B-CA804CD36BF8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673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9996" y="124276"/>
            <a:ext cx="219964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b="1" u="sng" dirty="0" smtClean="0"/>
              <a:t>参考図面</a:t>
            </a:r>
            <a:endParaRPr lang="en-US" altLang="ja-JP" sz="2400" b="1" u="sng" dirty="0" smtClean="0"/>
          </a:p>
          <a:p>
            <a:pPr algn="ctr"/>
            <a:r>
              <a:rPr lang="ja-JP" altLang="en-US" dirty="0" smtClean="0"/>
              <a:t>（引込点位置図）</a:t>
            </a:r>
            <a:endParaRPr lang="en-US" altLang="ja-JP" dirty="0" smtClean="0"/>
          </a:p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既存設備改修の場合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310063" y="4826223"/>
            <a:ext cx="577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09638" y="124276"/>
            <a:ext cx="6132656" cy="1200329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●引込付近図</a:t>
            </a:r>
            <a:r>
              <a:rPr lang="en-US" altLang="ja-JP" dirty="0" smtClean="0"/>
              <a:t>…</a:t>
            </a:r>
            <a:r>
              <a:rPr kumimoji="1" lang="ja-JP" altLang="en-US" dirty="0" smtClean="0"/>
              <a:t>当社引込柱から需要場所までの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  </a:t>
            </a:r>
            <a:r>
              <a:rPr kumimoji="1" lang="ja-JP" altLang="en-US" dirty="0" smtClean="0"/>
              <a:t>既存引込ルートが分かる図面</a:t>
            </a:r>
            <a:endParaRPr kumimoji="1" lang="en-US" altLang="ja-JP" dirty="0" smtClean="0"/>
          </a:p>
          <a:p>
            <a:r>
              <a:rPr lang="ja-JP" altLang="en-US" dirty="0" smtClean="0"/>
              <a:t>●平面図</a:t>
            </a:r>
            <a:r>
              <a:rPr lang="en-US" altLang="ja-JP" dirty="0" smtClean="0"/>
              <a:t>…</a:t>
            </a:r>
            <a:r>
              <a:rPr lang="ja-JP" altLang="en-US" dirty="0" smtClean="0"/>
              <a:t>需要場所、変更後の引込点の判断ができる図面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 （</a:t>
            </a:r>
            <a:r>
              <a:rPr lang="en-US" altLang="ja-JP" dirty="0" err="1" smtClean="0"/>
              <a:t>QB</a:t>
            </a:r>
            <a:r>
              <a:rPr lang="ja-JP" altLang="en-US" dirty="0" smtClean="0"/>
              <a:t>位置等含む）</a:t>
            </a:r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07789" y="4307315"/>
            <a:ext cx="1185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旧構内柱</a:t>
            </a:r>
            <a:endParaRPr kumimoji="1" lang="ja-JP" altLang="en-US" sz="1200" dirty="0"/>
          </a:p>
        </p:txBody>
      </p:sp>
      <p:sp>
        <p:nvSpPr>
          <p:cNvPr id="4" name="正方形/長方形 3"/>
          <p:cNvSpPr/>
          <p:nvPr/>
        </p:nvSpPr>
        <p:spPr>
          <a:xfrm>
            <a:off x="932528" y="1485285"/>
            <a:ext cx="7427168" cy="51828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409816" y="1745674"/>
            <a:ext cx="5031444" cy="12268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409816" y="1745674"/>
            <a:ext cx="6462414" cy="44307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497711" y="4084787"/>
            <a:ext cx="3943549" cy="20931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589603" y="4681530"/>
            <a:ext cx="2102840" cy="126336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2977870" y="3469899"/>
            <a:ext cx="234669" cy="24465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パイ 14"/>
          <p:cNvSpPr/>
          <p:nvPr/>
        </p:nvSpPr>
        <p:spPr>
          <a:xfrm rot="16200000">
            <a:off x="2972019" y="3474034"/>
            <a:ext cx="246373" cy="234670"/>
          </a:xfrm>
          <a:prstGeom prst="pie">
            <a:avLst>
              <a:gd name="adj1" fmla="val 0"/>
              <a:gd name="adj2" fmla="val 1083353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56594" y="4764668"/>
            <a:ext cx="369332" cy="861774"/>
          </a:xfrm>
          <a:prstGeom prst="rect">
            <a:avLst/>
          </a:prstGeom>
          <a:solidFill>
            <a:schemeClr val="bg1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/>
              <a:t>敷地境界線</a:t>
            </a:r>
            <a:endParaRPr kumimoji="1" lang="ja-JP" altLang="en-US" sz="1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298854" y="4910734"/>
            <a:ext cx="275009" cy="7666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51692" y="5010889"/>
            <a:ext cx="369332" cy="7384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旧ＱＢ</a:t>
            </a:r>
            <a:endParaRPr kumimoji="1" lang="ja-JP" altLang="en-US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692443" y="4910734"/>
            <a:ext cx="275009" cy="7666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45413" y="4971042"/>
            <a:ext cx="369332" cy="7384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新</a:t>
            </a:r>
            <a:r>
              <a:rPr lang="ja-JP" altLang="en-US" sz="1200" dirty="0" smtClean="0">
                <a:solidFill>
                  <a:srgbClr val="FF0000"/>
                </a:solidFill>
              </a:rPr>
              <a:t>ＱＢ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2977869" y="4348552"/>
            <a:ext cx="234669" cy="231450"/>
          </a:xfrm>
          <a:prstGeom prst="ellipse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/>
          <p:cNvCxnSpPr>
            <a:stCxn id="14" idx="4"/>
          </p:cNvCxnSpPr>
          <p:nvPr/>
        </p:nvCxnSpPr>
        <p:spPr>
          <a:xfrm flipH="1">
            <a:off x="3095204" y="3714557"/>
            <a:ext cx="1" cy="63399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21" idx="5"/>
            <a:endCxn id="16" idx="0"/>
          </p:cNvCxnSpPr>
          <p:nvPr/>
        </p:nvCxnSpPr>
        <p:spPr>
          <a:xfrm>
            <a:off x="3178172" y="4546107"/>
            <a:ext cx="258187" cy="364627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/>
          <p:nvPr/>
        </p:nvSpPr>
        <p:spPr>
          <a:xfrm>
            <a:off x="5477977" y="4343038"/>
            <a:ext cx="234669" cy="2314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663717" y="4344896"/>
            <a:ext cx="1185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新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構内柱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29" name="直線コネクタ 28"/>
          <p:cNvCxnSpPr>
            <a:endCxn id="18" idx="0"/>
          </p:cNvCxnSpPr>
          <p:nvPr/>
        </p:nvCxnSpPr>
        <p:spPr>
          <a:xfrm>
            <a:off x="5685902" y="4533909"/>
            <a:ext cx="144046" cy="376825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4660388" y="3894346"/>
            <a:ext cx="1608513" cy="3077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新引込点の明確化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>
            <a:stCxn id="5" idx="2"/>
            <a:endCxn id="27" idx="0"/>
          </p:cNvCxnSpPr>
          <p:nvPr/>
        </p:nvCxnSpPr>
        <p:spPr>
          <a:xfrm>
            <a:off x="5464645" y="4202123"/>
            <a:ext cx="130667" cy="1409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34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95236"/>
            <a:ext cx="6738870" cy="5417158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8" name="テキスト ボックス 7"/>
          <p:cNvSpPr txBox="1"/>
          <p:nvPr/>
        </p:nvSpPr>
        <p:spPr>
          <a:xfrm>
            <a:off x="485141" y="124276"/>
            <a:ext cx="18493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b="1" u="sng" dirty="0" smtClean="0"/>
              <a:t>参考図面</a:t>
            </a:r>
            <a:endParaRPr lang="en-US" altLang="ja-JP" sz="2400" b="1" u="sng" dirty="0" smtClean="0"/>
          </a:p>
          <a:p>
            <a:r>
              <a:rPr lang="ja-JP" altLang="en-US" dirty="0" smtClean="0"/>
              <a:t>（単線結線図）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768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431860"/>
              </p:ext>
            </p:extLst>
          </p:nvPr>
        </p:nvGraphicFramePr>
        <p:xfrm>
          <a:off x="279581" y="746975"/>
          <a:ext cx="8619720" cy="48810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34830"/>
                <a:gridCol w="6284890"/>
              </a:tblGrid>
              <a:tr h="8379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u="none" dirty="0" smtClean="0"/>
                        <a:t>フロー</a:t>
                      </a:r>
                      <a:endParaRPr kumimoji="1" lang="ja-JP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u="none" dirty="0" smtClean="0"/>
                        <a:t>説明</a:t>
                      </a:r>
                      <a:endParaRPr kumimoji="1" lang="ja-JP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25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u="none" dirty="0" smtClean="0"/>
                        <a:t>１．メールを受取る</a:t>
                      </a:r>
                      <a:endParaRPr kumimoji="1" lang="ja-JP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u="none" dirty="0" smtClean="0"/>
                        <a:t>ＨＰの</a:t>
                      </a:r>
                      <a:r>
                        <a:rPr kumimoji="1" lang="en-US" altLang="ja-JP" u="none" dirty="0" smtClean="0"/>
                        <a:t>『</a:t>
                      </a:r>
                      <a:r>
                        <a:rPr kumimoji="1" lang="ja-JP" altLang="en-US" u="none" dirty="0" smtClean="0"/>
                        <a:t>お客さまメールアドレス入力欄</a:t>
                      </a:r>
                      <a:r>
                        <a:rPr kumimoji="1" lang="en-US" altLang="ja-JP" u="none" dirty="0" smtClean="0"/>
                        <a:t>』</a:t>
                      </a:r>
                      <a:r>
                        <a:rPr kumimoji="1" lang="ja-JP" altLang="en-US" u="none" dirty="0" smtClean="0"/>
                        <a:t>に、お客さまのメールアドレスを入力し、</a:t>
                      </a:r>
                      <a:r>
                        <a:rPr kumimoji="1" lang="en-US" altLang="ja-JP" u="none" dirty="0" smtClean="0"/>
                        <a:t>『</a:t>
                      </a:r>
                      <a:r>
                        <a:rPr kumimoji="1" lang="ja-JP" altLang="en-US" u="none" dirty="0" smtClean="0"/>
                        <a:t>送信</a:t>
                      </a:r>
                      <a:r>
                        <a:rPr kumimoji="1" lang="en-US" altLang="ja-JP" u="none" dirty="0" smtClean="0"/>
                        <a:t>』</a:t>
                      </a:r>
                      <a:r>
                        <a:rPr kumimoji="1" lang="ja-JP" altLang="en-US" u="none" dirty="0" smtClean="0"/>
                        <a:t>を押下する</a:t>
                      </a:r>
                      <a:endParaRPr kumimoji="1" lang="en-US" altLang="ja-JP" u="none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16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u="none" dirty="0" smtClean="0"/>
                        <a:t>２．資料を作成する</a:t>
                      </a:r>
                      <a:endParaRPr kumimoji="1" lang="ja-JP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u="none" dirty="0" smtClean="0">
                          <a:solidFill>
                            <a:schemeClr val="tx1"/>
                          </a:solidFill>
                        </a:rPr>
                        <a:t>次ページを参考に必要書類を作成する。</a:t>
                      </a:r>
                      <a:endParaRPr kumimoji="1" lang="en-US" altLang="ja-JP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7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u="none" dirty="0" smtClean="0"/>
                        <a:t>３．資料を添付し</a:t>
                      </a:r>
                      <a:endParaRPr kumimoji="1" lang="en-US" altLang="ja-JP" u="none" dirty="0" smtClean="0"/>
                    </a:p>
                    <a:p>
                      <a:pPr algn="l"/>
                      <a:r>
                        <a:rPr kumimoji="1" lang="ja-JP" altLang="en-US" u="none" dirty="0" smtClean="0"/>
                        <a:t>　　メールを送信</a:t>
                      </a:r>
                      <a:endParaRPr kumimoji="1" lang="ja-JP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u="none" dirty="0" smtClean="0">
                          <a:solidFill>
                            <a:schemeClr val="tx1"/>
                          </a:solidFill>
                        </a:rPr>
                        <a:t>申込専用のメールアドレスに、作成した資料を添付し、</a:t>
                      </a:r>
                      <a:endParaRPr kumimoji="1" lang="en-US" altLang="ja-JP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b="0" u="none" dirty="0" smtClean="0">
                          <a:solidFill>
                            <a:schemeClr val="tx1"/>
                          </a:solidFill>
                        </a:rPr>
                        <a:t>メール送信する。</a:t>
                      </a:r>
                      <a:endParaRPr kumimoji="1" lang="en-US" altLang="ja-JP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タイトル 1"/>
          <p:cNvSpPr>
            <a:spLocks noGrp="1"/>
          </p:cNvSpPr>
          <p:nvPr>
            <p:ph type="ctrTitle"/>
          </p:nvPr>
        </p:nvSpPr>
        <p:spPr>
          <a:xfrm>
            <a:off x="279581" y="157133"/>
            <a:ext cx="6858000" cy="41857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申込までの流れ</a:t>
            </a:r>
            <a:endParaRPr kumimoji="1" lang="ja-JP" altLang="en-US" sz="28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30322" y="5204178"/>
            <a:ext cx="542200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原則</a:t>
            </a:r>
            <a:r>
              <a:rPr lang="ja-JP" altLang="en-US" sz="1100" dirty="0"/>
              <a:t>として供給側接続事前検討のお申込みを受けてから</a:t>
            </a:r>
            <a:r>
              <a:rPr lang="en-US" altLang="ja-JP" sz="1100" dirty="0"/>
              <a:t>3</a:t>
            </a:r>
            <a:r>
              <a:rPr lang="ja-JP" altLang="en-US" sz="1100" dirty="0"/>
              <a:t>ヶ月</a:t>
            </a:r>
            <a:r>
              <a:rPr lang="ja-JP" altLang="en-US" sz="1100" dirty="0" smtClean="0"/>
              <a:t>以内にすみやかに</a:t>
            </a:r>
            <a:endParaRPr lang="en-US" altLang="ja-JP" sz="1100" dirty="0" smtClean="0"/>
          </a:p>
          <a:p>
            <a:r>
              <a:rPr lang="ja-JP" altLang="en-US" sz="1100" dirty="0" smtClean="0"/>
              <a:t>　検討</a:t>
            </a:r>
            <a:r>
              <a:rPr lang="ja-JP" altLang="en-US" sz="1100" dirty="0"/>
              <a:t>結果</a:t>
            </a:r>
            <a:r>
              <a:rPr lang="ja-JP" altLang="en-US" sz="1100" dirty="0" smtClean="0"/>
              <a:t>を書類郵送にてお知らせ</a:t>
            </a:r>
            <a:r>
              <a:rPr lang="ja-JP" altLang="en-US" sz="1100" dirty="0"/>
              <a:t>いたします。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730322" y="251340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自動配信にて、申込専用のメールアドレス</a:t>
            </a:r>
            <a:r>
              <a:rPr lang="ja-JP" altLang="en-US" sz="1100" dirty="0" smtClean="0"/>
              <a:t>をお知らせいたします。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0898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03135" y="415305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u="sng" dirty="0" smtClean="0"/>
              <a:t>添付資料について</a:t>
            </a:r>
            <a:endParaRPr lang="en-US" altLang="ja-JP" sz="2400" b="1" u="sng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80" y="2459866"/>
            <a:ext cx="3795862" cy="292352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20" name="グループ化 19"/>
          <p:cNvGrpSpPr/>
          <p:nvPr/>
        </p:nvGrpSpPr>
        <p:grpSpPr>
          <a:xfrm>
            <a:off x="4192078" y="2459866"/>
            <a:ext cx="2078161" cy="2912191"/>
            <a:chOff x="5901083" y="1801395"/>
            <a:chExt cx="2819400" cy="4394200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 rotWithShape="1">
            <a:blip r:embed="rId3"/>
            <a:srcRect l="3506" t="9339" r="55778" b="8268"/>
            <a:stretch/>
          </p:blipFill>
          <p:spPr>
            <a:xfrm>
              <a:off x="5901083" y="1801395"/>
              <a:ext cx="2819400" cy="4394200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</p:pic>
        <p:sp>
          <p:nvSpPr>
            <p:cNvPr id="22" name="フローチャート: 結合子 21"/>
            <p:cNvSpPr/>
            <p:nvPr/>
          </p:nvSpPr>
          <p:spPr>
            <a:xfrm>
              <a:off x="8312138" y="2745606"/>
              <a:ext cx="325754" cy="322794"/>
            </a:xfrm>
            <a:prstGeom prst="flowChartConnector">
              <a:avLst/>
            </a:prstGeom>
            <a:noFill/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</a:rPr>
                <a:t>印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082685" y="2022360"/>
            <a:ext cx="33810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/>
              <a:t>※</a:t>
            </a:r>
            <a:r>
              <a:rPr lang="ja-JP" altLang="en-US" sz="1400" dirty="0"/>
              <a:t>②と③は </a:t>
            </a:r>
            <a:r>
              <a:rPr lang="en-US" altLang="ja-JP" sz="1400" dirty="0"/>
              <a:t>pdf </a:t>
            </a:r>
            <a:r>
              <a:rPr lang="ja-JP" altLang="en-US" sz="1400" dirty="0" smtClean="0"/>
              <a:t>形式にて提出</a:t>
            </a:r>
            <a:r>
              <a:rPr lang="ja-JP" altLang="en-US" sz="1400" dirty="0"/>
              <a:t>ください。</a:t>
            </a:r>
            <a:endParaRPr lang="en-US" altLang="ja-JP" sz="1400" dirty="0"/>
          </a:p>
        </p:txBody>
      </p:sp>
      <p:sp>
        <p:nvSpPr>
          <p:cNvPr id="5" name="正方形/長方形 4"/>
          <p:cNvSpPr/>
          <p:nvPr/>
        </p:nvSpPr>
        <p:spPr>
          <a:xfrm>
            <a:off x="6557816" y="2498503"/>
            <a:ext cx="2321785" cy="2862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参考図面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（次ページに参考有）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64488" y="5392460"/>
            <a:ext cx="2965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①供給側接続事前検討</a:t>
            </a:r>
            <a:r>
              <a:rPr lang="en-US" altLang="ja-JP" dirty="0"/>
              <a:t>excel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463739" y="542692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②捺印資料</a:t>
            </a:r>
            <a:endParaRPr lang="en-US" altLang="ja-JP" dirty="0"/>
          </a:p>
        </p:txBody>
      </p:sp>
      <p:sp>
        <p:nvSpPr>
          <p:cNvPr id="26" name="正方形/長方形 25"/>
          <p:cNvSpPr/>
          <p:nvPr/>
        </p:nvSpPr>
        <p:spPr>
          <a:xfrm>
            <a:off x="6356796" y="5418985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③検討に必要となる図面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27839" y="886044"/>
            <a:ext cx="8271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以下の３点を添付しメール送付を</a:t>
            </a:r>
            <a:r>
              <a:rPr lang="ja-JP" altLang="en-US" dirty="0" smtClean="0"/>
              <a:t>もって、検討</a:t>
            </a:r>
            <a:r>
              <a:rPr lang="ja-JP" altLang="en-US" dirty="0"/>
              <a:t>申込を行ってください。</a:t>
            </a:r>
            <a:r>
              <a:rPr lang="en-US" altLang="ja-JP" dirty="0"/>
              <a:t> </a:t>
            </a:r>
          </a:p>
          <a:p>
            <a:r>
              <a:rPr lang="ja-JP" altLang="en-US" dirty="0"/>
              <a:t>　　①供給側接続事前</a:t>
            </a:r>
            <a:r>
              <a:rPr lang="ja-JP" altLang="en-US" dirty="0" smtClean="0"/>
              <a:t>検討申込</a:t>
            </a:r>
            <a:r>
              <a:rPr lang="en-US" altLang="ja-JP" dirty="0" smtClean="0"/>
              <a:t>【</a:t>
            </a:r>
            <a:r>
              <a:rPr lang="ja-JP" altLang="en-US" dirty="0" smtClean="0"/>
              <a:t>特高・高圧共通</a:t>
            </a:r>
            <a:r>
              <a:rPr lang="en-US" altLang="ja-JP" dirty="0" smtClean="0"/>
              <a:t>】excel</a:t>
            </a:r>
            <a:endParaRPr lang="en-US" altLang="ja-JP" dirty="0"/>
          </a:p>
          <a:p>
            <a:r>
              <a:rPr lang="ja-JP" altLang="en-US" dirty="0"/>
              <a:t>　　②捺印資料</a:t>
            </a:r>
            <a:endParaRPr lang="en-US" altLang="ja-JP" dirty="0"/>
          </a:p>
          <a:p>
            <a:r>
              <a:rPr lang="ja-JP" altLang="en-US" dirty="0"/>
              <a:t>　　③検討に必要となる図面（平面図や引込付近図など）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0198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以降</a:t>
            </a:r>
            <a:r>
              <a:rPr lang="ja-JP" altLang="en-US" dirty="0"/>
              <a:t>参考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7315-9A60-47FA-B46B-CA804CD36BF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39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57808" y="297822"/>
            <a:ext cx="69317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u="sng" dirty="0" smtClean="0"/>
              <a:t>１</a:t>
            </a:r>
            <a:r>
              <a:rPr lang="ja-JP" altLang="en-US" sz="2400" b="1" u="sng" dirty="0"/>
              <a:t>．</a:t>
            </a:r>
            <a:r>
              <a:rPr lang="ja-JP" altLang="en-US" sz="2400" b="1" u="sng" dirty="0" smtClean="0"/>
              <a:t>メール</a:t>
            </a:r>
            <a:r>
              <a:rPr lang="ja-JP" altLang="en-US" sz="2400" b="1" u="sng" dirty="0"/>
              <a:t>を</a:t>
            </a:r>
            <a:r>
              <a:rPr lang="ja-JP" altLang="en-US" sz="2400" b="1" u="sng" dirty="0" smtClean="0"/>
              <a:t>受取る</a:t>
            </a:r>
          </a:p>
          <a:p>
            <a:r>
              <a:rPr lang="ja-JP" altLang="en-US" dirty="0" smtClean="0"/>
              <a:t>① お客さまメールアドレス入力欄を入力し「送信」ボタンを押下</a:t>
            </a:r>
            <a:endParaRPr lang="en-US" altLang="ja-JP" dirty="0" smtClean="0"/>
          </a:p>
          <a:p>
            <a:r>
              <a:rPr lang="ja-JP" altLang="en-US" dirty="0" smtClean="0"/>
              <a:t>② 自動</a:t>
            </a:r>
            <a:r>
              <a:rPr lang="ja-JP" altLang="en-US" dirty="0"/>
              <a:t>配信</a:t>
            </a:r>
            <a:r>
              <a:rPr lang="ja-JP" altLang="en-US" dirty="0" smtClean="0"/>
              <a:t>の申込専用のメールアドレスを受取る</a:t>
            </a:r>
            <a:endParaRPr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445647" y="1425860"/>
            <a:ext cx="8242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https://www.kansai-td.co.jp/application/consignment/low-pressure-supply-side.</a:t>
            </a:r>
            <a:r>
              <a:rPr lang="ja-JP" altLang="en-US" dirty="0" smtClean="0">
                <a:hlinkClick r:id="rId2"/>
              </a:rPr>
              <a:t>html</a:t>
            </a:r>
            <a:endParaRPr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13485"/>
            <a:ext cx="9144000" cy="4948947"/>
          </a:xfrm>
          <a:prstGeom prst="rect">
            <a:avLst/>
          </a:prstGeom>
        </p:spPr>
      </p:pic>
      <p:sp>
        <p:nvSpPr>
          <p:cNvPr id="33" name="正方形/長方形 32"/>
          <p:cNvSpPr/>
          <p:nvPr/>
        </p:nvSpPr>
        <p:spPr>
          <a:xfrm>
            <a:off x="1243011" y="4935526"/>
            <a:ext cx="5132031" cy="6410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45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009168" y="1691834"/>
            <a:ext cx="7144232" cy="4849991"/>
            <a:chOff x="551968" y="1693864"/>
            <a:chExt cx="6668429" cy="4545080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2"/>
            <a:srcRect l="2806" t="11619" r="1639" b="6224"/>
            <a:stretch/>
          </p:blipFill>
          <p:spPr>
            <a:xfrm>
              <a:off x="551968" y="1693864"/>
              <a:ext cx="6668429" cy="44158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2"/>
            <a:srcRect l="823" t="94460" r="2126" b="3099"/>
            <a:stretch/>
          </p:blipFill>
          <p:spPr>
            <a:xfrm>
              <a:off x="551968" y="6109748"/>
              <a:ext cx="6668429" cy="12919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7" name="テキスト ボックス 6"/>
          <p:cNvSpPr txBox="1"/>
          <p:nvPr/>
        </p:nvSpPr>
        <p:spPr>
          <a:xfrm>
            <a:off x="219047" y="186705"/>
            <a:ext cx="866737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u="sng" dirty="0"/>
              <a:t>２</a:t>
            </a:r>
            <a:r>
              <a:rPr lang="en-US" altLang="ja-JP" sz="2400" b="1" u="sng" dirty="0" smtClean="0"/>
              <a:t>.</a:t>
            </a:r>
            <a:r>
              <a:rPr lang="ja-JP" altLang="en-US" sz="2400" b="1" u="sng" dirty="0" smtClean="0"/>
              <a:t>資料を作成する　（入力フォーム作成）</a:t>
            </a:r>
            <a:endParaRPr lang="en-US" altLang="ja-JP" sz="2400" b="1" u="sng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お申込み</a:t>
            </a:r>
            <a:r>
              <a:rPr lang="ja-JP" altLang="en-US" dirty="0">
                <a:solidFill>
                  <a:srgbClr val="FF0000"/>
                </a:solidFill>
              </a:rPr>
              <a:t>に必要となる情報を</a:t>
            </a:r>
            <a:r>
              <a:rPr lang="en-US" altLang="ja-JP" dirty="0">
                <a:solidFill>
                  <a:srgbClr val="FF0000"/>
                </a:solidFill>
              </a:rPr>
              <a:t>『</a:t>
            </a:r>
            <a:r>
              <a:rPr lang="ja-JP" altLang="en-US" dirty="0">
                <a:solidFill>
                  <a:srgbClr val="FF0000"/>
                </a:solidFill>
              </a:rPr>
              <a:t>接続側事前検討</a:t>
            </a:r>
            <a:r>
              <a:rPr lang="ja-JP" altLang="en-US" dirty="0" smtClean="0">
                <a:solidFill>
                  <a:srgbClr val="FF0000"/>
                </a:solidFill>
              </a:rPr>
              <a:t>申込</a:t>
            </a:r>
            <a:r>
              <a:rPr lang="en-US" altLang="ja-JP" dirty="0" smtClean="0">
                <a:solidFill>
                  <a:srgbClr val="FF0000"/>
                </a:solidFill>
              </a:rPr>
              <a:t>【</a:t>
            </a:r>
            <a:r>
              <a:rPr lang="ja-JP" altLang="en-US" dirty="0" smtClean="0">
                <a:solidFill>
                  <a:srgbClr val="FF0000"/>
                </a:solidFill>
              </a:rPr>
              <a:t>特高・高圧共通</a:t>
            </a:r>
            <a:r>
              <a:rPr lang="en-US" altLang="ja-JP" dirty="0" smtClean="0">
                <a:solidFill>
                  <a:srgbClr val="FF0000"/>
                </a:solidFill>
              </a:rPr>
              <a:t>】』</a:t>
            </a:r>
            <a:r>
              <a:rPr lang="en-US" altLang="ja-JP" dirty="0">
                <a:solidFill>
                  <a:srgbClr val="FF0000"/>
                </a:solidFill>
              </a:rPr>
              <a:t>excel</a:t>
            </a:r>
            <a:r>
              <a:rPr lang="ja-JP" altLang="en-US" dirty="0">
                <a:solidFill>
                  <a:srgbClr val="FF0000"/>
                </a:solidFill>
              </a:rPr>
              <a:t>の</a:t>
            </a:r>
            <a:r>
              <a:rPr lang="en-US" altLang="ja-JP" dirty="0">
                <a:solidFill>
                  <a:srgbClr val="FF0000"/>
                </a:solidFill>
              </a:rPr>
              <a:t>『</a:t>
            </a:r>
            <a:r>
              <a:rPr lang="ja-JP" altLang="en-US" dirty="0">
                <a:solidFill>
                  <a:srgbClr val="FF0000"/>
                </a:solidFill>
              </a:rPr>
              <a:t>入力フォーム</a:t>
            </a:r>
            <a:r>
              <a:rPr lang="en-US" altLang="ja-JP" dirty="0">
                <a:solidFill>
                  <a:srgbClr val="FF0000"/>
                </a:solidFill>
              </a:rPr>
              <a:t>』</a:t>
            </a:r>
            <a:r>
              <a:rPr lang="ja-JP" altLang="en-US" dirty="0">
                <a:solidFill>
                  <a:srgbClr val="FF0000"/>
                </a:solidFill>
              </a:rPr>
              <a:t>シートへ、ご記入ください（入力例参照）。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（黄色ハッチングはハンド入力、ピンクハッチングは選択形式となっております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536699" y="6365082"/>
            <a:ext cx="587375" cy="200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91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l="2051" t="7798" r="32025" b="1263"/>
          <a:stretch/>
        </p:blipFill>
        <p:spPr>
          <a:xfrm>
            <a:off x="374143" y="1702971"/>
            <a:ext cx="4564963" cy="48499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正方形/長方形 6"/>
          <p:cNvSpPr/>
          <p:nvPr/>
        </p:nvSpPr>
        <p:spPr>
          <a:xfrm>
            <a:off x="1267128" y="6387863"/>
            <a:ext cx="1125539" cy="200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9170" y="264696"/>
            <a:ext cx="80329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u="sng" dirty="0"/>
              <a:t>２</a:t>
            </a:r>
            <a:r>
              <a:rPr lang="en-US" altLang="ja-JP" sz="2400" b="1" u="sng" dirty="0"/>
              <a:t>.</a:t>
            </a:r>
            <a:r>
              <a:rPr lang="ja-JP" altLang="en-US" sz="2400" b="1" u="sng" dirty="0"/>
              <a:t>資料を作成する　</a:t>
            </a:r>
            <a:r>
              <a:rPr lang="ja-JP" altLang="en-US" sz="2400" b="1" u="sng" dirty="0" smtClean="0"/>
              <a:t>（申込資料作成）</a:t>
            </a:r>
            <a:endParaRPr lang="en-US" altLang="ja-JP" sz="2400" b="1" u="sng" dirty="0"/>
          </a:p>
          <a:p>
            <a:r>
              <a:rPr lang="en-US" altLang="ja-JP" dirty="0" smtClean="0"/>
              <a:t> </a:t>
            </a:r>
            <a:r>
              <a:rPr lang="en-US" altLang="ja-JP" dirty="0"/>
              <a:t>『</a:t>
            </a:r>
            <a:r>
              <a:rPr lang="ja-JP" altLang="en-US" dirty="0"/>
              <a:t>入力フォーム</a:t>
            </a:r>
            <a:r>
              <a:rPr lang="en-US" altLang="ja-JP" dirty="0"/>
              <a:t>』</a:t>
            </a:r>
            <a:r>
              <a:rPr lang="ja-JP" altLang="en-US" dirty="0"/>
              <a:t>シートの作成後、</a:t>
            </a:r>
            <a:r>
              <a:rPr lang="en-US" altLang="ja-JP" dirty="0"/>
              <a:t>『</a:t>
            </a:r>
            <a:r>
              <a:rPr lang="ja-JP" altLang="en-US" dirty="0"/>
              <a:t>①供給側接続事前検討申込書</a:t>
            </a:r>
            <a:r>
              <a:rPr lang="en-US" altLang="ja-JP" dirty="0"/>
              <a:t>』</a:t>
            </a:r>
            <a:r>
              <a:rPr lang="ja-JP" altLang="en-US" dirty="0"/>
              <a:t>の</a:t>
            </a:r>
            <a:endParaRPr lang="en-US" altLang="ja-JP" dirty="0"/>
          </a:p>
          <a:p>
            <a:r>
              <a:rPr lang="ja-JP" altLang="en-US" dirty="0"/>
              <a:t>シートを選択いただき、申込内容を確認のうえ、押印書類を作成ください。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（電子印可）</a:t>
            </a:r>
          </a:p>
          <a:p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5901083" y="1801395"/>
            <a:ext cx="2819400" cy="4394200"/>
            <a:chOff x="5901083" y="1801395"/>
            <a:chExt cx="2819400" cy="4394200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 rotWithShape="1">
            <a:blip r:embed="rId2"/>
            <a:srcRect l="3506" t="9339" r="55778" b="8268"/>
            <a:stretch/>
          </p:blipFill>
          <p:spPr>
            <a:xfrm>
              <a:off x="5901083" y="1801395"/>
              <a:ext cx="2819400" cy="4394200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</p:pic>
        <p:sp>
          <p:nvSpPr>
            <p:cNvPr id="10" name="フローチャート: 結合子 9"/>
            <p:cNvSpPr/>
            <p:nvPr/>
          </p:nvSpPr>
          <p:spPr>
            <a:xfrm>
              <a:off x="8312138" y="2745606"/>
              <a:ext cx="325754" cy="322794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</a:rPr>
                <a:t>印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右矢印 10"/>
          <p:cNvSpPr/>
          <p:nvPr/>
        </p:nvSpPr>
        <p:spPr>
          <a:xfrm>
            <a:off x="3664098" y="3681235"/>
            <a:ext cx="2034862" cy="41339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28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56433" y="411447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u="sng" dirty="0" smtClean="0"/>
              <a:t>３</a:t>
            </a:r>
            <a:r>
              <a:rPr lang="ja-JP" altLang="en-US" sz="2400" b="1" u="sng" dirty="0"/>
              <a:t>．</a:t>
            </a:r>
            <a:r>
              <a:rPr lang="ja-JP" altLang="en-US" sz="2400" b="1" u="sng" dirty="0" smtClean="0"/>
              <a:t>添付資料について</a:t>
            </a:r>
            <a:endParaRPr lang="en-US" altLang="ja-JP" sz="2400" b="1" u="sng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80" y="2459866"/>
            <a:ext cx="3795862" cy="292352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20" name="グループ化 19"/>
          <p:cNvGrpSpPr/>
          <p:nvPr/>
        </p:nvGrpSpPr>
        <p:grpSpPr>
          <a:xfrm>
            <a:off x="4192078" y="2459866"/>
            <a:ext cx="2078161" cy="2912191"/>
            <a:chOff x="5901083" y="1801395"/>
            <a:chExt cx="2819400" cy="4394200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 rotWithShape="1">
            <a:blip r:embed="rId3"/>
            <a:srcRect l="3506" t="9339" r="55778" b="8268"/>
            <a:stretch/>
          </p:blipFill>
          <p:spPr>
            <a:xfrm>
              <a:off x="5901083" y="1801395"/>
              <a:ext cx="2819400" cy="4394200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</p:pic>
        <p:sp>
          <p:nvSpPr>
            <p:cNvPr id="22" name="フローチャート: 結合子 21"/>
            <p:cNvSpPr/>
            <p:nvPr/>
          </p:nvSpPr>
          <p:spPr>
            <a:xfrm>
              <a:off x="8312138" y="2745606"/>
              <a:ext cx="325754" cy="322794"/>
            </a:xfrm>
            <a:prstGeom prst="flowChartConnector">
              <a:avLst/>
            </a:prstGeom>
            <a:noFill/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</a:rPr>
                <a:t>印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082685" y="2022360"/>
            <a:ext cx="33810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/>
              <a:t>※</a:t>
            </a:r>
            <a:r>
              <a:rPr lang="ja-JP" altLang="en-US" sz="1400" dirty="0"/>
              <a:t>②と③は </a:t>
            </a:r>
            <a:r>
              <a:rPr lang="en-US" altLang="ja-JP" sz="1400" dirty="0"/>
              <a:t>pdf </a:t>
            </a:r>
            <a:r>
              <a:rPr lang="ja-JP" altLang="en-US" sz="1400" dirty="0" smtClean="0"/>
              <a:t>形式にて提出</a:t>
            </a:r>
            <a:r>
              <a:rPr lang="ja-JP" altLang="en-US" sz="1400" dirty="0"/>
              <a:t>ください。</a:t>
            </a:r>
            <a:endParaRPr lang="en-US" altLang="ja-JP" sz="1400" dirty="0"/>
          </a:p>
        </p:txBody>
      </p:sp>
      <p:sp>
        <p:nvSpPr>
          <p:cNvPr id="5" name="正方形/長方形 4"/>
          <p:cNvSpPr/>
          <p:nvPr/>
        </p:nvSpPr>
        <p:spPr>
          <a:xfrm>
            <a:off x="6557816" y="2498503"/>
            <a:ext cx="2321785" cy="2862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参考図面あり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64488" y="5392460"/>
            <a:ext cx="2965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①供給側接続事前検討</a:t>
            </a:r>
            <a:r>
              <a:rPr lang="en-US" altLang="ja-JP" dirty="0"/>
              <a:t>excel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463739" y="542692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②捺印資料</a:t>
            </a:r>
            <a:endParaRPr lang="en-US" altLang="ja-JP" dirty="0"/>
          </a:p>
        </p:txBody>
      </p:sp>
      <p:sp>
        <p:nvSpPr>
          <p:cNvPr id="26" name="正方形/長方形 25"/>
          <p:cNvSpPr/>
          <p:nvPr/>
        </p:nvSpPr>
        <p:spPr>
          <a:xfrm>
            <a:off x="6356796" y="5418985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③検討に必要となる図面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27839" y="886044"/>
            <a:ext cx="8271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以下の３点を添付しメール送付をもって検討申込を行ってください。</a:t>
            </a:r>
            <a:r>
              <a:rPr lang="en-US" altLang="ja-JP" dirty="0"/>
              <a:t> </a:t>
            </a:r>
          </a:p>
          <a:p>
            <a:r>
              <a:rPr lang="ja-JP" altLang="en-US" dirty="0"/>
              <a:t>　　①供給側接続事前検討</a:t>
            </a:r>
            <a:r>
              <a:rPr lang="en-US" altLang="ja-JP" dirty="0"/>
              <a:t>excel</a:t>
            </a:r>
          </a:p>
          <a:p>
            <a:r>
              <a:rPr lang="ja-JP" altLang="en-US" dirty="0"/>
              <a:t>　　②捺印資料</a:t>
            </a:r>
            <a:endParaRPr lang="en-US" altLang="ja-JP" dirty="0"/>
          </a:p>
          <a:p>
            <a:r>
              <a:rPr lang="ja-JP" altLang="en-US" dirty="0"/>
              <a:t>　　③検討に必要となる図面（平面図や引込付近図など）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7457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34706" t="28273" r="18088" b="10891"/>
          <a:stretch/>
        </p:blipFill>
        <p:spPr>
          <a:xfrm>
            <a:off x="690464" y="1439211"/>
            <a:ext cx="7427167" cy="5182822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6" name="テキスト ボックス 5"/>
          <p:cNvSpPr txBox="1"/>
          <p:nvPr/>
        </p:nvSpPr>
        <p:spPr>
          <a:xfrm>
            <a:off x="47905" y="124276"/>
            <a:ext cx="27238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b="1" u="sng" dirty="0" smtClean="0"/>
              <a:t>参考図面</a:t>
            </a:r>
            <a:endParaRPr lang="en-US" altLang="ja-JP" sz="2400" b="1" u="sng" dirty="0" smtClean="0"/>
          </a:p>
          <a:p>
            <a:r>
              <a:rPr lang="ja-JP" altLang="en-US" dirty="0" smtClean="0"/>
              <a:t>（引込付近図・平面図）</a:t>
            </a:r>
            <a:endParaRPr lang="en-US" altLang="ja-JP" dirty="0" smtClean="0"/>
          </a:p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新設・増量の場合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56208" y="4395336"/>
            <a:ext cx="369332" cy="861774"/>
          </a:xfrm>
          <a:prstGeom prst="rect">
            <a:avLst/>
          </a:prstGeom>
          <a:solidFill>
            <a:schemeClr val="bg1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/>
              <a:t>敷地境界線</a:t>
            </a:r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310063" y="4826223"/>
            <a:ext cx="577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87579" y="124276"/>
            <a:ext cx="5799221" cy="1200329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●引込付近図</a:t>
            </a:r>
            <a:r>
              <a:rPr lang="en-US" altLang="ja-JP" dirty="0"/>
              <a:t>…</a:t>
            </a:r>
            <a:r>
              <a:rPr kumimoji="1" lang="ja-JP" altLang="en-US" dirty="0" smtClean="0"/>
              <a:t>当社引込柱から需要場所までの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   引込ルートが分かる図面</a:t>
            </a:r>
            <a:endParaRPr kumimoji="1" lang="en-US" altLang="ja-JP" dirty="0" smtClean="0"/>
          </a:p>
          <a:p>
            <a:r>
              <a:rPr lang="ja-JP" altLang="en-US" dirty="0" smtClean="0"/>
              <a:t>●平面図</a:t>
            </a:r>
            <a:r>
              <a:rPr lang="en-US" altLang="ja-JP" dirty="0" smtClean="0"/>
              <a:t>…</a:t>
            </a:r>
            <a:r>
              <a:rPr lang="ja-JP" altLang="en-US" dirty="0" smtClean="0"/>
              <a:t>需要場所の判断ができる図面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 （</a:t>
            </a:r>
            <a:r>
              <a:rPr lang="en-US" altLang="ja-JP" dirty="0" err="1" smtClean="0"/>
              <a:t>QB</a:t>
            </a:r>
            <a:r>
              <a:rPr lang="ja-JP" altLang="en-US" dirty="0" smtClean="0"/>
              <a:t>位置等含む）</a:t>
            </a:r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95916" y="4187251"/>
            <a:ext cx="1185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構内柱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2868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ユーザー定義 1">
      <a:dk1>
        <a:srgbClr val="4C4443"/>
      </a:dk1>
      <a:lt1>
        <a:srgbClr val="FFFFFF"/>
      </a:lt1>
      <a:dk2>
        <a:srgbClr val="716D6B"/>
      </a:dk2>
      <a:lt2>
        <a:srgbClr val="EB6100"/>
      </a:lt2>
      <a:accent1>
        <a:srgbClr val="0075C2"/>
      </a:accent1>
      <a:accent2>
        <a:srgbClr val="3D9738"/>
      </a:accent2>
      <a:accent3>
        <a:srgbClr val="ABCD03"/>
      </a:accent3>
      <a:accent4>
        <a:srgbClr val="00A6BA"/>
      </a:accent4>
      <a:accent5>
        <a:srgbClr val="674498"/>
      </a:accent5>
      <a:accent6>
        <a:srgbClr val="EB6EA5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淡い単色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</TotalTime>
  <Words>376</Words>
  <Application>Microsoft Office PowerPoint</Application>
  <PresentationFormat>画面に合わせる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Meiryo UI</vt:lpstr>
      <vt:lpstr>ＭＳ Ｐゴシック</vt:lpstr>
      <vt:lpstr>ヒラギノ角ゴ ProN W3</vt:lpstr>
      <vt:lpstr>メイリオ</vt:lpstr>
      <vt:lpstr>Arial</vt:lpstr>
      <vt:lpstr>Calibri</vt:lpstr>
      <vt:lpstr>ホワイト</vt:lpstr>
      <vt:lpstr>供給側接続事前検討の 申込方法について</vt:lpstr>
      <vt:lpstr>申込までの流れ</vt:lpstr>
      <vt:lpstr>PowerPoint プレゼンテーション</vt:lpstr>
      <vt:lpstr>以降参考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申込方法について</dc:title>
  <dc:subject/>
  <dc:creator>関西電力送配電株式会社</dc:creator>
  <cp:keywords/>
  <dc:description/>
  <cp:lastPrinted>2016-03-17T03:46:03Z</cp:lastPrinted>
  <dcterms:created xsi:type="dcterms:W3CDTF">2016-03-15T09:15:27Z</dcterms:created>
  <dcterms:modified xsi:type="dcterms:W3CDTF">2022-03-25T02:49:27Z</dcterms:modified>
  <cp:category/>
</cp:coreProperties>
</file>